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479" r:id="rId3"/>
    <p:sldId id="463" r:id="rId4"/>
    <p:sldId id="491" r:id="rId5"/>
    <p:sldId id="464" r:id="rId6"/>
    <p:sldId id="402" r:id="rId7"/>
    <p:sldId id="451" r:id="rId8"/>
    <p:sldId id="492" r:id="rId9"/>
    <p:sldId id="471" r:id="rId10"/>
    <p:sldId id="481" r:id="rId11"/>
    <p:sldId id="482" r:id="rId12"/>
    <p:sldId id="484" r:id="rId13"/>
    <p:sldId id="456" r:id="rId14"/>
    <p:sldId id="458" r:id="rId15"/>
    <p:sldId id="486" r:id="rId16"/>
    <p:sldId id="469" r:id="rId17"/>
    <p:sldId id="487" r:id="rId18"/>
  </p:sldIdLst>
  <p:sldSz cx="9144000" cy="6858000" type="screen4x3"/>
  <p:notesSz cx="6858000" cy="9144000"/>
  <p:custDataLst>
    <p:tags r:id="rId20"/>
  </p:custDataLst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1"/>
    <p:restoredTop sz="84088"/>
  </p:normalViewPr>
  <p:slideViewPr>
    <p:cSldViewPr snapToGrid="0" snapToObjects="1">
      <p:cViewPr>
        <p:scale>
          <a:sx n="100" d="100"/>
          <a:sy n="100" d="100"/>
        </p:scale>
        <p:origin x="2504" y="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0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8CF25E-6837-1D4A-96CC-C5DD1A522C2B}" type="datetimeFigureOut">
              <a:rPr lang="fr-FR" smtClean="0"/>
              <a:pPr/>
              <a:t>25/04/2018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448F2-E35B-0048-905E-350BC64996A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9684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48F2-E35B-0048-905E-350BC64996AC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3755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48F2-E35B-0048-905E-350BC64996AC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6928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48F2-E35B-0048-905E-350BC64996AC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0707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48F2-E35B-0048-905E-350BC64996AC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6300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48F2-E35B-0048-905E-350BC64996AC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31747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48F2-E35B-0048-905E-350BC64996AC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32320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B972ABD-74E3-A64D-B69D-85F71899ECE6}" type="slidenum">
              <a:rPr lang="fr-FR" sz="1200">
                <a:cs typeface="Arial" charset="0"/>
              </a:rPr>
              <a:pPr eaLnBrk="1" hangingPunct="1"/>
              <a:t>16</a:t>
            </a:fld>
            <a:endParaRPr lang="fr-FR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6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48F2-E35B-0048-905E-350BC64996AC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4383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48F2-E35B-0048-905E-350BC64996AC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8682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48F2-E35B-0048-905E-350BC64996AC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6703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48F2-E35B-0048-905E-350BC64996AC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5748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48F2-E35B-0048-905E-350BC64996AC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9828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aseline="0" dirty="0"/>
              <a:t> </a:t>
            </a:r>
            <a:endParaRPr lang="fr-FR" sz="1200" dirty="0"/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48F2-E35B-0048-905E-350BC64996AC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0801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48F2-E35B-0048-905E-350BC64996AC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2857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48F2-E35B-0048-905E-350BC64996AC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5757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48F2-E35B-0048-905E-350BC64996AC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9870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4E48-5B56-7746-9249-D5F56432E999}" type="datetimeFigureOut">
              <a:rPr lang="fr-FR" smtClean="0"/>
              <a:pPr/>
              <a:t>25/04/2018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567AE-FD17-1743-A77F-4B529E6564A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3330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4E48-5B56-7746-9249-D5F56432E999}" type="datetimeFigureOut">
              <a:rPr lang="fr-FR" smtClean="0"/>
              <a:pPr/>
              <a:t>25/04/2018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567AE-FD17-1743-A77F-4B529E6564A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0260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4E48-5B56-7746-9249-D5F56432E999}" type="datetimeFigureOut">
              <a:rPr lang="fr-FR" smtClean="0"/>
              <a:pPr/>
              <a:t>25/04/2018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567AE-FD17-1743-A77F-4B529E6564A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922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4E48-5B56-7746-9249-D5F56432E999}" type="datetimeFigureOut">
              <a:rPr lang="fr-FR" smtClean="0"/>
              <a:pPr/>
              <a:t>25/04/2018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567AE-FD17-1743-A77F-4B529E6564A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2385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4E48-5B56-7746-9249-D5F56432E999}" type="datetimeFigureOut">
              <a:rPr lang="fr-FR" smtClean="0"/>
              <a:pPr/>
              <a:t>25/04/2018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567AE-FD17-1743-A77F-4B529E6564A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3931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4E48-5B56-7746-9249-D5F56432E999}" type="datetimeFigureOut">
              <a:rPr lang="fr-FR" smtClean="0"/>
              <a:pPr/>
              <a:t>25/04/2018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567AE-FD17-1743-A77F-4B529E6564A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1599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4E48-5B56-7746-9249-D5F56432E999}" type="datetimeFigureOut">
              <a:rPr lang="fr-FR" smtClean="0"/>
              <a:pPr/>
              <a:t>25/04/2018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567AE-FD17-1743-A77F-4B529E6564A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0426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4E48-5B56-7746-9249-D5F56432E999}" type="datetimeFigureOut">
              <a:rPr lang="fr-FR" smtClean="0"/>
              <a:pPr/>
              <a:t>25/04/2018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567AE-FD17-1743-A77F-4B529E6564A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8184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4E48-5B56-7746-9249-D5F56432E999}" type="datetimeFigureOut">
              <a:rPr lang="fr-FR" smtClean="0"/>
              <a:pPr/>
              <a:t>25/04/2018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567AE-FD17-1743-A77F-4B529E6564A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6371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4E48-5B56-7746-9249-D5F56432E999}" type="datetimeFigureOut">
              <a:rPr lang="fr-FR" smtClean="0"/>
              <a:pPr/>
              <a:t>25/04/2018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567AE-FD17-1743-A77F-4B529E6564A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3984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4E48-5B56-7746-9249-D5F56432E999}" type="datetimeFigureOut">
              <a:rPr lang="fr-FR" smtClean="0"/>
              <a:pPr/>
              <a:t>25/04/2018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567AE-FD17-1743-A77F-4B529E6564A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5099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A4E48-5B56-7746-9249-D5F56432E999}" type="datetimeFigureOut">
              <a:rPr lang="fr-FR" smtClean="0"/>
              <a:pPr/>
              <a:t>25/04/2018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567AE-FD17-1743-A77F-4B529E6564A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4208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u="none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249891"/>
            <a:ext cx="7772400" cy="1470025"/>
          </a:xfrm>
        </p:spPr>
        <p:txBody>
          <a:bodyPr/>
          <a:lstStyle/>
          <a:p>
            <a:r>
              <a:rPr lang="fr-FR" dirty="0"/>
              <a:t>Leptospirose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564466"/>
            <a:ext cx="6400800" cy="2040468"/>
          </a:xfrm>
        </p:spPr>
        <p:txBody>
          <a:bodyPr>
            <a:normAutofit fontScale="92500" lnSpcReduction="10000"/>
          </a:bodyPr>
          <a:lstStyle/>
          <a:p>
            <a:r>
              <a:rPr lang="fr-FR" dirty="0" err="1">
                <a:solidFill>
                  <a:schemeClr val="tx1"/>
                </a:solidFill>
              </a:rPr>
              <a:t>C.Strady</a:t>
            </a:r>
            <a:r>
              <a:rPr lang="fr-FR" dirty="0">
                <a:solidFill>
                  <a:schemeClr val="tx1"/>
                </a:solidFill>
              </a:rPr>
              <a:t>, Reims </a:t>
            </a:r>
          </a:p>
          <a:p>
            <a:endParaRPr lang="fr-FR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DESC pathologies infectieuses</a:t>
            </a:r>
          </a:p>
          <a:p>
            <a:r>
              <a:rPr lang="fr-FR" dirty="0">
                <a:solidFill>
                  <a:schemeClr val="tx1"/>
                </a:solidFill>
              </a:rPr>
              <a:t>04/2018</a:t>
            </a: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1710268" y="1268941"/>
            <a:ext cx="5808132" cy="1589617"/>
          </a:xfrm>
          <a:prstGeom prst="rect">
            <a:avLst/>
          </a:prstGeom>
          <a:noFill/>
          <a:ln w="9525">
            <a:solidFill>
              <a:srgbClr val="339933"/>
            </a:solidFill>
            <a:miter lim="800000"/>
            <a:headEnd/>
            <a:tailEnd/>
          </a:ln>
          <a:effectLst>
            <a:prstShdw prst="shdw17" dist="17961" dir="2700000">
              <a:srgbClr val="1F5C1F">
                <a:alpha val="74997"/>
              </a:srgbClr>
            </a:prst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4" name="Son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2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4"/>
    </mc:Choice>
    <mc:Fallback xmlns="">
      <p:transition spd="slow" advTm="5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7106"/>
            <a:ext cx="9144000" cy="268618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507066" y="3177251"/>
            <a:ext cx="58928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dirty="0"/>
              <a:t>41 études, 3390 patients</a:t>
            </a:r>
          </a:p>
          <a:p>
            <a:pPr marL="342900" indent="-342900">
              <a:buFont typeface="Arial"/>
              <a:buChar char="•"/>
            </a:pPr>
            <a:r>
              <a:rPr lang="fr-FR" sz="2400" dirty="0"/>
              <a:t>Mortalité globale : 2,2%</a:t>
            </a:r>
          </a:p>
          <a:p>
            <a:pPr marL="342900" indent="-342900">
              <a:buFont typeface="Arial"/>
              <a:buChar char="•"/>
            </a:pPr>
            <a:r>
              <a:rPr lang="fr-FR" sz="2400" dirty="0"/>
              <a:t>Ictère clinique : 19%</a:t>
            </a:r>
          </a:p>
          <a:p>
            <a:pPr marL="342900" indent="-342900">
              <a:buFont typeface="Arial"/>
              <a:buChar char="•"/>
            </a:pPr>
            <a:r>
              <a:rPr lang="fr-FR" sz="2400" dirty="0"/>
              <a:t>IRA : 12%</a:t>
            </a:r>
          </a:p>
          <a:p>
            <a:pPr marL="342900" indent="-342900">
              <a:buFont typeface="Arial"/>
              <a:buChar char="•"/>
            </a:pPr>
            <a:r>
              <a:rPr lang="fr-FR" sz="2400" dirty="0"/>
              <a:t>Formes </a:t>
            </a:r>
            <a:r>
              <a:rPr lang="fr-FR" sz="2400" dirty="0" err="1"/>
              <a:t>anictériques</a:t>
            </a:r>
            <a:r>
              <a:rPr lang="fr-FR" sz="2400" dirty="0"/>
              <a:t> : 0%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 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5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81"/>
    </mc:Choice>
    <mc:Fallback xmlns="">
      <p:transition spd="slow" advTm="17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Facteurs pronostiques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Philippine, Manille</a:t>
            </a:r>
          </a:p>
          <a:p>
            <a:r>
              <a:rPr lang="fr-FR" dirty="0"/>
              <a:t>203 patients, mortalité de 6,8%</a:t>
            </a:r>
          </a:p>
          <a:p>
            <a:r>
              <a:rPr lang="fr-FR" dirty="0"/>
              <a:t> </a:t>
            </a:r>
            <a:r>
              <a:rPr lang="fr-FR" dirty="0" err="1"/>
              <a:t>FdR</a:t>
            </a:r>
            <a:r>
              <a:rPr lang="fr-FR" dirty="0"/>
              <a:t> DC :</a:t>
            </a:r>
          </a:p>
          <a:p>
            <a:pPr lvl="1"/>
            <a:r>
              <a:rPr lang="fr-FR" dirty="0"/>
              <a:t>Élévation des PNN</a:t>
            </a:r>
          </a:p>
          <a:p>
            <a:pPr lvl="1"/>
            <a:r>
              <a:rPr lang="fr-FR" dirty="0"/>
              <a:t>Profondeur thrombopénie</a:t>
            </a:r>
          </a:p>
          <a:p>
            <a:r>
              <a:rPr lang="fr-FR" dirty="0"/>
              <a:t>FDR d’évolution vers une forme grave :</a:t>
            </a:r>
          </a:p>
          <a:p>
            <a:pPr lvl="1"/>
            <a:r>
              <a:rPr lang="fr-FR" dirty="0"/>
              <a:t> Sexe masculin</a:t>
            </a:r>
          </a:p>
          <a:p>
            <a:pPr lvl="1"/>
            <a:r>
              <a:rPr lang="fr-FR" dirty="0"/>
              <a:t>Délai apparition des </a:t>
            </a:r>
            <a:r>
              <a:rPr lang="fr-FR" dirty="0" err="1"/>
              <a:t>symptomes</a:t>
            </a:r>
            <a:r>
              <a:rPr lang="fr-FR" dirty="0"/>
              <a:t>/début antibiothérapie</a:t>
            </a:r>
          </a:p>
          <a:p>
            <a:pPr lvl="1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836022" y="6488668"/>
            <a:ext cx="4307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Lee N et al,  </a:t>
            </a:r>
            <a:r>
              <a:rPr lang="fr-FR" dirty="0" err="1"/>
              <a:t>Trans</a:t>
            </a:r>
            <a:r>
              <a:rPr lang="fr-FR" dirty="0"/>
              <a:t> R Soc Trop Med </a:t>
            </a:r>
            <a:r>
              <a:rPr lang="fr-FR" dirty="0" err="1"/>
              <a:t>Hyg</a:t>
            </a:r>
            <a:r>
              <a:rPr lang="fr-FR" dirty="0"/>
              <a:t> 2007  </a:t>
            </a:r>
          </a:p>
        </p:txBody>
      </p:sp>
      <p:pic>
        <p:nvPicPr>
          <p:cNvPr id="5" name="Son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6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41"/>
    </mc:Choice>
    <mc:Fallback xmlns="">
      <p:transition spd="slow" advTm="14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Formes graves en réanimation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Ile de la réunion, étude rétrospective </a:t>
            </a:r>
            <a:r>
              <a:rPr lang="fr-FR" dirty="0" err="1"/>
              <a:t>monocentrique</a:t>
            </a:r>
            <a:endParaRPr lang="fr-FR" dirty="0"/>
          </a:p>
          <a:p>
            <a:r>
              <a:rPr lang="fr-FR" dirty="0"/>
              <a:t>134 patients, 2004-2015 Age médian de 40 ans</a:t>
            </a:r>
          </a:p>
          <a:p>
            <a:r>
              <a:rPr lang="fr-FR" dirty="0"/>
              <a:t>SOFA score moyen à 10</a:t>
            </a:r>
          </a:p>
          <a:p>
            <a:r>
              <a:rPr lang="fr-FR" dirty="0"/>
              <a:t>31% de ventilation mécanique</a:t>
            </a:r>
          </a:p>
          <a:p>
            <a:r>
              <a:rPr lang="fr-FR" dirty="0"/>
              <a:t>5 patients avec ECMO</a:t>
            </a:r>
          </a:p>
          <a:p>
            <a:r>
              <a:rPr lang="fr-FR" dirty="0"/>
              <a:t>56% d’</a:t>
            </a:r>
            <a:r>
              <a:rPr lang="fr-FR" dirty="0" err="1"/>
              <a:t>hémofiltration</a:t>
            </a:r>
            <a:endParaRPr lang="fr-FR" dirty="0"/>
          </a:p>
          <a:p>
            <a:r>
              <a:rPr lang="fr-FR" dirty="0"/>
              <a:t>Mortalité à 6% : moindre / patient avec </a:t>
            </a:r>
            <a:r>
              <a:rPr lang="fr-FR" dirty="0" err="1"/>
              <a:t>sepsis</a:t>
            </a:r>
            <a:r>
              <a:rPr lang="fr-FR" dirty="0"/>
              <a:t> bactérien autre avec score identique à l’entrée</a:t>
            </a:r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486400" y="6488668"/>
            <a:ext cx="3423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Delmas B et al. </a:t>
            </a:r>
            <a:r>
              <a:rPr lang="fr-FR" dirty="0" err="1"/>
              <a:t>Crit</a:t>
            </a:r>
            <a:r>
              <a:rPr lang="fr-FR" dirty="0"/>
              <a:t> Care Med 2018 </a:t>
            </a:r>
          </a:p>
        </p:txBody>
      </p:sp>
      <p:pic>
        <p:nvPicPr>
          <p:cNvPr id="5" name="Son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89"/>
    </mc:Choice>
    <mc:Fallback xmlns="">
      <p:transition spd="slow" advTm="19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Corticoides</a:t>
            </a:r>
            <a:r>
              <a:rPr lang="fr-FR" dirty="0"/>
              <a:t> et formes sévères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5 études dont un essai randomisé ouvert</a:t>
            </a:r>
          </a:p>
          <a:p>
            <a:r>
              <a:rPr lang="fr-FR" dirty="0"/>
              <a:t>Pas d’intérêt démontré à ce jour mais peu d’études bien menées</a:t>
            </a:r>
          </a:p>
          <a:p>
            <a:r>
              <a:rPr lang="fr-FR" dirty="0"/>
              <a:t>Sur risque d’infections nosocomiales</a:t>
            </a:r>
          </a:p>
          <a:p>
            <a:endParaRPr lang="fr-FR" dirty="0"/>
          </a:p>
          <a:p>
            <a:pPr marL="1828800" lvl="4" indent="0">
              <a:buNone/>
            </a:pPr>
            <a:r>
              <a:rPr lang="fr-FR" dirty="0"/>
              <a:t>Rodrigo C et al. </a:t>
            </a:r>
            <a:r>
              <a:rPr lang="fr-FR" dirty="0" err="1"/>
              <a:t>Trans</a:t>
            </a:r>
            <a:r>
              <a:rPr lang="fr-FR" dirty="0"/>
              <a:t> R Soc Trop Med </a:t>
            </a:r>
            <a:r>
              <a:rPr lang="fr-FR" dirty="0" err="1"/>
              <a:t>Hyg</a:t>
            </a:r>
            <a:r>
              <a:rPr lang="fr-FR" dirty="0"/>
              <a:t> 2014</a:t>
            </a:r>
          </a:p>
          <a:p>
            <a:endParaRPr lang="fr-FR" dirty="0"/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8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55"/>
    </mc:Choice>
    <mc:Fallback xmlns="">
      <p:transition spd="slow" advTm="8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Antibiothérapie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Forme bénigne de résolution spontanée +++</a:t>
            </a:r>
          </a:p>
          <a:p>
            <a:r>
              <a:rPr lang="fr-FR" dirty="0"/>
              <a:t>Antibiothérapie précoce : </a:t>
            </a:r>
          </a:p>
          <a:p>
            <a:pPr lvl="1"/>
            <a:r>
              <a:rPr lang="fr-FR" dirty="0"/>
              <a:t> évite probablement aggravation des formes avec </a:t>
            </a:r>
            <a:r>
              <a:rPr lang="fr-FR" dirty="0" err="1"/>
              <a:t>Fdr</a:t>
            </a:r>
            <a:r>
              <a:rPr lang="fr-FR" dirty="0"/>
              <a:t> de sévérité</a:t>
            </a:r>
          </a:p>
          <a:p>
            <a:pPr lvl="1"/>
            <a:r>
              <a:rPr lang="fr-FR" dirty="0"/>
              <a:t>Intérêt dans forme non grave ???</a:t>
            </a:r>
          </a:p>
          <a:p>
            <a:r>
              <a:rPr lang="fr-FR" dirty="0"/>
              <a:t>Interet d’un test rapide validé ++++:</a:t>
            </a:r>
          </a:p>
          <a:p>
            <a:pPr lvl="1"/>
            <a:r>
              <a:rPr lang="fr-FR" dirty="0"/>
              <a:t>Pour justification d’un traitement précoce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357407" y="6310829"/>
            <a:ext cx="432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DA </a:t>
            </a:r>
            <a:r>
              <a:rPr lang="fr-FR" dirty="0" err="1"/>
              <a:t>Hake</a:t>
            </a:r>
            <a:r>
              <a:rPr lang="fr-FR" dirty="0"/>
              <a:t>, </a:t>
            </a:r>
            <a:r>
              <a:rPr lang="fr-FR" dirty="0" err="1"/>
              <a:t>Curr</a:t>
            </a:r>
            <a:r>
              <a:rPr lang="fr-FR" dirty="0"/>
              <a:t> Top </a:t>
            </a:r>
            <a:r>
              <a:rPr lang="fr-FR" dirty="0" err="1"/>
              <a:t>Microbiol</a:t>
            </a:r>
            <a:r>
              <a:rPr lang="fr-FR" dirty="0"/>
              <a:t>  </a:t>
            </a:r>
            <a:r>
              <a:rPr lang="fr-FR" dirty="0" err="1"/>
              <a:t>Immunol</a:t>
            </a:r>
            <a:r>
              <a:rPr lang="fr-FR" dirty="0"/>
              <a:t> 2015 </a:t>
            </a:r>
          </a:p>
        </p:txBody>
      </p:sp>
      <p:pic>
        <p:nvPicPr>
          <p:cNvPr id="5" name="Son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6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7"/>
    </mc:Choice>
    <mc:Fallback xmlns="">
      <p:transition spd="slow" advTm="9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266" y="0"/>
            <a:ext cx="7450667" cy="239136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00" y="2944282"/>
            <a:ext cx="3570939" cy="233891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4847" y="2543764"/>
            <a:ext cx="4768887" cy="346333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320799" y="6333067"/>
            <a:ext cx="6651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Conclusions : Les pénicillines offrent la meilleure garantie d’efficacité 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6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0"/>
    </mc:Choice>
    <mc:Fallback xmlns="">
      <p:transition spd="slow" advTm="6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44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rPr>
              <a:t>Traitement</a:t>
            </a:r>
          </a:p>
        </p:txBody>
      </p:sp>
      <p:pic>
        <p:nvPicPr>
          <p:cNvPr id="32771" name="Espace réservé du contenu 7" descr="Capture d’écran 2016-11-15 à 22.02.30.png"/>
          <p:cNvPicPr>
            <a:picLocks noGrp="1" noChangeAspect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883" r="-21883"/>
          <a:stretch>
            <a:fillRect/>
          </a:stretch>
        </p:blipFill>
        <p:spPr>
          <a:xfrm>
            <a:off x="301625" y="1527175"/>
            <a:ext cx="8504238" cy="4572000"/>
          </a:xfrm>
        </p:spPr>
      </p:pic>
      <p:sp>
        <p:nvSpPr>
          <p:cNvPr id="32772" name="ZoneTexte 8"/>
          <p:cNvSpPr txBox="1">
            <a:spLocks noChangeArrowheads="1"/>
          </p:cNvSpPr>
          <p:nvPr/>
        </p:nvSpPr>
        <p:spPr bwMode="auto">
          <a:xfrm>
            <a:off x="3610840" y="6324600"/>
            <a:ext cx="553316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>
                <a:latin typeface="Big Caslon"/>
                <a:cs typeface="Big Caslon"/>
              </a:rPr>
              <a:t>Revue Médicale Suisse – </a:t>
            </a:r>
            <a:r>
              <a:rPr lang="fr-FR" sz="1800" dirty="0" err="1">
                <a:latin typeface="Big Caslon"/>
                <a:cs typeface="Big Caslon"/>
              </a:rPr>
              <a:t>www.revmed.ch</a:t>
            </a:r>
            <a:r>
              <a:rPr lang="fr-FR" sz="1800" dirty="0">
                <a:latin typeface="Big Caslon"/>
                <a:cs typeface="Big Caslon"/>
              </a:rPr>
              <a:t> – 7 avril 2010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9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131">
        <p:fade/>
      </p:transition>
    </mc:Choice>
    <mc:Fallback xmlns="">
      <p:transition spd="med" advTm="171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Conclusions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FR" dirty="0"/>
              <a:t>Une maladie négligée à l’échelle mondiale</a:t>
            </a:r>
          </a:p>
          <a:p>
            <a:r>
              <a:rPr lang="fr-FR" dirty="0"/>
              <a:t>Une maladie émergente</a:t>
            </a:r>
          </a:p>
          <a:p>
            <a:r>
              <a:rPr lang="fr-FR" dirty="0"/>
              <a:t>Absence de tests diagnostics très efficaces à tous les stades d’évolution</a:t>
            </a:r>
          </a:p>
          <a:p>
            <a:r>
              <a:rPr lang="fr-FR" dirty="0"/>
              <a:t>Pas de vaccins universels</a:t>
            </a:r>
          </a:p>
          <a:p>
            <a:endParaRPr lang="fr-FR" dirty="0"/>
          </a:p>
          <a:p>
            <a:r>
              <a:rPr lang="fr-FR" dirty="0"/>
              <a:t>Et </a:t>
            </a:r>
            <a:r>
              <a:rPr lang="mr-IN" dirty="0"/>
              <a:t>………</a:t>
            </a:r>
            <a:r>
              <a:rPr lang="fr-FR" dirty="0"/>
              <a:t>pas d’association de défense des patients atteints malgré la mortalité dans le monde !!!</a:t>
            </a:r>
          </a:p>
          <a:p>
            <a:endParaRPr lang="fr-FR" dirty="0"/>
          </a:p>
        </p:txBody>
      </p:sp>
      <p:pic>
        <p:nvPicPr>
          <p:cNvPr id="4" name="Son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7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22"/>
    </mc:Choice>
    <mc:Fallback xmlns="">
      <p:transition spd="slow" advTm="17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" y="0"/>
            <a:ext cx="9091042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8944" y="6360068"/>
            <a:ext cx="4423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M. </a:t>
            </a:r>
            <a:r>
              <a:rPr lang="fr-FR" dirty="0" err="1"/>
              <a:t>Picardeau</a:t>
            </a:r>
            <a:r>
              <a:rPr lang="fr-FR" dirty="0"/>
              <a:t> CNR leptospire, Institut Pasteur </a:t>
            </a:r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0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19"/>
    </mc:Choice>
    <mc:Fallback xmlns="">
      <p:transition spd="slow" advTm="23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Répartition des cas : France métropolitaine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4133" y="1688571"/>
            <a:ext cx="5822795" cy="419566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315200" y="6488668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Données CNR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168271" y="5918105"/>
            <a:ext cx="6554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Régions les plus touchées en 2016( &gt;1,4/100000) : Franche-Comté, </a:t>
            </a:r>
          </a:p>
          <a:p>
            <a:r>
              <a:rPr lang="fr-FR" dirty="0"/>
              <a:t>Champagne-Ardenne, Poitou-Charentes et Aquitaine  </a:t>
            </a:r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4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07"/>
    </mc:Choice>
    <mc:Fallback xmlns="">
      <p:transition spd="slow" advTm="16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Incidence France métropole : </a:t>
            </a:r>
            <a:br>
              <a:rPr lang="fr-FR" dirty="0"/>
            </a:br>
            <a:r>
              <a:rPr lang="fr-FR" dirty="0"/>
              <a:t>Données CNR 2016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199" y="1725408"/>
            <a:ext cx="8596686" cy="4675391"/>
          </a:xfrm>
          <a:prstGeom prst="rect">
            <a:avLst/>
          </a:prstGeom>
        </p:spPr>
      </p:pic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1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79"/>
    </mc:Choice>
    <mc:Fallback xmlns="">
      <p:transition spd="slow" advTm="22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Répartition des cas en Outre-mer 2016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54200"/>
            <a:ext cx="9144000" cy="435615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942667" y="6368534"/>
            <a:ext cx="1912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Rapport CNR 2016</a:t>
            </a:r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2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3"/>
    </mc:Choice>
    <mc:Fallback xmlns="">
      <p:transition spd="slow" advTm="9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Leptospirose : répartition mensuelle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654800" y="6417733"/>
            <a:ext cx="1912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Rapport CNR 2016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253067" y="5960533"/>
            <a:ext cx="3187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Pic </a:t>
            </a:r>
            <a:r>
              <a:rPr lang="fr-FR" dirty="0" err="1"/>
              <a:t>estivo</a:t>
            </a:r>
            <a:r>
              <a:rPr lang="fr-FR" dirty="0"/>
              <a:t>-automnal de 50%</a:t>
            </a:r>
          </a:p>
          <a:p>
            <a:r>
              <a:rPr lang="fr-FR" dirty="0"/>
              <a:t>Mais des cas toute l’année ++++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19200"/>
            <a:ext cx="9144000" cy="4405336"/>
          </a:xfrm>
          <a:prstGeom prst="rect">
            <a:avLst/>
          </a:prstGeom>
        </p:spPr>
      </p:pic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63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6"/>
    </mc:Choice>
    <mc:Fallback xmlns="">
      <p:transition spd="slow" advTm="7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Diagnostic leptospirose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33" y="1417638"/>
            <a:ext cx="8212667" cy="52876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20944" y="6520580"/>
            <a:ext cx="4423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M. </a:t>
            </a:r>
            <a:r>
              <a:rPr lang="fr-FR" dirty="0" err="1"/>
              <a:t>Picardeau</a:t>
            </a:r>
            <a:r>
              <a:rPr lang="fr-FR" dirty="0"/>
              <a:t> CNR leptospire, Institut Pasteur </a:t>
            </a:r>
          </a:p>
        </p:txBody>
      </p:sp>
      <p:pic>
        <p:nvPicPr>
          <p:cNvPr id="4" name="Son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1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23"/>
    </mc:Choice>
    <mc:Fallback xmlns="">
      <p:transition spd="slow" advTm="45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067" y="160867"/>
            <a:ext cx="8161867" cy="607201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807682" y="6417546"/>
            <a:ext cx="1980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Données CNR 2014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5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25"/>
    </mc:Choice>
    <mc:Fallback xmlns="">
      <p:transition spd="slow" advTm="23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728" y="0"/>
            <a:ext cx="6703826" cy="158119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5554" y="6442075"/>
            <a:ext cx="1549400" cy="2794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800" y="1581193"/>
            <a:ext cx="4098414" cy="4968136"/>
          </a:xfrm>
          <a:prstGeom prst="rect">
            <a:avLst/>
          </a:prstGeom>
        </p:spPr>
      </p:pic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484">
        <p:fade/>
      </p:transition>
    </mc:Choice>
    <mc:Fallback xmlns="">
      <p:transition spd="med" advTm="364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Diapositive 1 - &amp;quot;Leptospirose&amp;quot;&quot;/&gt;&lt;property id=&quot;20307&quot; value=&quot;256&quot;/&gt;&lt;/object&gt;&lt;object type=&quot;3&quot; unique_id=&quot;10004&quot;&gt;&lt;property id=&quot;20148&quot; value=&quot;5&quot;/&gt;&lt;property id=&quot;20300&quot; value=&quot;Diapositive 2&quot;/&gt;&lt;property id=&quot;20307&quot; value=&quot;479&quot;/&gt;&lt;/object&gt;&lt;object type=&quot;3&quot; unique_id=&quot;10005&quot;&gt;&lt;property id=&quot;20148&quot; value=&quot;5&quot;/&gt;&lt;property id=&quot;20300&quot; value=&quot;Diapositive 3 - &amp;quot;Répartition des cas : France métropolitaine&amp;quot;&quot;/&gt;&lt;property id=&quot;20307&quot; value=&quot;463&quot;/&gt;&lt;/object&gt;&lt;object type=&quot;3&quot; unique_id=&quot;10006&quot;&gt;&lt;property id=&quot;20148&quot; value=&quot;5&quot;/&gt;&lt;property id=&quot;20300&quot; value=&quot;Diapositive 4 - &amp;quot;Incidence France métropole :  Données CNR 2016&amp;quot;&quot;/&gt;&lt;property id=&quot;20307&quot; value=&quot;491&quot;/&gt;&lt;/object&gt;&lt;object type=&quot;3&quot; unique_id=&quot;10007&quot;&gt;&lt;property id=&quot;20148&quot; value=&quot;5&quot;/&gt;&lt;property id=&quot;20300&quot; value=&quot;Diapositive 5 - &amp;quot;Répartition des cas en Outre-mer 2016&amp;quot;&quot;/&gt;&lt;property id=&quot;20307&quot; value=&quot;464&quot;/&gt;&lt;/object&gt;&lt;object type=&quot;3&quot; unique_id=&quot;10008&quot;&gt;&lt;property id=&quot;20148&quot; value=&quot;5&quot;/&gt;&lt;property id=&quot;20300&quot; value=&quot;Diapositive 6 - &amp;quot;Leptospirose : répartition mensuelle&amp;quot;&quot;/&gt;&lt;property id=&quot;20307&quot; value=&quot;402&quot;/&gt;&lt;/object&gt;&lt;object type=&quot;3&quot; unique_id=&quot;10009&quot;&gt;&lt;property id=&quot;20148&quot; value=&quot;5&quot;/&gt;&lt;property id=&quot;20300&quot; value=&quot;Diapositive 7 - &amp;quot;Diagnostic leptospirose&amp;quot;&quot;/&gt;&lt;property id=&quot;20307&quot; value=&quot;451&quot;/&gt;&lt;/object&gt;&lt;object type=&quot;3&quot; unique_id=&quot;10010&quot;&gt;&lt;property id=&quot;20148&quot; value=&quot;5&quot;/&gt;&lt;property id=&quot;20300&quot; value=&quot;Diapositive 8&quot;/&gt;&lt;property id=&quot;20307&quot; value=&quot;492&quot;/&gt;&lt;/object&gt;&lt;object type=&quot;3&quot; unique_id=&quot;10011&quot;&gt;&lt;property id=&quot;20148&quot; value=&quot;5&quot;/&gt;&lt;property id=&quot;20300&quot; value=&quot;Diapositive 9&quot;/&gt;&lt;property id=&quot;20307&quot; value=&quot;471&quot;/&gt;&lt;/object&gt;&lt;object type=&quot;3&quot; unique_id=&quot;10012&quot;&gt;&lt;property id=&quot;20148&quot; value=&quot;5&quot;/&gt;&lt;property id=&quot;20300&quot; value=&quot;Diapositive 10&quot;/&gt;&lt;property id=&quot;20307&quot; value=&quot;481&quot;/&gt;&lt;/object&gt;&lt;object type=&quot;3&quot; unique_id=&quot;10013&quot;&gt;&lt;property id=&quot;20148&quot; value=&quot;5&quot;/&gt;&lt;property id=&quot;20300&quot; value=&quot;Diapositive 11 - &amp;quot;Facteurs pronostiques&amp;quot;&quot;/&gt;&lt;property id=&quot;20307&quot; value=&quot;482&quot;/&gt;&lt;/object&gt;&lt;object type=&quot;3&quot; unique_id=&quot;10014&quot;&gt;&lt;property id=&quot;20148&quot; value=&quot;5&quot;/&gt;&lt;property id=&quot;20300&quot; value=&quot;Diapositive 12 - &amp;quot;Formes graves en réanimation&amp;quot;&quot;/&gt;&lt;property id=&quot;20307&quot; value=&quot;484&quot;/&gt;&lt;/object&gt;&lt;object type=&quot;3&quot; unique_id=&quot;10015&quot;&gt;&lt;property id=&quot;20148&quot; value=&quot;5&quot;/&gt;&lt;property id=&quot;20300&quot; value=&quot;Diapositive 13 - &amp;quot;Corticoides et formes sévères&amp;quot;&quot;/&gt;&lt;property id=&quot;20307&quot; value=&quot;456&quot;/&gt;&lt;/object&gt;&lt;object type=&quot;3&quot; unique_id=&quot;10016&quot;&gt;&lt;property id=&quot;20148&quot; value=&quot;5&quot;/&gt;&lt;property id=&quot;20300&quot; value=&quot;Diapositive 14 - &amp;quot;Antibiothérapie&amp;quot;&quot;/&gt;&lt;property id=&quot;20307&quot; value=&quot;458&quot;/&gt;&lt;/object&gt;&lt;object type=&quot;3&quot; unique_id=&quot;10017&quot;&gt;&lt;property id=&quot;20148&quot; value=&quot;5&quot;/&gt;&lt;property id=&quot;20300&quot; value=&quot;Diapositive 15&quot;/&gt;&lt;property id=&quot;20307&quot; value=&quot;486&quot;/&gt;&lt;/object&gt;&lt;object type=&quot;3&quot; unique_id=&quot;10018&quot;&gt;&lt;property id=&quot;20148&quot; value=&quot;5&quot;/&gt;&lt;property id=&quot;20300&quot; value=&quot;Diapositive 16 - &amp;quot;Traitement&amp;quot;&quot;/&gt;&lt;property id=&quot;20307&quot; value=&quot;469&quot;/&gt;&lt;/object&gt;&lt;object type=&quot;3&quot; unique_id=&quot;10019&quot;&gt;&lt;property id=&quot;20148&quot; value=&quot;5&quot;/&gt;&lt;property id=&quot;20300&quot; value=&quot;Diapositive 17 - &amp;quot;Conclusions&amp;quot;&quot;/&gt;&lt;property id=&quot;20307&quot; value=&quot;487&quot;/&gt;&lt;/object&gt;&lt;/object&gt;&lt;object type=&quot;8&quot; unique_id=&quot;10038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1889</TotalTime>
  <Words>391</Words>
  <Application>Microsoft Office PowerPoint</Application>
  <PresentationFormat>Affichage à l'écran (4:3)</PresentationFormat>
  <Paragraphs>88</Paragraphs>
  <Slides>17</Slides>
  <Notes>16</Notes>
  <HiddenSlides>0</HiddenSlides>
  <MMClips>17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4" baseType="lpstr">
      <vt:lpstr>ＭＳ Ｐゴシック</vt:lpstr>
      <vt:lpstr>Arial</vt:lpstr>
      <vt:lpstr>Big Caslon</vt:lpstr>
      <vt:lpstr>Calibri</vt:lpstr>
      <vt:lpstr>Georgia</vt:lpstr>
      <vt:lpstr>Mangal</vt:lpstr>
      <vt:lpstr>Thème Office</vt:lpstr>
      <vt:lpstr>Leptospirose</vt:lpstr>
      <vt:lpstr>Présentation PowerPoint</vt:lpstr>
      <vt:lpstr>Répartition des cas : France métropolitaine</vt:lpstr>
      <vt:lpstr>Incidence France métropole :  Données CNR 2016</vt:lpstr>
      <vt:lpstr>Répartition des cas en Outre-mer 2016</vt:lpstr>
      <vt:lpstr>Leptospirose : répartition mensuelle</vt:lpstr>
      <vt:lpstr>Diagnostic leptospirose</vt:lpstr>
      <vt:lpstr>Présentation PowerPoint</vt:lpstr>
      <vt:lpstr>Présentation PowerPoint</vt:lpstr>
      <vt:lpstr>Présentation PowerPoint</vt:lpstr>
      <vt:lpstr>Facteurs pronostiques</vt:lpstr>
      <vt:lpstr>Formes graves en réanimation</vt:lpstr>
      <vt:lpstr>Corticoides et formes sévères</vt:lpstr>
      <vt:lpstr>Antibiothérapie</vt:lpstr>
      <vt:lpstr>Présentation PowerPoint</vt:lpstr>
      <vt:lpstr>Traitement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Zoonoses</dc:title>
  <dc:creator>Christophe STRADY</dc:creator>
  <cp:lastModifiedBy>Christèle Piau-Lorandel</cp:lastModifiedBy>
  <cp:revision>171</cp:revision>
  <dcterms:created xsi:type="dcterms:W3CDTF">2018-04-24T16:12:19Z</dcterms:created>
  <dcterms:modified xsi:type="dcterms:W3CDTF">2018-04-25T06:54:17Z</dcterms:modified>
</cp:coreProperties>
</file>