
<file path=[Content_Types].xml><?xml version="1.0" encoding="utf-8"?>
<Types xmlns="http://schemas.openxmlformats.org/package/2006/content-types">
  <Default Extension="png" ContentType="image/png"/>
  <Default Extension="jpeg" ContentType="image/jpeg"/>
  <Default Extension="m4a" ContentType="audio/mp4"/>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6" r:id="rId2"/>
    <p:sldId id="257" r:id="rId3"/>
    <p:sldId id="264" r:id="rId4"/>
    <p:sldId id="265" r:id="rId5"/>
    <p:sldId id="266" r:id="rId6"/>
    <p:sldId id="267" r:id="rId7"/>
    <p:sldId id="263" r:id="rId8"/>
    <p:sldId id="269" r:id="rId9"/>
    <p:sldId id="271" r:id="rId10"/>
    <p:sldId id="272" r:id="rId11"/>
    <p:sldId id="258" r:id="rId12"/>
    <p:sldId id="270" r:id="rId13"/>
    <p:sldId id="259" r:id="rId14"/>
    <p:sldId id="320" r:id="rId15"/>
    <p:sldId id="273" r:id="rId16"/>
    <p:sldId id="274" r:id="rId17"/>
    <p:sldId id="261" r:id="rId18"/>
    <p:sldId id="262" r:id="rId19"/>
    <p:sldId id="275" r:id="rId20"/>
    <p:sldId id="321" r:id="rId21"/>
    <p:sldId id="277" r:id="rId22"/>
    <p:sldId id="283" r:id="rId23"/>
    <p:sldId id="282" r:id="rId24"/>
    <p:sldId id="280" r:id="rId25"/>
    <p:sldId id="281" r:id="rId26"/>
    <p:sldId id="278" r:id="rId27"/>
    <p:sldId id="279" r:id="rId28"/>
    <p:sldId id="322" r:id="rId29"/>
    <p:sldId id="284" r:id="rId30"/>
    <p:sldId id="307" r:id="rId31"/>
    <p:sldId id="308" r:id="rId32"/>
    <p:sldId id="323" r:id="rId33"/>
    <p:sldId id="285" r:id="rId34"/>
    <p:sldId id="309" r:id="rId35"/>
    <p:sldId id="294" r:id="rId36"/>
  </p:sldIdLst>
  <p:sldSz cx="9144000" cy="6858000" type="screen4x3"/>
  <p:notesSz cx="6858000" cy="9144000"/>
  <p:custDataLst>
    <p:tags r:id="rId38"/>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07" autoAdjust="0"/>
  </p:normalViewPr>
  <p:slideViewPr>
    <p:cSldViewPr>
      <p:cViewPr varScale="1">
        <p:scale>
          <a:sx n="59" d="100"/>
          <a:sy n="59" d="100"/>
        </p:scale>
        <p:origin x="1266" y="78"/>
      </p:cViewPr>
      <p:guideLst>
        <p:guide orient="horz" pos="2160"/>
        <p:guide pos="2880"/>
      </p:guideLst>
    </p:cSldViewPr>
  </p:slideViewPr>
  <p:outlineViewPr>
    <p:cViewPr>
      <p:scale>
        <a:sx n="33" d="100"/>
        <a:sy n="33" d="100"/>
      </p:scale>
      <p:origin x="0" y="-120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389B8E-93B1-4DF0-AAD3-5D3864CBB2D0}" type="datetimeFigureOut">
              <a:rPr lang="fr-FR" smtClean="0"/>
              <a:t>17/04/2018</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0E1CC5-7DAB-4160-80AC-D463B57A1D9E}" type="slidenum">
              <a:rPr lang="fr-FR" smtClean="0"/>
              <a:t>‹N°›</a:t>
            </a:fld>
            <a:endParaRPr lang="fr-FR"/>
          </a:p>
        </p:txBody>
      </p:sp>
    </p:spTree>
    <p:extLst>
      <p:ext uri="{BB962C8B-B14F-4D97-AF65-F5344CB8AC3E}">
        <p14:creationId xmlns:p14="http://schemas.microsoft.com/office/powerpoint/2010/main" val="4087390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7DDE9CD-0F21-4C93-A018-391239648332}" type="slidenum">
              <a:rPr lang="fr-FR" altLang="fr-FR" smtClean="0"/>
              <a:pPr eaLnBrk="1" hangingPunct="1">
                <a:spcBef>
                  <a:spcPct val="0"/>
                </a:spcBef>
              </a:pPr>
              <a:t>5</a:t>
            </a:fld>
            <a:endParaRPr lang="fr-FR" altLang="fr-FR"/>
          </a:p>
        </p:txBody>
      </p:sp>
      <p:sp>
        <p:nvSpPr>
          <p:cNvPr id="7782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AC87B1BC-D2DB-4A45-82C7-DCB1C99D78E9}" type="slidenum">
              <a:rPr lang="fr-FR" altLang="fr-FR">
                <a:latin typeface="Times New Roman" pitchFamily="18" charset="0"/>
                <a:ea typeface="ＭＳ Ｐゴシック" pitchFamily="34" charset="-128"/>
              </a:rPr>
              <a:pPr algn="r" eaLnBrk="1" hangingPunct="1">
                <a:spcBef>
                  <a:spcPct val="0"/>
                </a:spcBef>
              </a:pPr>
              <a:t>5</a:t>
            </a:fld>
            <a:endParaRPr lang="fr-FR" altLang="fr-FR">
              <a:latin typeface="Times New Roman" pitchFamily="18" charset="0"/>
              <a:ea typeface="ＭＳ Ｐゴシック" pitchFamily="34" charset="-128"/>
            </a:endParaRPr>
          </a:p>
        </p:txBody>
      </p:sp>
      <p:sp>
        <p:nvSpPr>
          <p:cNvPr id="77828" name="Rectangle 2"/>
          <p:cNvSpPr>
            <a:spLocks noGrp="1" noRot="1" noChangeAspect="1" noChangeArrowheads="1" noTextEdit="1"/>
          </p:cNvSpPr>
          <p:nvPr>
            <p:ph type="sldImg"/>
          </p:nvPr>
        </p:nvSpPr>
        <p:spPr>
          <a:ln/>
        </p:spPr>
      </p:sp>
      <p:sp>
        <p:nvSpPr>
          <p:cNvPr id="778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extLst>
      <p:ext uri="{BB962C8B-B14F-4D97-AF65-F5344CB8AC3E}">
        <p14:creationId xmlns:p14="http://schemas.microsoft.com/office/powerpoint/2010/main" val="130643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E52FB3A-8808-4262-A3D4-1EB28A032130}" type="slidenum">
              <a:rPr lang="fr-FR" altLang="fr-FR" smtClean="0"/>
              <a:pPr eaLnBrk="1" hangingPunct="1">
                <a:spcBef>
                  <a:spcPct val="0"/>
                </a:spcBef>
              </a:pPr>
              <a:t>6</a:t>
            </a:fld>
            <a:endParaRPr lang="fr-FR" altLang="fr-FR"/>
          </a:p>
        </p:txBody>
      </p:sp>
      <p:sp>
        <p:nvSpPr>
          <p:cNvPr id="7885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6E759A36-0FD5-4F98-A9C9-39CF5EB35068}" type="slidenum">
              <a:rPr lang="fr-FR" altLang="fr-FR">
                <a:latin typeface="Times New Roman" pitchFamily="18" charset="0"/>
                <a:ea typeface="ＭＳ Ｐゴシック" pitchFamily="34" charset="-128"/>
              </a:rPr>
              <a:pPr algn="r" eaLnBrk="1" hangingPunct="1">
                <a:spcBef>
                  <a:spcPct val="0"/>
                </a:spcBef>
              </a:pPr>
              <a:t>6</a:t>
            </a:fld>
            <a:endParaRPr lang="fr-FR" altLang="fr-FR">
              <a:latin typeface="Times New Roman" pitchFamily="18" charset="0"/>
              <a:ea typeface="ＭＳ Ｐゴシック" pitchFamily="34" charset="-128"/>
            </a:endParaRPr>
          </a:p>
        </p:txBody>
      </p:sp>
      <p:sp>
        <p:nvSpPr>
          <p:cNvPr id="78852" name="Rectangle 2"/>
          <p:cNvSpPr>
            <a:spLocks noGrp="1" noRot="1" noChangeAspect="1" noChangeArrowheads="1" noTextEdit="1"/>
          </p:cNvSpPr>
          <p:nvPr>
            <p:ph type="sldImg"/>
          </p:nvPr>
        </p:nvSpPr>
        <p:spPr>
          <a:ln/>
        </p:spPr>
      </p:sp>
      <p:sp>
        <p:nvSpPr>
          <p:cNvPr id="788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extLst>
      <p:ext uri="{BB962C8B-B14F-4D97-AF65-F5344CB8AC3E}">
        <p14:creationId xmlns:p14="http://schemas.microsoft.com/office/powerpoint/2010/main" val="289950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61D9226E-ACC9-41AF-B553-6669A943A58D}" type="slidenum">
              <a:rPr lang="fr-FR" altLang="fr-FR"/>
              <a:pPr>
                <a:spcBef>
                  <a:spcPct val="0"/>
                </a:spcBef>
              </a:pPr>
              <a:t>8</a:t>
            </a:fld>
            <a:endParaRPr lang="fr-FR" altLang="fr-F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a:t>Les comorbidités, dont le cumul définit la polypathologie, contribuent fortement au devenir clinique (mortalité, résultats chirurgicaux, taux de complications, statut fonctionnel, durée d’hospitalisation) et économique (utilisation des ressources, transfert en post-hospitalier, intensité des traitements) des personnes âgées. À partir de 75 ans, on recense en moyenne de trois à cinq maladies, ce nombre augmentant en milieu hospitalier, avec souvent autant de traitements (3). Les patients prenant plus de cinq médicaments par jour à l’admission en hospitalisation sont plus à risque d’accident, de pathologies aiguës ou de recours aux urgences et de réadmission (4).</a:t>
            </a:r>
          </a:p>
        </p:txBody>
      </p:sp>
    </p:spTree>
    <p:extLst>
      <p:ext uri="{BB962C8B-B14F-4D97-AF65-F5344CB8AC3E}">
        <p14:creationId xmlns:p14="http://schemas.microsoft.com/office/powerpoint/2010/main" val="2394565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9CB37250-3E0F-47C8-A54E-5F8C12F3C321}" type="slidenum">
              <a:rPr lang="fr-FR" altLang="fr-FR">
                <a:solidFill>
                  <a:srgbClr val="000000"/>
                </a:solidFill>
              </a:rPr>
              <a:pPr algn="r" eaLnBrk="1" hangingPunct="1">
                <a:spcBef>
                  <a:spcPct val="0"/>
                </a:spcBef>
              </a:pPr>
              <a:t>9</a:t>
            </a:fld>
            <a:endParaRPr lang="fr-FR" altLang="fr-FR">
              <a:solidFill>
                <a:srgbClr val="000000"/>
              </a:solidFill>
            </a:endParaRPr>
          </a:p>
        </p:txBody>
      </p:sp>
      <p:sp>
        <p:nvSpPr>
          <p:cNvPr id="25805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DA1277C2-5E74-49D0-ACCF-FDE0D8EDE1C2}" type="slidenum">
              <a:rPr lang="fr-FR" altLang="fr-FR">
                <a:solidFill>
                  <a:srgbClr val="000000"/>
                </a:solidFill>
              </a:rPr>
              <a:pPr algn="r" eaLnBrk="1" hangingPunct="1">
                <a:spcBef>
                  <a:spcPct val="0"/>
                </a:spcBef>
              </a:pPr>
              <a:t>9</a:t>
            </a:fld>
            <a:endParaRPr lang="fr-FR" altLang="fr-FR">
              <a:solidFill>
                <a:srgbClr val="000000"/>
              </a:solidFill>
            </a:endParaRPr>
          </a:p>
        </p:txBody>
      </p:sp>
      <p:sp>
        <p:nvSpPr>
          <p:cNvPr id="25805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3643B443-2CCA-4470-BD0C-4C8259461BA0}" type="slidenum">
              <a:rPr lang="fr-FR" altLang="fr-FR">
                <a:solidFill>
                  <a:srgbClr val="000000"/>
                </a:solidFill>
                <a:latin typeface="Comic Sans MS" pitchFamily="66" charset="0"/>
              </a:rPr>
              <a:pPr algn="r" eaLnBrk="1" hangingPunct="1">
                <a:spcBef>
                  <a:spcPct val="0"/>
                </a:spcBef>
              </a:pPr>
              <a:t>9</a:t>
            </a:fld>
            <a:endParaRPr lang="fr-FR" altLang="fr-FR">
              <a:solidFill>
                <a:srgbClr val="000000"/>
              </a:solidFill>
              <a:latin typeface="Comic Sans MS" pitchFamily="66" charset="0"/>
            </a:endParaRPr>
          </a:p>
        </p:txBody>
      </p:sp>
      <p:sp>
        <p:nvSpPr>
          <p:cNvPr id="258053" name="Espace réservé de l'image des diapositives 1"/>
          <p:cNvSpPr>
            <a:spLocks noGrp="1" noRot="1" noChangeAspect="1" noTextEdit="1"/>
          </p:cNvSpPr>
          <p:nvPr>
            <p:ph type="sldImg"/>
          </p:nvPr>
        </p:nvSpPr>
        <p:spPr>
          <a:ln/>
        </p:spPr>
      </p:sp>
      <p:sp>
        <p:nvSpPr>
          <p:cNvPr id="258054" name="Espace réservé des commentaires 2"/>
          <p:cNvSpPr>
            <a:spLocks noGrp="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p>
        </p:txBody>
      </p:sp>
      <p:sp>
        <p:nvSpPr>
          <p:cNvPr id="258055" name="Espace réservé du numéro de diapositiv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A95C288A-0AA0-44CD-B2D0-F28BF5900034}" type="slidenum">
              <a:rPr lang="fr-FR" altLang="fr-FR">
                <a:solidFill>
                  <a:srgbClr val="000000"/>
                </a:solidFill>
                <a:latin typeface="Comic Sans MS" pitchFamily="66" charset="0"/>
              </a:rPr>
              <a:pPr algn="r" eaLnBrk="1" hangingPunct="1">
                <a:spcBef>
                  <a:spcPct val="0"/>
                </a:spcBef>
              </a:pPr>
              <a:t>9</a:t>
            </a:fld>
            <a:endParaRPr lang="fr-FR" altLang="fr-FR">
              <a:solidFill>
                <a:srgbClr val="000000"/>
              </a:solidFill>
              <a:latin typeface="Comic Sans MS" pitchFamily="66" charset="0"/>
            </a:endParaRPr>
          </a:p>
        </p:txBody>
      </p:sp>
    </p:spTree>
    <p:extLst>
      <p:ext uri="{BB962C8B-B14F-4D97-AF65-F5344CB8AC3E}">
        <p14:creationId xmlns:p14="http://schemas.microsoft.com/office/powerpoint/2010/main" val="729778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25776DFB-291C-46E9-9BC5-D4DE251B62F0}" type="slidenum">
              <a:rPr lang="fr-FR" altLang="fr-FR"/>
              <a:pPr>
                <a:spcBef>
                  <a:spcPct val="0"/>
                </a:spcBef>
              </a:pPr>
              <a:t>10</a:t>
            </a:fld>
            <a:endParaRPr lang="fr-FR" altLang="fr-FR"/>
          </a:p>
        </p:txBody>
      </p:sp>
      <p:sp>
        <p:nvSpPr>
          <p:cNvPr id="1208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AF663FDE-CFCB-495B-AA70-0F3982C42A69}" type="slidenum">
              <a:rPr lang="fr-FR" altLang="fr-FR">
                <a:cs typeface="Arial" pitchFamily="34" charset="0"/>
              </a:rPr>
              <a:pPr algn="r" eaLnBrk="1" hangingPunct="1">
                <a:spcBef>
                  <a:spcPct val="0"/>
                </a:spcBef>
              </a:pPr>
              <a:t>10</a:t>
            </a:fld>
            <a:endParaRPr lang="fr-FR" altLang="fr-FR">
              <a:cs typeface="Arial" pitchFamily="34" charset="0"/>
            </a:endParaRPr>
          </a:p>
        </p:txBody>
      </p:sp>
      <p:sp>
        <p:nvSpPr>
          <p:cNvPr id="120836" name="Espace réservé de l'image des diapositives 1"/>
          <p:cNvSpPr>
            <a:spLocks noGrp="1" noRot="1" noChangeAspect="1" noTextEdit="1"/>
          </p:cNvSpPr>
          <p:nvPr>
            <p:ph type="sldImg"/>
          </p:nvPr>
        </p:nvSpPr>
        <p:spPr>
          <a:ln/>
        </p:spPr>
      </p:sp>
      <p:sp>
        <p:nvSpPr>
          <p:cNvPr id="120837" name="Espace réservé des commentaires 2"/>
          <p:cNvSpPr>
            <a:spLocks noGrp="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a:t>SA retrouvé par terre chez lui, pas de notion de duree, ACFA, hémiplégie droite, aphasie</a:t>
            </a:r>
          </a:p>
        </p:txBody>
      </p:sp>
      <p:sp>
        <p:nvSpPr>
          <p:cNvPr id="120838" name="Espace réservé du numéro de diapositive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D411396A-DFC0-4308-8B87-20B76B40A486}" type="slidenum">
              <a:rPr lang="fr-FR" altLang="fr-FR">
                <a:latin typeface="Times New Roman" pitchFamily="18" charset="0"/>
                <a:cs typeface="Arial" pitchFamily="34" charset="0"/>
              </a:rPr>
              <a:pPr algn="r" eaLnBrk="1" hangingPunct="1">
                <a:spcBef>
                  <a:spcPct val="0"/>
                </a:spcBef>
              </a:pPr>
              <a:t>10</a:t>
            </a:fld>
            <a:endParaRPr lang="fr-FR" altLang="fr-FR">
              <a:latin typeface="Times New Roman" pitchFamily="18" charset="0"/>
              <a:cs typeface="Arial" pitchFamily="34" charset="0"/>
            </a:endParaRPr>
          </a:p>
        </p:txBody>
      </p:sp>
    </p:spTree>
    <p:extLst>
      <p:ext uri="{BB962C8B-B14F-4D97-AF65-F5344CB8AC3E}">
        <p14:creationId xmlns:p14="http://schemas.microsoft.com/office/powerpoint/2010/main" val="3154268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fr-FR"/>
              <a:t>Modifiez le style du titre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7" name="Date Placeholder 6"/>
          <p:cNvSpPr>
            <a:spLocks noGrp="1"/>
          </p:cNvSpPr>
          <p:nvPr>
            <p:ph type="dt" sz="half" idx="10"/>
          </p:nvPr>
        </p:nvSpPr>
        <p:spPr/>
        <p:txBody>
          <a:bodyPr/>
          <a:lstStyle/>
          <a:p>
            <a:fld id="{010B2EED-B2C7-46DD-95ED-2AB0FFEE53F9}" type="datetimeFigureOut">
              <a:rPr lang="fr-FR" smtClean="0"/>
              <a:t>17/04/2018</a:t>
            </a:fld>
            <a:endParaRPr lang="fr-FR"/>
          </a:p>
        </p:txBody>
      </p:sp>
      <p:sp>
        <p:nvSpPr>
          <p:cNvPr id="8" name="Slide Number Placeholder 7"/>
          <p:cNvSpPr>
            <a:spLocks noGrp="1"/>
          </p:cNvSpPr>
          <p:nvPr>
            <p:ph type="sldNum" sz="quarter" idx="11"/>
          </p:nvPr>
        </p:nvSpPr>
        <p:spPr/>
        <p:txBody>
          <a:bodyPr/>
          <a:lstStyle/>
          <a:p>
            <a:fld id="{FA33BE0B-320B-4613-8C81-55ED6C0EF987}" type="slidenum">
              <a:rPr lang="fr-FR" smtClean="0"/>
              <a:t>‹N°›</a:t>
            </a:fld>
            <a:endParaRPr lang="fr-FR"/>
          </a:p>
        </p:txBody>
      </p:sp>
      <p:sp>
        <p:nvSpPr>
          <p:cNvPr id="9" name="Footer Placeholder 8"/>
          <p:cNvSpPr>
            <a:spLocks noGrp="1"/>
          </p:cNvSpPr>
          <p:nvPr>
            <p:ph type="ftr" sz="quarter" idx="12"/>
          </p:nvPr>
        </p:nvSpPr>
        <p:spPr/>
        <p:txBody>
          <a:bodyPr/>
          <a:lstStyle/>
          <a:p>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010B2EED-B2C7-46DD-95ED-2AB0FFEE53F9}" type="datetimeFigureOut">
              <a:rPr lang="fr-FR" smtClean="0"/>
              <a:t>17/04/2018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A33BE0B-320B-4613-8C81-55ED6C0EF987}"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010B2EED-B2C7-46DD-95ED-2AB0FFEE53F9}" type="datetimeFigureOut">
              <a:rPr lang="fr-FR" smtClean="0"/>
              <a:t>17/04/2018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A33BE0B-320B-4613-8C81-55ED6C0EF987}"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10B2EED-B2C7-46DD-95ED-2AB0FFEE53F9}" type="datetimeFigureOut">
              <a:rPr lang="fr-FR" smtClean="0"/>
              <a:t>17/04/2018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A33BE0B-320B-4613-8C81-55ED6C0EF987}"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fr-FR"/>
              <a:t>Modifiez le style du titre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010B2EED-B2C7-46DD-95ED-2AB0FFEE53F9}" type="datetimeFigureOut">
              <a:rPr lang="fr-FR" smtClean="0"/>
              <a:t>17/04/2018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A33BE0B-320B-4613-8C81-55ED6C0EF987}" type="slidenum">
              <a:rPr lang="fr-FR" smtClean="0"/>
              <a:t>‹N°›</a:t>
            </a:fld>
            <a:endParaRPr lang="fr-F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10B2EED-B2C7-46DD-95ED-2AB0FFEE53F9}" type="datetimeFigureOut">
              <a:rPr lang="fr-FR" smtClean="0"/>
              <a:t>17/04/2018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A33BE0B-320B-4613-8C81-55ED6C0EF987}" type="slidenum">
              <a:rPr lang="fr-FR" smtClean="0"/>
              <a:t>‹N°›</a:t>
            </a:fld>
            <a:endParaRPr lang="fr-FR"/>
          </a:p>
        </p:txBody>
      </p:sp>
      <p:sp>
        <p:nvSpPr>
          <p:cNvPr id="9" name="Content Placeholder 8"/>
          <p:cNvSpPr>
            <a:spLocks noGrp="1"/>
          </p:cNvSpPr>
          <p:nvPr>
            <p:ph sz="quarter" idx="13"/>
          </p:nvPr>
        </p:nvSpPr>
        <p:spPr>
          <a:xfrm>
            <a:off x="365760" y="1600200"/>
            <a:ext cx="4041648" cy="452628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7" name="Date Placeholder 6"/>
          <p:cNvSpPr>
            <a:spLocks noGrp="1"/>
          </p:cNvSpPr>
          <p:nvPr>
            <p:ph type="dt" sz="half" idx="10"/>
          </p:nvPr>
        </p:nvSpPr>
        <p:spPr/>
        <p:txBody>
          <a:bodyPr/>
          <a:lstStyle/>
          <a:p>
            <a:fld id="{010B2EED-B2C7-46DD-95ED-2AB0FFEE53F9}" type="datetimeFigureOut">
              <a:rPr lang="fr-FR" smtClean="0"/>
              <a:t>17/04/2018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A33BE0B-320B-4613-8C81-55ED6C0EF987}" type="slidenum">
              <a:rPr lang="fr-FR" smtClean="0"/>
              <a:t>‹N°›</a:t>
            </a:fld>
            <a:endParaRPr lang="fr-FR"/>
          </a:p>
        </p:txBody>
      </p:sp>
      <p:sp>
        <p:nvSpPr>
          <p:cNvPr id="11" name="Content Placeholder 10"/>
          <p:cNvSpPr>
            <a:spLocks noGrp="1"/>
          </p:cNvSpPr>
          <p:nvPr>
            <p:ph sz="quarter" idx="13"/>
          </p:nvPr>
        </p:nvSpPr>
        <p:spPr>
          <a:xfrm>
            <a:off x="457200" y="2212848"/>
            <a:ext cx="4041648" cy="391363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010B2EED-B2C7-46DD-95ED-2AB0FFEE53F9}" type="datetimeFigureOut">
              <a:rPr lang="fr-FR" smtClean="0"/>
              <a:t>17/04/2018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A33BE0B-320B-4613-8C81-55ED6C0EF987}"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B2EED-B2C7-46DD-95ED-2AB0FFEE53F9}" type="datetimeFigureOut">
              <a:rPr lang="fr-FR" smtClean="0"/>
              <a:t>17/04/2018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FA33BE0B-320B-4613-8C81-55ED6C0EF987}"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fr-FR"/>
              <a:t>Modifiez le style du titre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010B2EED-B2C7-46DD-95ED-2AB0FFEE53F9}" type="datetimeFigureOut">
              <a:rPr lang="fr-FR" smtClean="0"/>
              <a:t>17/04/2018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A33BE0B-320B-4613-8C81-55ED6C0EF987}"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fr-FR"/>
              <a:t>Modifiez le style du titre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010B2EED-B2C7-46DD-95ED-2AB0FFEE53F9}" type="datetimeFigureOut">
              <a:rPr lang="fr-FR" smtClean="0"/>
              <a:t>17/04/2018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A33BE0B-320B-4613-8C81-55ED6C0EF987}"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fr-FR"/>
              <a:t>Modifiez le style du titre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010B2EED-B2C7-46DD-95ED-2AB0FFEE53F9}" type="datetimeFigureOut">
              <a:rPr lang="fr-FR" smtClean="0"/>
              <a:t>17/04/2018</a:t>
            </a:fld>
            <a:endParaRPr lang="fr-F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fr-FR"/>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FA33BE0B-320B-4613-8C81-55ED6C0EF987}" type="slidenum">
              <a:rPr lang="fr-FR" smtClean="0"/>
              <a:t>‹N°›</a:t>
            </a:fld>
            <a:endParaRPr lang="fr-F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ts val="5800"/>
        </a:lnSpc>
        <a:spcBef>
          <a:spcPct val="0"/>
        </a:spcBef>
        <a:buNone/>
        <a:defRPr sz="5400" b="0" i="0" u="none"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b="0" i="0" u="none"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3.png"/><Relationship Id="rId2" Type="http://schemas.microsoft.com/office/2007/relationships/media" Target="../media/media17.m4a"/><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wm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6.w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3.png"/><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7.jpe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3568" y="980728"/>
            <a:ext cx="7772400" cy="1807841"/>
          </a:xfrm>
        </p:spPr>
        <p:txBody>
          <a:bodyPr/>
          <a:lstStyle/>
          <a:p>
            <a:r>
              <a:rPr lang="fr-FR" sz="4400" dirty="0"/>
              <a:t>Infections du sujet âgé:</a:t>
            </a:r>
            <a:br>
              <a:rPr lang="fr-FR" sz="4400" dirty="0"/>
            </a:br>
            <a:r>
              <a:rPr lang="fr-FR" sz="4400" dirty="0"/>
              <a:t>Particularités sémiologiques</a:t>
            </a:r>
          </a:p>
        </p:txBody>
      </p:sp>
      <p:sp>
        <p:nvSpPr>
          <p:cNvPr id="3" name="Sous-titre 2"/>
          <p:cNvSpPr>
            <a:spLocks noGrp="1"/>
          </p:cNvSpPr>
          <p:nvPr>
            <p:ph type="subTitle" idx="1"/>
          </p:nvPr>
        </p:nvSpPr>
        <p:spPr>
          <a:xfrm>
            <a:off x="395536" y="5013176"/>
            <a:ext cx="6400800" cy="1219200"/>
          </a:xfrm>
        </p:spPr>
        <p:txBody>
          <a:bodyPr>
            <a:normAutofit fontScale="92500" lnSpcReduction="20000"/>
          </a:bodyPr>
          <a:lstStyle/>
          <a:p>
            <a:pPr algn="l"/>
            <a:r>
              <a:rPr lang="fr-FR" sz="2000" dirty="0"/>
              <a:t>DESC Infectieux 17/04/2018</a:t>
            </a:r>
          </a:p>
          <a:p>
            <a:pPr algn="l"/>
            <a:r>
              <a:rPr lang="fr-FR" sz="2000" dirty="0"/>
              <a:t>Dr H. Vallet</a:t>
            </a:r>
          </a:p>
          <a:p>
            <a:pPr algn="l"/>
            <a:r>
              <a:rPr lang="fr-FR" sz="2000" dirty="0"/>
              <a:t>Service de gériatrie</a:t>
            </a:r>
          </a:p>
          <a:p>
            <a:pPr algn="l"/>
            <a:r>
              <a:rPr lang="fr-FR" sz="2000" dirty="0"/>
              <a:t>GHPS</a:t>
            </a:r>
          </a:p>
        </p:txBody>
      </p:sp>
      <p:pic>
        <p:nvPicPr>
          <p:cNvPr id="1026" name="Picture 2" descr="C:\Users\G-PSL-~1\AppData\Local\Temp\IMG_25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2959666"/>
            <a:ext cx="2650875" cy="3745924"/>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66112356"/>
      </p:ext>
    </p:extLst>
  </p:cSld>
  <p:clrMapOvr>
    <a:masterClrMapping/>
  </p:clrMapOvr>
  <mc:AlternateContent xmlns:mc="http://schemas.openxmlformats.org/markup-compatibility/2006" xmlns:p14="http://schemas.microsoft.com/office/powerpoint/2010/main">
    <mc:Choice Requires="p14">
      <p:transition spd="slow" p14:dur="2000" advTm="8756"/>
    </mc:Choice>
    <mc:Fallback xmlns="">
      <p:transition spd="slow" advTm="8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4"/>
          <p:cNvSpPr txBox="1">
            <a:spLocks noChangeArrowheads="1"/>
          </p:cNvSpPr>
          <p:nvPr/>
        </p:nvSpPr>
        <p:spPr bwMode="auto">
          <a:xfrm>
            <a:off x="685800" y="2740967"/>
            <a:ext cx="274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fr-FR" altLang="fr-FR" sz="2400" dirty="0">
                <a:latin typeface="Comic Sans MS" pitchFamily="66" charset="0"/>
                <a:cs typeface="Arial" pitchFamily="34" charset="0"/>
              </a:rPr>
              <a:t>Pneumopathie</a:t>
            </a:r>
          </a:p>
        </p:txBody>
      </p:sp>
      <p:sp>
        <p:nvSpPr>
          <p:cNvPr id="119811" name="Text Box 5"/>
          <p:cNvSpPr txBox="1">
            <a:spLocks noChangeArrowheads="1"/>
          </p:cNvSpPr>
          <p:nvPr/>
        </p:nvSpPr>
        <p:spPr bwMode="auto">
          <a:xfrm>
            <a:off x="1182271" y="4240793"/>
            <a:ext cx="222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fr-FR" altLang="fr-FR" sz="2400" dirty="0">
                <a:latin typeface="Comic Sans MS" pitchFamily="66" charset="0"/>
                <a:cs typeface="Arial" pitchFamily="34" charset="0"/>
              </a:rPr>
              <a:t>OAP</a:t>
            </a:r>
          </a:p>
        </p:txBody>
      </p:sp>
      <p:sp>
        <p:nvSpPr>
          <p:cNvPr id="119812" name="Text Box 6"/>
          <p:cNvSpPr txBox="1">
            <a:spLocks noChangeArrowheads="1"/>
          </p:cNvSpPr>
          <p:nvPr/>
        </p:nvSpPr>
        <p:spPr bwMode="auto">
          <a:xfrm>
            <a:off x="3810000" y="4572000"/>
            <a:ext cx="1828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fr-FR" altLang="fr-FR" sz="2400">
                <a:latin typeface="Comic Sans MS" pitchFamily="66" charset="0"/>
                <a:cs typeface="Arial" pitchFamily="34" charset="0"/>
              </a:rPr>
              <a:t>Passage en fibrillation atriale</a:t>
            </a:r>
          </a:p>
        </p:txBody>
      </p:sp>
      <p:sp>
        <p:nvSpPr>
          <p:cNvPr id="119813" name="Text Box 7"/>
          <p:cNvSpPr txBox="1">
            <a:spLocks noChangeArrowheads="1"/>
          </p:cNvSpPr>
          <p:nvPr/>
        </p:nvSpPr>
        <p:spPr bwMode="auto">
          <a:xfrm>
            <a:off x="6327340" y="4056128"/>
            <a:ext cx="21274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fr-FR" altLang="fr-FR" sz="2400" dirty="0">
                <a:latin typeface="Comic Sans MS" pitchFamily="66" charset="0"/>
                <a:cs typeface="Arial" pitchFamily="34" charset="0"/>
              </a:rPr>
              <a:t>Station au sol prolongée</a:t>
            </a:r>
          </a:p>
        </p:txBody>
      </p:sp>
      <p:sp>
        <p:nvSpPr>
          <p:cNvPr id="119814" name="Text Box 8"/>
          <p:cNvSpPr txBox="1">
            <a:spLocks noChangeArrowheads="1"/>
          </p:cNvSpPr>
          <p:nvPr/>
        </p:nvSpPr>
        <p:spPr bwMode="auto">
          <a:xfrm>
            <a:off x="6607188" y="2729948"/>
            <a:ext cx="182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fr-FR" altLang="fr-FR" sz="2400" dirty="0">
                <a:latin typeface="Comic Sans MS" pitchFamily="66" charset="0"/>
                <a:cs typeface="Arial" pitchFamily="34" charset="0"/>
              </a:rPr>
              <a:t>Chute</a:t>
            </a:r>
          </a:p>
        </p:txBody>
      </p:sp>
      <p:sp>
        <p:nvSpPr>
          <p:cNvPr id="119815" name="Text Box 9"/>
          <p:cNvSpPr txBox="1">
            <a:spLocks noChangeArrowheads="1"/>
          </p:cNvSpPr>
          <p:nvPr/>
        </p:nvSpPr>
        <p:spPr bwMode="auto">
          <a:xfrm>
            <a:off x="3581400" y="1992610"/>
            <a:ext cx="182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fr-FR" altLang="fr-FR" sz="2400" dirty="0">
                <a:latin typeface="Comic Sans MS" pitchFamily="66" charset="0"/>
                <a:cs typeface="Arial" pitchFamily="34" charset="0"/>
              </a:rPr>
              <a:t>Confusion</a:t>
            </a:r>
          </a:p>
        </p:txBody>
      </p:sp>
      <p:sp>
        <p:nvSpPr>
          <p:cNvPr id="119816" name="Oval 10"/>
          <p:cNvSpPr>
            <a:spLocks noChangeArrowheads="1"/>
          </p:cNvSpPr>
          <p:nvPr/>
        </p:nvSpPr>
        <p:spPr bwMode="auto">
          <a:xfrm>
            <a:off x="457200" y="2362200"/>
            <a:ext cx="2743200" cy="12192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fr-FR" altLang="fr-FR" sz="2400">
              <a:latin typeface="Comic Sans MS" pitchFamily="66" charset="0"/>
              <a:cs typeface="Arial" pitchFamily="34" charset="0"/>
            </a:endParaRPr>
          </a:p>
        </p:txBody>
      </p:sp>
      <p:sp>
        <p:nvSpPr>
          <p:cNvPr id="119817" name="Oval 11"/>
          <p:cNvSpPr>
            <a:spLocks noChangeArrowheads="1"/>
          </p:cNvSpPr>
          <p:nvPr/>
        </p:nvSpPr>
        <p:spPr bwMode="auto">
          <a:xfrm>
            <a:off x="838200" y="3886200"/>
            <a:ext cx="2057400" cy="12192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fr-FR" altLang="fr-FR" sz="2400">
              <a:latin typeface="Comic Sans MS" pitchFamily="66" charset="0"/>
              <a:cs typeface="Arial" pitchFamily="34" charset="0"/>
            </a:endParaRPr>
          </a:p>
        </p:txBody>
      </p:sp>
      <p:sp>
        <p:nvSpPr>
          <p:cNvPr id="119818" name="Oval 12"/>
          <p:cNvSpPr>
            <a:spLocks noChangeArrowheads="1"/>
          </p:cNvSpPr>
          <p:nvPr/>
        </p:nvSpPr>
        <p:spPr bwMode="auto">
          <a:xfrm>
            <a:off x="3124200" y="1752600"/>
            <a:ext cx="2438400" cy="10668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fr-FR" altLang="fr-FR" sz="2400">
              <a:latin typeface="Comic Sans MS" pitchFamily="66" charset="0"/>
              <a:cs typeface="Arial" pitchFamily="34" charset="0"/>
            </a:endParaRPr>
          </a:p>
        </p:txBody>
      </p:sp>
      <p:sp>
        <p:nvSpPr>
          <p:cNvPr id="119819" name="Oval 13"/>
          <p:cNvSpPr>
            <a:spLocks noChangeArrowheads="1"/>
          </p:cNvSpPr>
          <p:nvPr/>
        </p:nvSpPr>
        <p:spPr bwMode="auto">
          <a:xfrm>
            <a:off x="6096000" y="2438400"/>
            <a:ext cx="2286000" cy="9144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fr-FR" altLang="fr-FR" sz="2400">
              <a:latin typeface="Comic Sans MS" pitchFamily="66" charset="0"/>
              <a:cs typeface="Arial" pitchFamily="34" charset="0"/>
            </a:endParaRPr>
          </a:p>
        </p:txBody>
      </p:sp>
      <p:sp>
        <p:nvSpPr>
          <p:cNvPr id="119820" name="Oval 14"/>
          <p:cNvSpPr>
            <a:spLocks noChangeArrowheads="1"/>
          </p:cNvSpPr>
          <p:nvPr/>
        </p:nvSpPr>
        <p:spPr bwMode="auto">
          <a:xfrm>
            <a:off x="3200400" y="4572000"/>
            <a:ext cx="2743200" cy="12192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fr-FR" altLang="fr-FR" sz="2400">
              <a:latin typeface="Comic Sans MS" pitchFamily="66" charset="0"/>
              <a:cs typeface="Arial" pitchFamily="34" charset="0"/>
            </a:endParaRPr>
          </a:p>
        </p:txBody>
      </p:sp>
      <p:sp>
        <p:nvSpPr>
          <p:cNvPr id="119821" name="Oval 15"/>
          <p:cNvSpPr>
            <a:spLocks noChangeArrowheads="1"/>
          </p:cNvSpPr>
          <p:nvPr/>
        </p:nvSpPr>
        <p:spPr bwMode="auto">
          <a:xfrm>
            <a:off x="6096000" y="3962400"/>
            <a:ext cx="2362200" cy="10668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fr-FR" altLang="fr-FR" sz="2400">
              <a:latin typeface="Comic Sans MS" pitchFamily="66" charset="0"/>
              <a:cs typeface="Arial" pitchFamily="34" charset="0"/>
            </a:endParaRPr>
          </a:p>
        </p:txBody>
      </p:sp>
      <p:sp>
        <p:nvSpPr>
          <p:cNvPr id="119822" name="Line 16"/>
          <p:cNvSpPr>
            <a:spLocks noChangeShapeType="1"/>
          </p:cNvSpPr>
          <p:nvPr/>
        </p:nvSpPr>
        <p:spPr bwMode="auto">
          <a:xfrm flipV="1">
            <a:off x="2667000" y="2286000"/>
            <a:ext cx="457200" cy="152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19823" name="Line 17"/>
          <p:cNvSpPr>
            <a:spLocks noChangeShapeType="1"/>
          </p:cNvSpPr>
          <p:nvPr/>
        </p:nvSpPr>
        <p:spPr bwMode="auto">
          <a:xfrm flipH="1" flipV="1">
            <a:off x="2895600" y="4495800"/>
            <a:ext cx="457200" cy="3048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19824" name="Line 18"/>
          <p:cNvSpPr>
            <a:spLocks noChangeShapeType="1"/>
          </p:cNvSpPr>
          <p:nvPr/>
        </p:nvSpPr>
        <p:spPr bwMode="auto">
          <a:xfrm flipH="1">
            <a:off x="6019800" y="4876800"/>
            <a:ext cx="381000" cy="3048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19825" name="Line 19"/>
          <p:cNvSpPr>
            <a:spLocks noChangeShapeType="1"/>
          </p:cNvSpPr>
          <p:nvPr/>
        </p:nvSpPr>
        <p:spPr bwMode="auto">
          <a:xfrm>
            <a:off x="7239000" y="3352800"/>
            <a:ext cx="76200" cy="6096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19826" name="Line 20"/>
          <p:cNvSpPr>
            <a:spLocks noChangeShapeType="1"/>
          </p:cNvSpPr>
          <p:nvPr/>
        </p:nvSpPr>
        <p:spPr bwMode="auto">
          <a:xfrm>
            <a:off x="5562600" y="2286000"/>
            <a:ext cx="762000" cy="3048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nvGrpSpPr>
          <p:cNvPr id="2" name="Group 21"/>
          <p:cNvGrpSpPr>
            <a:grpSpLocks/>
          </p:cNvGrpSpPr>
          <p:nvPr/>
        </p:nvGrpSpPr>
        <p:grpSpPr bwMode="auto">
          <a:xfrm>
            <a:off x="2667001" y="2852738"/>
            <a:ext cx="3402013" cy="1905000"/>
            <a:chOff x="1697" y="2064"/>
            <a:chExt cx="2143" cy="1200"/>
          </a:xfrm>
        </p:grpSpPr>
        <p:sp>
          <p:nvSpPr>
            <p:cNvPr id="119829" name="Line 22"/>
            <p:cNvSpPr>
              <a:spLocks noChangeShapeType="1"/>
            </p:cNvSpPr>
            <p:nvPr/>
          </p:nvSpPr>
          <p:spPr bwMode="auto">
            <a:xfrm flipV="1">
              <a:off x="1697" y="2069"/>
              <a:ext cx="831" cy="753"/>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19830" name="Line 23"/>
            <p:cNvSpPr>
              <a:spLocks noChangeShapeType="1"/>
            </p:cNvSpPr>
            <p:nvPr/>
          </p:nvSpPr>
          <p:spPr bwMode="auto">
            <a:xfrm flipH="1">
              <a:off x="3552" y="3120"/>
              <a:ext cx="288" cy="144"/>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19831" name="Line 24"/>
            <p:cNvSpPr>
              <a:spLocks noChangeShapeType="1"/>
            </p:cNvSpPr>
            <p:nvPr/>
          </p:nvSpPr>
          <p:spPr bwMode="auto">
            <a:xfrm flipV="1">
              <a:off x="1824" y="2208"/>
              <a:ext cx="2016" cy="768"/>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19832" name="Line 25"/>
            <p:cNvSpPr>
              <a:spLocks noChangeShapeType="1"/>
            </p:cNvSpPr>
            <p:nvPr/>
          </p:nvSpPr>
          <p:spPr bwMode="auto">
            <a:xfrm flipH="1" flipV="1">
              <a:off x="2784" y="2064"/>
              <a:ext cx="96" cy="1104"/>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19833" name="Line 26"/>
            <p:cNvSpPr>
              <a:spLocks noChangeShapeType="1"/>
            </p:cNvSpPr>
            <p:nvPr/>
          </p:nvSpPr>
          <p:spPr bwMode="auto">
            <a:xfrm flipH="1" flipV="1">
              <a:off x="2033" y="2225"/>
              <a:ext cx="1807" cy="782"/>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sp>
        <p:nvSpPr>
          <p:cNvPr id="26" name="Titre 1"/>
          <p:cNvSpPr txBox="1">
            <a:spLocks/>
          </p:cNvSpPr>
          <p:nvPr/>
        </p:nvSpPr>
        <p:spPr>
          <a:xfrm>
            <a:off x="250825" y="189434"/>
            <a:ext cx="8229600" cy="936104"/>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r>
              <a:rPr lang="fr-FR" sz="3200" dirty="0"/>
              <a:t>Les pathologies en cascade</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1509512670"/>
      </p:ext>
    </p:extLst>
  </p:cSld>
  <p:clrMapOvr>
    <a:masterClrMapping/>
  </p:clrMapOvr>
  <mc:AlternateContent xmlns:mc="http://schemas.openxmlformats.org/markup-compatibility/2006" xmlns:p14="http://schemas.microsoft.com/office/powerpoint/2010/main">
    <mc:Choice Requires="p14">
      <p:transition spd="slow" p14:dur="2000" advTm="33670"/>
    </mc:Choice>
    <mc:Fallback xmlns="">
      <p:transition spd="slow" advTm="33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9" presetClass="entr" presetSubtype="0" decel="10000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 calcmode="lin" valueType="num">
                                      <p:cBhvr>
                                        <p:cTn id="13" dur="500" fill="hold"/>
                                        <p:tgtEl>
                                          <p:spTgt spid="2"/>
                                        </p:tgtEl>
                                        <p:attrNameLst>
                                          <p:attrName>style.rotation</p:attrName>
                                        </p:attrNameLst>
                                      </p:cBhvr>
                                      <p:tavLst>
                                        <p:tav tm="0">
                                          <p:val>
                                            <p:fltVal val="360"/>
                                          </p:val>
                                        </p:tav>
                                        <p:tav tm="100000">
                                          <p:val>
                                            <p:fltVal val="0"/>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8229600" cy="835496"/>
          </a:xfrm>
        </p:spPr>
        <p:txBody>
          <a:bodyPr>
            <a:normAutofit/>
          </a:bodyPr>
          <a:lstStyle/>
          <a:p>
            <a:pPr algn="l"/>
            <a:r>
              <a:rPr lang="fr-FR" sz="3200" dirty="0"/>
              <a:t>Autonomie: Facteur de risque infectieux</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2676837"/>
            <a:ext cx="4991100"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http://images.readcube-cdn.com/publishers/wiley/banners/1532-5415/lef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333763"/>
            <a:ext cx="260985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600" y="2160497"/>
            <a:ext cx="6480720" cy="551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6228184" y="6381328"/>
            <a:ext cx="2592288" cy="369332"/>
          </a:xfrm>
          <a:prstGeom prst="rect">
            <a:avLst/>
          </a:prstGeom>
          <a:noFill/>
        </p:spPr>
        <p:txBody>
          <a:bodyPr wrap="square" rtlCol="0">
            <a:spAutoFit/>
          </a:bodyPr>
          <a:lstStyle/>
          <a:p>
            <a:r>
              <a:rPr lang="fr-FR" i="1" dirty="0"/>
              <a:t>Bula CJ JAGS 2004</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34695273"/>
      </p:ext>
    </p:extLst>
  </p:cSld>
  <p:clrMapOvr>
    <a:masterClrMapping/>
  </p:clrMapOvr>
  <mc:AlternateContent xmlns:mc="http://schemas.openxmlformats.org/markup-compatibility/2006" xmlns:p14="http://schemas.microsoft.com/office/powerpoint/2010/main">
    <mc:Choice Requires="p14">
      <p:transition spd="slow" p14:dur="2000" advTm="17674"/>
    </mc:Choice>
    <mc:Fallback xmlns="">
      <p:transition spd="slow" advTm="17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a:t>Difficulté pour le recueil de données. Parfois l’interrogatoire est impossible </a:t>
            </a:r>
            <a:r>
              <a:rPr lang="fr-FR" dirty="0">
                <a:sym typeface="Wingdings" panose="05000000000000000000" pitchFamily="2" charset="2"/>
              </a:rPr>
              <a:t> </a:t>
            </a:r>
            <a:r>
              <a:rPr lang="fr-FR" sz="2400" dirty="0">
                <a:sym typeface="Wingdings" panose="05000000000000000000" pitchFamily="2" charset="2"/>
              </a:rPr>
              <a:t>s’avoir s’aider de la famille / de l’aidant principal</a:t>
            </a:r>
            <a:endParaRPr lang="fr-FR" sz="2400" dirty="0"/>
          </a:p>
        </p:txBody>
      </p:sp>
      <p:sp>
        <p:nvSpPr>
          <p:cNvPr id="8" name="Text Box 4"/>
          <p:cNvSpPr txBox="1">
            <a:spLocks noChangeArrowheads="1"/>
          </p:cNvSpPr>
          <p:nvPr/>
        </p:nvSpPr>
        <p:spPr bwMode="auto">
          <a:xfrm>
            <a:off x="899592" y="3645024"/>
            <a:ext cx="7345362" cy="2284412"/>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80000"/>
              </a:lnSpc>
              <a:spcBef>
                <a:spcPct val="30000"/>
              </a:spcBef>
              <a:buFontTx/>
              <a:buNone/>
            </a:pPr>
            <a:r>
              <a:rPr lang="fr-FR" altLang="fr-FR" sz="2400" dirty="0">
                <a:latin typeface="Comic Sans MS" pitchFamily="66" charset="0"/>
                <a:cs typeface="Arial" pitchFamily="34" charset="0"/>
              </a:rPr>
              <a:t>560 patients &gt; 70 ans au SAU</a:t>
            </a:r>
          </a:p>
          <a:p>
            <a:pPr eaLnBrk="1" hangingPunct="1">
              <a:lnSpc>
                <a:spcPct val="80000"/>
              </a:lnSpc>
              <a:spcBef>
                <a:spcPct val="30000"/>
              </a:spcBef>
              <a:buFontTx/>
              <a:buNone/>
            </a:pPr>
            <a:r>
              <a:rPr lang="fr-FR" altLang="fr-FR" sz="2400" dirty="0">
                <a:latin typeface="Comic Sans MS" pitchFamily="66" charset="0"/>
                <a:cs typeface="Arial" pitchFamily="34" charset="0"/>
              </a:rPr>
              <a:t>       Tr cognitifs</a:t>
            </a:r>
          </a:p>
          <a:p>
            <a:pPr eaLnBrk="1" hangingPunct="1">
              <a:lnSpc>
                <a:spcPct val="80000"/>
              </a:lnSpc>
              <a:spcBef>
                <a:spcPct val="30000"/>
              </a:spcBef>
              <a:buFontTx/>
              <a:buNone/>
            </a:pPr>
            <a:r>
              <a:rPr lang="fr-FR" altLang="fr-FR" sz="2400" dirty="0">
                <a:latin typeface="Comic Sans MS" pitchFamily="66" charset="0"/>
                <a:cs typeface="Arial" pitchFamily="34" charset="0"/>
              </a:rPr>
              <a:t>       Tr conscience	       </a:t>
            </a:r>
            <a:r>
              <a:rPr lang="fr-FR" altLang="fr-FR" sz="2400" dirty="0">
                <a:solidFill>
                  <a:srgbClr val="0033CC"/>
                </a:solidFill>
                <a:latin typeface="Comic Sans MS" pitchFamily="66" charset="0"/>
                <a:cs typeface="Arial" pitchFamily="34" charset="0"/>
              </a:rPr>
              <a:t>60%	</a:t>
            </a:r>
          </a:p>
          <a:p>
            <a:pPr eaLnBrk="1" hangingPunct="1">
              <a:lnSpc>
                <a:spcPct val="80000"/>
              </a:lnSpc>
              <a:spcBef>
                <a:spcPct val="30000"/>
              </a:spcBef>
              <a:buFontTx/>
              <a:buNone/>
            </a:pPr>
            <a:r>
              <a:rPr lang="fr-FR" altLang="fr-FR" sz="2400" dirty="0">
                <a:latin typeface="Comic Sans MS" pitchFamily="66" charset="0"/>
                <a:cs typeface="Arial" pitchFamily="34" charset="0"/>
              </a:rPr>
              <a:t>       Confusion</a:t>
            </a:r>
          </a:p>
          <a:p>
            <a:pPr eaLnBrk="1" hangingPunct="1">
              <a:lnSpc>
                <a:spcPct val="80000"/>
              </a:lnSpc>
              <a:spcBef>
                <a:spcPct val="30000"/>
              </a:spcBef>
              <a:buFont typeface="Wingdings" pitchFamily="2" charset="2"/>
              <a:buChar char="è"/>
            </a:pPr>
            <a:r>
              <a:rPr lang="fr-FR" altLang="fr-FR" sz="2400" dirty="0">
                <a:latin typeface="Comic Sans MS" pitchFamily="66" charset="0"/>
                <a:cs typeface="Arial" pitchFamily="34" charset="0"/>
              </a:rPr>
              <a:t>Cognitivement intacts      </a:t>
            </a:r>
            <a:r>
              <a:rPr lang="fr-FR" altLang="fr-FR" sz="2400" dirty="0">
                <a:solidFill>
                  <a:srgbClr val="0033CC"/>
                </a:solidFill>
                <a:latin typeface="Comic Sans MS" pitchFamily="66" charset="0"/>
                <a:cs typeface="Arial" pitchFamily="34" charset="0"/>
              </a:rPr>
              <a:t>40 %</a:t>
            </a:r>
          </a:p>
          <a:p>
            <a:pPr algn="r" eaLnBrk="1" hangingPunct="1">
              <a:lnSpc>
                <a:spcPct val="80000"/>
              </a:lnSpc>
              <a:spcBef>
                <a:spcPct val="30000"/>
              </a:spcBef>
              <a:buFontTx/>
              <a:buNone/>
            </a:pPr>
            <a:r>
              <a:rPr lang="fr-FR" altLang="fr-FR" sz="1600" i="1" dirty="0" err="1">
                <a:latin typeface="Comic Sans MS" pitchFamily="66" charset="0"/>
                <a:cs typeface="Arial" pitchFamily="34" charset="0"/>
              </a:rPr>
              <a:t>Naughton</a:t>
            </a:r>
            <a:r>
              <a:rPr lang="fr-FR" altLang="fr-FR" sz="1600" i="1" dirty="0">
                <a:latin typeface="Comic Sans MS" pitchFamily="66" charset="0"/>
                <a:cs typeface="Arial" pitchFamily="34" charset="0"/>
              </a:rPr>
              <a:t>, </a:t>
            </a:r>
            <a:r>
              <a:rPr lang="fr-FR" altLang="fr-FR" sz="1600" i="1" dirty="0" err="1">
                <a:latin typeface="Comic Sans MS" pitchFamily="66" charset="0"/>
                <a:cs typeface="Arial" pitchFamily="34" charset="0"/>
              </a:rPr>
              <a:t>Acad</a:t>
            </a:r>
            <a:r>
              <a:rPr lang="fr-FR" altLang="fr-FR" sz="1600" i="1" dirty="0">
                <a:latin typeface="Comic Sans MS" pitchFamily="66" charset="0"/>
                <a:cs typeface="Arial" pitchFamily="34" charset="0"/>
              </a:rPr>
              <a:t> </a:t>
            </a:r>
            <a:r>
              <a:rPr lang="fr-FR" altLang="fr-FR" sz="1600" i="1" dirty="0" err="1">
                <a:latin typeface="Comic Sans MS" pitchFamily="66" charset="0"/>
                <a:cs typeface="Arial" pitchFamily="34" charset="0"/>
              </a:rPr>
              <a:t>emerg</a:t>
            </a:r>
            <a:r>
              <a:rPr lang="fr-FR" altLang="fr-FR" sz="1600" i="1" dirty="0">
                <a:latin typeface="Comic Sans MS" pitchFamily="66" charset="0"/>
                <a:cs typeface="Arial" pitchFamily="34" charset="0"/>
              </a:rPr>
              <a:t> Med, 1997</a:t>
            </a:r>
            <a:endParaRPr lang="fr-FR" altLang="fr-FR" sz="1600" dirty="0">
              <a:solidFill>
                <a:srgbClr val="59057B"/>
              </a:solidFill>
              <a:latin typeface="Comic Sans MS" pitchFamily="66" charset="0"/>
              <a:cs typeface="Arial" pitchFamily="34" charset="0"/>
            </a:endParaRPr>
          </a:p>
        </p:txBody>
      </p:sp>
      <p:sp>
        <p:nvSpPr>
          <p:cNvPr id="5" name="Titre 1"/>
          <p:cNvSpPr txBox="1">
            <a:spLocks/>
          </p:cNvSpPr>
          <p:nvPr/>
        </p:nvSpPr>
        <p:spPr>
          <a:xfrm>
            <a:off x="250825" y="189434"/>
            <a:ext cx="8229600" cy="936104"/>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r>
              <a:rPr lang="fr-FR" sz="3200" dirty="0"/>
              <a:t>Ce qui peut compliquer le diagnostic:</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99113899"/>
      </p:ext>
    </p:extLst>
  </p:cSld>
  <p:clrMapOvr>
    <a:masterClrMapping/>
  </p:clrMapOvr>
  <mc:AlternateContent xmlns:mc="http://schemas.openxmlformats.org/markup-compatibility/2006" xmlns:p14="http://schemas.microsoft.com/office/powerpoint/2010/main">
    <mc:Choice Requires="p14">
      <p:transition spd="slow" p14:dur="2000" advTm="29167"/>
    </mc:Choice>
    <mc:Fallback xmlns="">
      <p:transition spd="slow" advTm="29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r>
              <a:rPr lang="fr-FR" dirty="0"/>
              <a:t>Syndrome confusionnel</a:t>
            </a:r>
          </a:p>
          <a:p>
            <a:r>
              <a:rPr lang="fr-FR" dirty="0"/>
              <a:t>Perte brutale / rapide de l’autonomie fonctionnelle</a:t>
            </a:r>
          </a:p>
          <a:p>
            <a:r>
              <a:rPr lang="fr-FR" dirty="0"/>
              <a:t>Chute</a:t>
            </a:r>
          </a:p>
          <a:p>
            <a:r>
              <a:rPr lang="fr-FR" dirty="0"/>
              <a:t>Décompensation d’une comorbidité</a:t>
            </a:r>
          </a:p>
          <a:p>
            <a:endParaRPr lang="fr-FR" dirty="0"/>
          </a:p>
          <a:p>
            <a:pPr marL="0" indent="0">
              <a:buNone/>
            </a:pPr>
            <a:r>
              <a:rPr lang="fr-FR" dirty="0">
                <a:sym typeface="Wingdings" panose="05000000000000000000" pitchFamily="2" charset="2"/>
              </a:rPr>
              <a:t> Possiblement liés à une infection sous jacente...</a:t>
            </a:r>
            <a:endParaRPr lang="fr-FR" dirty="0"/>
          </a:p>
        </p:txBody>
      </p:sp>
      <p:sp>
        <p:nvSpPr>
          <p:cNvPr id="4" name="Titre 1"/>
          <p:cNvSpPr txBox="1">
            <a:spLocks/>
          </p:cNvSpPr>
          <p:nvPr/>
        </p:nvSpPr>
        <p:spPr>
          <a:xfrm>
            <a:off x="250825" y="189434"/>
            <a:ext cx="8229600" cy="936104"/>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r>
              <a:rPr lang="fr-FR" sz="3200" dirty="0"/>
              <a:t>Ce qui doit mettre la « puce à l’oreille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63182336"/>
      </p:ext>
    </p:extLst>
  </p:cSld>
  <p:clrMapOvr>
    <a:masterClrMapping/>
  </p:clrMapOvr>
  <mc:AlternateContent xmlns:mc="http://schemas.openxmlformats.org/markup-compatibility/2006" xmlns:p14="http://schemas.microsoft.com/office/powerpoint/2010/main">
    <mc:Choice Requires="p14">
      <p:transition spd="slow" p14:dur="2000" advTm="19725"/>
    </mc:Choice>
    <mc:Fallback xmlns="">
      <p:transition spd="slow" advTm="19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348880"/>
            <a:ext cx="8229600" cy="1600200"/>
          </a:xfrm>
        </p:spPr>
        <p:txBody>
          <a:bodyPr/>
          <a:lstStyle/>
          <a:p>
            <a:r>
              <a:rPr lang="fr-FR" sz="4400" dirty="0"/>
              <a:t>Séméiologie des infections pulmonaires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6573186"/>
      </p:ext>
    </p:extLst>
  </p:cSld>
  <p:clrMapOvr>
    <a:masterClrMapping/>
  </p:clrMapOvr>
  <mc:AlternateContent xmlns:mc="http://schemas.openxmlformats.org/markup-compatibility/2006" xmlns:p14="http://schemas.microsoft.com/office/powerpoint/2010/main">
    <mc:Choice Requires="p14">
      <p:transition spd="slow" p14:dur="2000" advTm="5131"/>
    </mc:Choice>
    <mc:Fallback xmlns="">
      <p:transition spd="slow" advTm="5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500188"/>
            <a:ext cx="6705600"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4860032" y="6021288"/>
            <a:ext cx="4104456" cy="338554"/>
          </a:xfrm>
          <a:prstGeom prst="rect">
            <a:avLst/>
          </a:prstGeom>
          <a:noFill/>
        </p:spPr>
        <p:txBody>
          <a:bodyPr wrap="square" rtlCol="0">
            <a:spAutoFit/>
          </a:bodyPr>
          <a:lstStyle/>
          <a:p>
            <a:r>
              <a:rPr lang="fr-FR" sz="1600" dirty="0"/>
              <a:t>Janssens JP, </a:t>
            </a:r>
            <a:r>
              <a:rPr lang="fr-FR" sz="1600" i="1" dirty="0"/>
              <a:t>Lancet Infectious Disease </a:t>
            </a:r>
            <a:r>
              <a:rPr lang="fr-FR" sz="1600" dirty="0"/>
              <a:t>2004</a:t>
            </a:r>
          </a:p>
        </p:txBody>
      </p:sp>
      <p:sp>
        <p:nvSpPr>
          <p:cNvPr id="5" name="Titre 1"/>
          <p:cNvSpPr txBox="1">
            <a:spLocks/>
          </p:cNvSpPr>
          <p:nvPr/>
        </p:nvSpPr>
        <p:spPr>
          <a:xfrm>
            <a:off x="413842" y="260648"/>
            <a:ext cx="8229600" cy="8001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r>
              <a:rPr lang="fr-FR" sz="3200" dirty="0"/>
              <a:t>Séméiologie des infections pulmonaires</a:t>
            </a:r>
          </a:p>
        </p:txBody>
      </p:sp>
      <p:sp>
        <p:nvSpPr>
          <p:cNvPr id="6" name="Oval 10"/>
          <p:cNvSpPr>
            <a:spLocks noChangeArrowheads="1"/>
          </p:cNvSpPr>
          <p:nvPr/>
        </p:nvSpPr>
        <p:spPr bwMode="auto">
          <a:xfrm>
            <a:off x="3347864" y="3068960"/>
            <a:ext cx="838200" cy="533400"/>
          </a:xfrm>
          <a:prstGeom prst="ellipse">
            <a:avLst/>
          </a:prstGeom>
          <a:noFill/>
          <a:ln w="38100">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fr-FR" altLang="fr-FR" sz="2000">
              <a:ea typeface="ＭＳ Ｐゴシック" pitchFamily="34" charset="-128"/>
            </a:endParaRPr>
          </a:p>
        </p:txBody>
      </p:sp>
      <p:sp>
        <p:nvSpPr>
          <p:cNvPr id="7" name="Oval 10"/>
          <p:cNvSpPr>
            <a:spLocks noChangeArrowheads="1"/>
          </p:cNvSpPr>
          <p:nvPr/>
        </p:nvSpPr>
        <p:spPr bwMode="auto">
          <a:xfrm>
            <a:off x="5796136" y="3068960"/>
            <a:ext cx="838200" cy="533400"/>
          </a:xfrm>
          <a:prstGeom prst="ellipse">
            <a:avLst/>
          </a:prstGeom>
          <a:noFill/>
          <a:ln w="38100">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fr-FR" altLang="fr-FR" sz="2000">
              <a:ea typeface="ＭＳ Ｐゴシック" pitchFamily="34" charset="-128"/>
            </a:endParaRPr>
          </a:p>
        </p:txBody>
      </p:sp>
      <p:sp>
        <p:nvSpPr>
          <p:cNvPr id="8" name="Oval 8"/>
          <p:cNvSpPr>
            <a:spLocks noChangeArrowheads="1"/>
          </p:cNvSpPr>
          <p:nvPr/>
        </p:nvSpPr>
        <p:spPr bwMode="auto">
          <a:xfrm>
            <a:off x="3347864" y="4362450"/>
            <a:ext cx="838200" cy="533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fr-FR" altLang="fr-FR" sz="2000">
              <a:ea typeface="ＭＳ Ｐゴシック" pitchFamily="34" charset="-128"/>
            </a:endParaRPr>
          </a:p>
        </p:txBody>
      </p:sp>
      <p:sp>
        <p:nvSpPr>
          <p:cNvPr id="9" name="Oval 8"/>
          <p:cNvSpPr>
            <a:spLocks noChangeArrowheads="1"/>
          </p:cNvSpPr>
          <p:nvPr/>
        </p:nvSpPr>
        <p:spPr bwMode="auto">
          <a:xfrm>
            <a:off x="5796136" y="4343400"/>
            <a:ext cx="838200" cy="533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fr-FR" altLang="fr-FR" sz="2000">
              <a:ea typeface="ＭＳ Ｐゴシック" pitchFamily="34" charset="-12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35618209"/>
      </p:ext>
    </p:extLst>
  </p:cSld>
  <p:clrMapOvr>
    <a:masterClrMapping/>
  </p:clrMapOvr>
  <mc:AlternateContent xmlns:mc="http://schemas.openxmlformats.org/markup-compatibility/2006" xmlns:p14="http://schemas.microsoft.com/office/powerpoint/2010/main">
    <mc:Choice Requires="p14">
      <p:transition spd="slow" p14:dur="2000" advTm="32039"/>
    </mc:Choice>
    <mc:Fallback xmlns="">
      <p:transition spd="slow" advTm="32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5845" t="2788"/>
          <a:stretch/>
        </p:blipFill>
        <p:spPr bwMode="auto">
          <a:xfrm>
            <a:off x="5307423" y="3501008"/>
            <a:ext cx="3410457" cy="3055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e 3"/>
          <p:cNvGrpSpPr/>
          <p:nvPr/>
        </p:nvGrpSpPr>
        <p:grpSpPr>
          <a:xfrm>
            <a:off x="139055" y="1822958"/>
            <a:ext cx="5153025" cy="1793915"/>
            <a:chOff x="539552" y="1277532"/>
            <a:chExt cx="5153025" cy="1793915"/>
          </a:xfrm>
        </p:grpSpPr>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50000"/>
            <a:stretch/>
          </p:blipFill>
          <p:spPr bwMode="auto">
            <a:xfrm>
              <a:off x="539552" y="1277532"/>
              <a:ext cx="5153025"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71590"/>
            <a:stretch/>
          </p:blipFill>
          <p:spPr bwMode="auto">
            <a:xfrm>
              <a:off x="539552" y="2421988"/>
              <a:ext cx="5153025" cy="649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Rectangle 4"/>
          <p:cNvSpPr/>
          <p:nvPr/>
        </p:nvSpPr>
        <p:spPr>
          <a:xfrm>
            <a:off x="139055" y="3140968"/>
            <a:ext cx="5297041"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5292080" y="4149080"/>
            <a:ext cx="3425800"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5292080" y="5157192"/>
            <a:ext cx="342580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4788024" y="6387319"/>
            <a:ext cx="4248472" cy="338554"/>
          </a:xfrm>
          <a:prstGeom prst="rect">
            <a:avLst/>
          </a:prstGeom>
          <a:noFill/>
        </p:spPr>
        <p:txBody>
          <a:bodyPr wrap="square" rtlCol="0">
            <a:spAutoFit/>
          </a:bodyPr>
          <a:lstStyle/>
          <a:p>
            <a:r>
              <a:rPr lang="fr-FR" sz="1600" dirty="0"/>
              <a:t>Riquelme et al, </a:t>
            </a:r>
            <a:r>
              <a:rPr lang="fr-FR" sz="1600" i="1" dirty="0"/>
              <a:t>Am J Resp Crit Care Med </a:t>
            </a:r>
            <a:r>
              <a:rPr lang="fr-FR" sz="1600" dirty="0"/>
              <a:t>1997</a:t>
            </a:r>
          </a:p>
        </p:txBody>
      </p:sp>
      <p:grpSp>
        <p:nvGrpSpPr>
          <p:cNvPr id="11" name="Groupe 10"/>
          <p:cNvGrpSpPr/>
          <p:nvPr/>
        </p:nvGrpSpPr>
        <p:grpSpPr>
          <a:xfrm>
            <a:off x="899592" y="4451881"/>
            <a:ext cx="2736304" cy="1410622"/>
            <a:chOff x="6300192" y="1556792"/>
            <a:chExt cx="2736304" cy="1410622"/>
          </a:xfrm>
        </p:grpSpPr>
        <p:sp>
          <p:nvSpPr>
            <p:cNvPr id="8" name="Ellipse 7"/>
            <p:cNvSpPr/>
            <p:nvPr/>
          </p:nvSpPr>
          <p:spPr>
            <a:xfrm>
              <a:off x="6300192" y="1556792"/>
              <a:ext cx="2736304" cy="1410622"/>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7236296" y="2000493"/>
              <a:ext cx="1368152" cy="523220"/>
            </a:xfrm>
            <a:prstGeom prst="rect">
              <a:avLst/>
            </a:prstGeom>
            <a:noFill/>
          </p:spPr>
          <p:txBody>
            <a:bodyPr wrap="square" rtlCol="0">
              <a:spAutoFit/>
            </a:bodyPr>
            <a:lstStyle/>
            <a:p>
              <a:r>
                <a:rPr lang="fr-FR" sz="2800" dirty="0"/>
                <a:t>CAP</a:t>
              </a:r>
            </a:p>
          </p:txBody>
        </p:sp>
      </p:grpSp>
      <p:sp>
        <p:nvSpPr>
          <p:cNvPr id="15" name="Titre 1"/>
          <p:cNvSpPr txBox="1">
            <a:spLocks/>
          </p:cNvSpPr>
          <p:nvPr/>
        </p:nvSpPr>
        <p:spPr>
          <a:xfrm>
            <a:off x="413842" y="260648"/>
            <a:ext cx="8229600" cy="8001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r>
              <a:rPr lang="fr-FR" sz="3200" dirty="0"/>
              <a:t>Séméiologie des infections pulmonaires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8075879"/>
      </p:ext>
    </p:extLst>
  </p:cSld>
  <p:clrMapOvr>
    <a:masterClrMapping/>
  </p:clrMapOvr>
  <mc:AlternateContent xmlns:mc="http://schemas.openxmlformats.org/markup-compatibility/2006" xmlns:p14="http://schemas.microsoft.com/office/powerpoint/2010/main">
    <mc:Choice Requires="p14">
      <p:transition spd="slow" p14:dur="2000" advTm="31548"/>
    </mc:Choice>
    <mc:Fallback xmlns="">
      <p:transition spd="slow" advTm="31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981200"/>
            <a:ext cx="3276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1968500"/>
            <a:ext cx="3276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1619672" y="5949280"/>
            <a:ext cx="6408712" cy="584775"/>
          </a:xfrm>
          <a:prstGeom prst="rect">
            <a:avLst/>
          </a:prstGeom>
          <a:solidFill>
            <a:srgbClr val="FF0000"/>
          </a:solidFill>
        </p:spPr>
        <p:txBody>
          <a:bodyPr wrap="square" rtlCol="0">
            <a:spAutoFit/>
          </a:bodyPr>
          <a:lstStyle/>
          <a:p>
            <a:pPr algn="ctr"/>
            <a:r>
              <a:rPr lang="fr-FR" sz="3200" b="1" dirty="0"/>
              <a:t>Pas toujours aussi simple....</a:t>
            </a:r>
          </a:p>
        </p:txBody>
      </p:sp>
      <p:sp>
        <p:nvSpPr>
          <p:cNvPr id="8" name="Titre 1"/>
          <p:cNvSpPr txBox="1">
            <a:spLocks/>
          </p:cNvSpPr>
          <p:nvPr/>
        </p:nvSpPr>
        <p:spPr>
          <a:xfrm>
            <a:off x="442070" y="620688"/>
            <a:ext cx="8229600" cy="8001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ct val="100000"/>
              </a:lnSpc>
            </a:pPr>
            <a:r>
              <a:rPr lang="fr-FR" sz="3200" dirty="0"/>
              <a:t>Séméiologie des infections pulmonaires: radiologie</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792871561"/>
      </p:ext>
    </p:extLst>
  </p:cSld>
  <p:clrMapOvr>
    <a:masterClrMapping/>
  </p:clrMapOvr>
  <mc:AlternateContent xmlns:mc="http://schemas.openxmlformats.org/markup-compatibility/2006" xmlns:p14="http://schemas.microsoft.com/office/powerpoint/2010/main">
    <mc:Choice Requires="p14">
      <p:transition spd="slow" p14:dur="2000" advTm="21946"/>
    </mc:Choice>
    <mc:Fallback xmlns="">
      <p:transition spd="slow" advTm="21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438400"/>
            <a:ext cx="3251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2362200"/>
            <a:ext cx="3505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re 1"/>
          <p:cNvSpPr txBox="1">
            <a:spLocks/>
          </p:cNvSpPr>
          <p:nvPr/>
        </p:nvSpPr>
        <p:spPr>
          <a:xfrm>
            <a:off x="442070" y="620688"/>
            <a:ext cx="8229600" cy="8001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ct val="100000"/>
              </a:lnSpc>
            </a:pPr>
            <a:r>
              <a:rPr lang="fr-FR" sz="3200" dirty="0"/>
              <a:t>Séméiologie des infections pulmonaires: radiologie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15781865"/>
      </p:ext>
    </p:extLst>
  </p:cSld>
  <p:clrMapOvr>
    <a:masterClrMapping/>
  </p:clrMapOvr>
  <mc:AlternateContent xmlns:mc="http://schemas.openxmlformats.org/markup-compatibility/2006" xmlns:p14="http://schemas.microsoft.com/office/powerpoint/2010/main">
    <mc:Choice Requires="p14">
      <p:transition spd="slow" p14:dur="2000" advTm="19496"/>
    </mc:Choice>
    <mc:Fallback xmlns="">
      <p:transition spd="slow" advTm="19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r>
              <a:rPr lang="fr-FR" sz="2400" dirty="0"/>
              <a:t>CAP ou NHAP: 1/3 de radio « normales »</a:t>
            </a:r>
          </a:p>
          <a:p>
            <a:r>
              <a:rPr lang="fr-FR" sz="2400" dirty="0"/>
              <a:t>D’autant plus que le patient est âgé, comorbide et a une autonomie fonctionnelle limitée</a:t>
            </a:r>
          </a:p>
          <a:p>
            <a:r>
              <a:rPr lang="fr-FR" sz="2400" dirty="0"/>
              <a:t>Performance du TDM &gt; Radio</a:t>
            </a:r>
          </a:p>
        </p:txBody>
      </p:sp>
      <p:sp>
        <p:nvSpPr>
          <p:cNvPr id="4" name="ZoneTexte 3"/>
          <p:cNvSpPr txBox="1"/>
          <p:nvPr/>
        </p:nvSpPr>
        <p:spPr>
          <a:xfrm>
            <a:off x="4860032" y="5877272"/>
            <a:ext cx="4608512" cy="646331"/>
          </a:xfrm>
          <a:prstGeom prst="rect">
            <a:avLst/>
          </a:prstGeom>
          <a:noFill/>
        </p:spPr>
        <p:txBody>
          <a:bodyPr wrap="square" rtlCol="0">
            <a:spAutoFit/>
          </a:bodyPr>
          <a:lstStyle/>
          <a:p>
            <a:r>
              <a:rPr lang="fr-FR" dirty="0"/>
              <a:t>Miyashita et al., </a:t>
            </a:r>
            <a:r>
              <a:rPr lang="fr-FR" i="1" dirty="0"/>
              <a:t>J infect Chemother </a:t>
            </a:r>
            <a:r>
              <a:rPr lang="fr-FR" dirty="0"/>
              <a:t>2015</a:t>
            </a:r>
          </a:p>
          <a:p>
            <a:r>
              <a:rPr lang="fr-FR" dirty="0"/>
              <a:t>Haga et al., </a:t>
            </a:r>
            <a:r>
              <a:rPr lang="fr-FR" i="1" dirty="0"/>
              <a:t>Intern Med </a:t>
            </a:r>
            <a:r>
              <a:rPr lang="fr-FR" dirty="0"/>
              <a:t>2016</a:t>
            </a:r>
          </a:p>
        </p:txBody>
      </p:sp>
      <p:sp>
        <p:nvSpPr>
          <p:cNvPr id="6" name="Titre 1"/>
          <p:cNvSpPr txBox="1">
            <a:spLocks/>
          </p:cNvSpPr>
          <p:nvPr/>
        </p:nvSpPr>
        <p:spPr>
          <a:xfrm>
            <a:off x="442070" y="620688"/>
            <a:ext cx="8229600" cy="8001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ct val="100000"/>
              </a:lnSpc>
            </a:pPr>
            <a:r>
              <a:rPr lang="fr-FR" sz="3200" dirty="0"/>
              <a:t>Séméiologie des infections pulmonaires: radiologie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43123279"/>
      </p:ext>
    </p:extLst>
  </p:cSld>
  <p:clrMapOvr>
    <a:masterClrMapping/>
  </p:clrMapOvr>
  <mc:AlternateContent xmlns:mc="http://schemas.openxmlformats.org/markup-compatibility/2006" xmlns:p14="http://schemas.microsoft.com/office/powerpoint/2010/main">
    <mc:Choice Requires="p14">
      <p:transition spd="slow" p14:dur="2000" advTm="24366"/>
    </mc:Choice>
    <mc:Fallback xmlns="">
      <p:transition spd="slow" advTm="24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sz="3200" dirty="0"/>
              <a:t>Plan</a:t>
            </a:r>
          </a:p>
        </p:txBody>
      </p:sp>
      <p:sp>
        <p:nvSpPr>
          <p:cNvPr id="3" name="Espace réservé du contenu 2"/>
          <p:cNvSpPr>
            <a:spLocks noGrp="1"/>
          </p:cNvSpPr>
          <p:nvPr>
            <p:ph idx="1"/>
          </p:nvPr>
        </p:nvSpPr>
        <p:spPr>
          <a:xfrm>
            <a:off x="467544" y="2060848"/>
            <a:ext cx="8229600" cy="4525963"/>
          </a:xfrm>
        </p:spPr>
        <p:txBody>
          <a:bodyPr>
            <a:normAutofit/>
          </a:bodyPr>
          <a:lstStyle/>
          <a:p>
            <a:pPr marL="514350" indent="-514350">
              <a:buAutoNum type="arabicPeriod"/>
            </a:pPr>
            <a:r>
              <a:rPr lang="fr-FR" dirty="0"/>
              <a:t>Généralités  </a:t>
            </a:r>
          </a:p>
          <a:p>
            <a:pPr marL="514350" indent="-514350">
              <a:buAutoNum type="arabicPeriod"/>
            </a:pPr>
            <a:endParaRPr lang="fr-FR" dirty="0"/>
          </a:p>
          <a:p>
            <a:pPr marL="0" indent="0">
              <a:buNone/>
            </a:pPr>
            <a:r>
              <a:rPr lang="fr-FR" dirty="0"/>
              <a:t>2. Le patient âgé</a:t>
            </a:r>
          </a:p>
          <a:p>
            <a:pPr marL="0" indent="0">
              <a:buNone/>
            </a:pPr>
            <a:endParaRPr lang="fr-FR" dirty="0"/>
          </a:p>
          <a:p>
            <a:pPr marL="0" indent="0">
              <a:buNone/>
            </a:pPr>
            <a:r>
              <a:rPr lang="fr-FR" dirty="0"/>
              <a:t>3. Séméiologie des principales pathologies infectieuses</a:t>
            </a:r>
          </a:p>
          <a:p>
            <a:pPr marL="0" indent="0">
              <a:buNone/>
            </a:pPr>
            <a:endParaRPr lang="fr-FR" dirty="0"/>
          </a:p>
          <a:p>
            <a:pPr marL="457200" lvl="1" indent="0">
              <a:buNone/>
            </a:pPr>
            <a:endParaRPr lang="fr-FR" sz="2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04029112"/>
      </p:ext>
    </p:extLst>
  </p:cSld>
  <p:clrMapOvr>
    <a:masterClrMapping/>
  </p:clrMapOvr>
  <mc:AlternateContent xmlns:mc="http://schemas.openxmlformats.org/markup-compatibility/2006" xmlns:p14="http://schemas.microsoft.com/office/powerpoint/2010/main">
    <mc:Choice Requires="p14">
      <p:transition spd="slow" p14:dur="2000" advTm="10651"/>
    </mc:Choice>
    <mc:Fallback xmlns="">
      <p:transition spd="slow" advTm="10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348880"/>
            <a:ext cx="8229600" cy="1600200"/>
          </a:xfrm>
        </p:spPr>
        <p:txBody>
          <a:bodyPr/>
          <a:lstStyle/>
          <a:p>
            <a:r>
              <a:rPr lang="fr-FR" sz="4400" dirty="0"/>
              <a:t>Séméiologie des infections urinaires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88611524"/>
      </p:ext>
    </p:extLst>
  </p:cSld>
  <p:clrMapOvr>
    <a:masterClrMapping/>
  </p:clrMapOvr>
  <mc:AlternateContent xmlns:mc="http://schemas.openxmlformats.org/markup-compatibility/2006" xmlns:p14="http://schemas.microsoft.com/office/powerpoint/2010/main">
    <mc:Choice Requires="p14">
      <p:transition spd="slow" p14:dur="2000" advTm="3590"/>
    </mc:Choice>
    <mc:Fallback xmlns="">
      <p:transition spd="slow" advTm="3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60648"/>
            <a:ext cx="8784976" cy="1143000"/>
          </a:xfrm>
        </p:spPr>
        <p:txBody>
          <a:bodyPr>
            <a:noAutofit/>
          </a:bodyPr>
          <a:lstStyle/>
          <a:p>
            <a:pPr algn="l">
              <a:lnSpc>
                <a:spcPct val="100000"/>
              </a:lnSpc>
            </a:pPr>
            <a:r>
              <a:rPr lang="fr-FR" sz="3200" dirty="0"/>
              <a:t>Infections urinaires / Bactériuries asymptomatiques: Définitions</a:t>
            </a:r>
          </a:p>
        </p:txBody>
      </p:sp>
      <p:sp>
        <p:nvSpPr>
          <p:cNvPr id="8" name="Espace réservé du contenu 2"/>
          <p:cNvSpPr>
            <a:spLocks noGrp="1"/>
          </p:cNvSpPr>
          <p:nvPr>
            <p:ph idx="1"/>
          </p:nvPr>
        </p:nvSpPr>
        <p:spPr/>
        <p:txBody>
          <a:bodyPr>
            <a:normAutofit lnSpcReduction="10000"/>
          </a:bodyPr>
          <a:lstStyle/>
          <a:p>
            <a:pPr marL="0" indent="0">
              <a:buNone/>
            </a:pPr>
            <a:r>
              <a:rPr lang="fr-FR" sz="2400" u="sng" dirty="0"/>
              <a:t>Définitions USA</a:t>
            </a:r>
          </a:p>
          <a:p>
            <a:endParaRPr lang="fr-FR" sz="2400" dirty="0"/>
          </a:p>
          <a:p>
            <a:r>
              <a:rPr lang="fr-FR" sz="2400" dirty="0"/>
              <a:t>Bactériurie asymptomatique</a:t>
            </a:r>
          </a:p>
          <a:p>
            <a:pPr lvl="1"/>
            <a:r>
              <a:rPr lang="fr-FR" sz="2000" dirty="0"/>
              <a:t>ECBU &gt;10</a:t>
            </a:r>
            <a:r>
              <a:rPr lang="fr-FR" sz="2000" baseline="30000" dirty="0"/>
              <a:t>5 </a:t>
            </a:r>
            <a:r>
              <a:rPr lang="fr-FR" sz="2000" dirty="0"/>
              <a:t>UFC/ml 2 fois de suite au même germe pour une femme</a:t>
            </a:r>
          </a:p>
          <a:p>
            <a:pPr lvl="1"/>
            <a:r>
              <a:rPr lang="fr-FR" sz="2000" dirty="0"/>
              <a:t>ECBU &gt;10</a:t>
            </a:r>
            <a:r>
              <a:rPr lang="fr-FR" sz="2000" baseline="30000" dirty="0"/>
              <a:t>5 </a:t>
            </a:r>
            <a:r>
              <a:rPr lang="fr-FR" sz="2000" dirty="0"/>
              <a:t>UFC/ml 1 fois pour un homme</a:t>
            </a:r>
          </a:p>
          <a:p>
            <a:pPr lvl="1"/>
            <a:r>
              <a:rPr lang="fr-FR" sz="2000" dirty="0"/>
              <a:t>ECBU sur sonde &gt;10</a:t>
            </a:r>
            <a:r>
              <a:rPr lang="fr-FR" sz="2000" baseline="30000" dirty="0"/>
              <a:t>5 </a:t>
            </a:r>
            <a:r>
              <a:rPr lang="fr-FR" sz="2000" dirty="0"/>
              <a:t>UFC/ml 1 fois (homme ou femme)</a:t>
            </a:r>
          </a:p>
          <a:p>
            <a:pPr lvl="1"/>
            <a:r>
              <a:rPr lang="fr-FR" sz="2000" dirty="0"/>
              <a:t>Absence de symptomes</a:t>
            </a:r>
          </a:p>
          <a:p>
            <a:endParaRPr lang="fr-FR" sz="2400" dirty="0"/>
          </a:p>
          <a:p>
            <a:r>
              <a:rPr lang="fr-FR" sz="2400" dirty="0"/>
              <a:t>Infection urinaire</a:t>
            </a:r>
          </a:p>
          <a:p>
            <a:pPr lvl="1"/>
            <a:r>
              <a:rPr lang="fr-FR" sz="2000" dirty="0"/>
              <a:t>Présence de symptomes genito-urinaires</a:t>
            </a:r>
          </a:p>
          <a:p>
            <a:pPr lvl="1"/>
            <a:r>
              <a:rPr lang="fr-FR" sz="2000" dirty="0"/>
              <a:t>ECBU +: Leuco &gt;10</a:t>
            </a:r>
            <a:r>
              <a:rPr lang="fr-FR" sz="2000" baseline="30000" dirty="0"/>
              <a:t>3</a:t>
            </a:r>
            <a:r>
              <a:rPr lang="fr-FR" sz="2000" dirty="0"/>
              <a:t>/ml et germes + en culture</a:t>
            </a:r>
          </a:p>
        </p:txBody>
      </p:sp>
      <p:sp>
        <p:nvSpPr>
          <p:cNvPr id="4" name="ZoneTexte 3"/>
          <p:cNvSpPr txBox="1"/>
          <p:nvPr/>
        </p:nvSpPr>
        <p:spPr>
          <a:xfrm>
            <a:off x="4968071" y="6093296"/>
            <a:ext cx="4140968" cy="584775"/>
          </a:xfrm>
          <a:prstGeom prst="rect">
            <a:avLst/>
          </a:prstGeom>
          <a:noFill/>
        </p:spPr>
        <p:txBody>
          <a:bodyPr wrap="square" rtlCol="0">
            <a:spAutoFit/>
          </a:bodyPr>
          <a:lstStyle/>
          <a:p>
            <a:r>
              <a:rPr lang="fr-FR" sz="1600" dirty="0"/>
              <a:t>Nicolle et al., </a:t>
            </a:r>
            <a:r>
              <a:rPr lang="fr-FR" sz="1600" i="1" dirty="0"/>
              <a:t>Clin Infect Dis </a:t>
            </a:r>
            <a:r>
              <a:rPr lang="fr-FR" sz="1600" dirty="0"/>
              <a:t>2005</a:t>
            </a:r>
          </a:p>
          <a:p>
            <a:r>
              <a:rPr lang="fr-FR" sz="1600" dirty="0"/>
              <a:t>Rowe et al., </a:t>
            </a:r>
            <a:r>
              <a:rPr lang="fr-FR" sz="1600" i="1" dirty="0"/>
              <a:t>Infect Dis Clin North Am </a:t>
            </a:r>
            <a:r>
              <a:rPr lang="fr-FR" sz="1600" dirty="0"/>
              <a:t>2014</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45955521"/>
      </p:ext>
    </p:extLst>
  </p:cSld>
  <p:clrMapOvr>
    <a:masterClrMapping/>
  </p:clrMapOvr>
  <mc:AlternateContent xmlns:mc="http://schemas.openxmlformats.org/markup-compatibility/2006" xmlns:p14="http://schemas.microsoft.com/office/powerpoint/2010/main">
    <mc:Choice Requires="p14">
      <p:transition spd="slow" p14:dur="2000" advTm="40385"/>
    </mc:Choice>
    <mc:Fallback xmlns="">
      <p:transition spd="slow" advTm="40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p:cNvSpPr>
            <a:spLocks noGrp="1"/>
          </p:cNvSpPr>
          <p:nvPr>
            <p:ph idx="1"/>
          </p:nvPr>
        </p:nvSpPr>
        <p:spPr/>
        <p:txBody>
          <a:bodyPr>
            <a:normAutofit/>
          </a:bodyPr>
          <a:lstStyle/>
          <a:p>
            <a:pPr marL="0" indent="0">
              <a:buNone/>
            </a:pPr>
            <a:r>
              <a:rPr lang="fr-FR" sz="2400" u="sng" dirty="0"/>
              <a:t>Définitions SPILF</a:t>
            </a:r>
          </a:p>
          <a:p>
            <a:endParaRPr lang="fr-FR" sz="2400" dirty="0"/>
          </a:p>
          <a:p>
            <a:r>
              <a:rPr lang="fr-FR" sz="2400" dirty="0"/>
              <a:t>Bactériurie asymptomatique</a:t>
            </a:r>
          </a:p>
          <a:p>
            <a:pPr lvl="1"/>
            <a:r>
              <a:rPr lang="fr-FR" sz="2000" dirty="0"/>
              <a:t>ECBU + en culture sans seuil </a:t>
            </a:r>
          </a:p>
          <a:p>
            <a:pPr lvl="1"/>
            <a:r>
              <a:rPr lang="fr-FR" sz="2000" dirty="0"/>
              <a:t>Absence de symptomes</a:t>
            </a:r>
          </a:p>
          <a:p>
            <a:endParaRPr lang="fr-FR" sz="2400" dirty="0"/>
          </a:p>
          <a:p>
            <a:r>
              <a:rPr lang="fr-FR" sz="2400" dirty="0"/>
              <a:t>Infection urinaire</a:t>
            </a:r>
          </a:p>
          <a:p>
            <a:pPr lvl="1"/>
            <a:r>
              <a:rPr lang="fr-FR" sz="2000" dirty="0"/>
              <a:t>Présence de symptomes genito-urinaires</a:t>
            </a:r>
          </a:p>
          <a:p>
            <a:pPr lvl="1"/>
            <a:r>
              <a:rPr lang="fr-FR" sz="2000" dirty="0"/>
              <a:t>ECBU +: leuco &gt;10</a:t>
            </a:r>
            <a:r>
              <a:rPr lang="fr-FR" sz="2000" baseline="30000" dirty="0"/>
              <a:t>4</a:t>
            </a:r>
            <a:r>
              <a:rPr lang="fr-FR" sz="2000" dirty="0"/>
              <a:t>/ml et germes ≥ 10</a:t>
            </a:r>
            <a:r>
              <a:rPr lang="fr-FR" sz="2000" baseline="30000" dirty="0"/>
              <a:t>3</a:t>
            </a:r>
            <a:r>
              <a:rPr lang="fr-FR" sz="2000" dirty="0"/>
              <a:t> ou </a:t>
            </a:r>
            <a:r>
              <a:rPr lang="fr-FR" sz="2000" baseline="30000" dirty="0"/>
              <a:t>4</a:t>
            </a:r>
            <a:r>
              <a:rPr lang="fr-FR" sz="2000" dirty="0"/>
              <a:t> en fonction du type de germe</a:t>
            </a:r>
          </a:p>
        </p:txBody>
      </p:sp>
      <p:pic>
        <p:nvPicPr>
          <p:cNvPr id="8194" name="Picture 2" descr="SPIL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1988840"/>
            <a:ext cx="1656184" cy="1535421"/>
          </a:xfrm>
          <a:prstGeom prst="rect">
            <a:avLst/>
          </a:prstGeom>
          <a:noFill/>
          <a:extLst>
            <a:ext uri="{909E8E84-426E-40DD-AFC4-6F175D3DCCD1}">
              <a14:hiddenFill xmlns:a14="http://schemas.microsoft.com/office/drawing/2010/main">
                <a:solidFill>
                  <a:srgbClr val="FFFFFF"/>
                </a:solidFill>
              </a14:hiddenFill>
            </a:ext>
          </a:extLst>
        </p:spPr>
      </p:pic>
      <p:sp>
        <p:nvSpPr>
          <p:cNvPr id="7" name="Titre 1"/>
          <p:cNvSpPr>
            <a:spLocks noGrp="1"/>
          </p:cNvSpPr>
          <p:nvPr>
            <p:ph type="title"/>
          </p:nvPr>
        </p:nvSpPr>
        <p:spPr>
          <a:xfrm>
            <a:off x="251520" y="260648"/>
            <a:ext cx="8784976" cy="1143000"/>
          </a:xfrm>
        </p:spPr>
        <p:txBody>
          <a:bodyPr>
            <a:noAutofit/>
          </a:bodyPr>
          <a:lstStyle/>
          <a:p>
            <a:pPr algn="l">
              <a:lnSpc>
                <a:spcPct val="100000"/>
              </a:lnSpc>
            </a:pPr>
            <a:r>
              <a:rPr lang="fr-FR" sz="3200" dirty="0"/>
              <a:t>Infections urinaires / Bactériuries asymptomatiques: Définitions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21665402"/>
      </p:ext>
    </p:extLst>
  </p:cSld>
  <p:clrMapOvr>
    <a:masterClrMapping/>
  </p:clrMapOvr>
  <mc:AlternateContent xmlns:mc="http://schemas.openxmlformats.org/markup-compatibility/2006" xmlns:p14="http://schemas.microsoft.com/office/powerpoint/2010/main">
    <mc:Choice Requires="p14">
      <p:transition spd="slow" p14:dur="2000" advTm="20669"/>
    </mc:Choice>
    <mc:Fallback xmlns="">
      <p:transition spd="slow" advTm="20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r>
              <a:rPr lang="fr-FR" sz="2400" dirty="0"/>
              <a:t>Seul consensus...</a:t>
            </a:r>
          </a:p>
          <a:p>
            <a:pPr lvl="1"/>
            <a:r>
              <a:rPr lang="fr-FR" sz="2000" dirty="0"/>
              <a:t>Une définition universelle de l’infection urinaire chez le sujet âgé n’existe pas</a:t>
            </a:r>
          </a:p>
          <a:p>
            <a:pPr lvl="1"/>
            <a:r>
              <a:rPr lang="fr-FR" sz="2000" dirty="0"/>
              <a:t>Distinguer une infection urinaire d’une bactériurie asymptomatique chez le sujet âgé est un challenge....</a:t>
            </a:r>
            <a:endParaRPr lang="fr-FR" sz="1600" dirty="0"/>
          </a:p>
        </p:txBody>
      </p:sp>
      <p:sp>
        <p:nvSpPr>
          <p:cNvPr id="4" name="ZoneTexte 3"/>
          <p:cNvSpPr txBox="1"/>
          <p:nvPr/>
        </p:nvSpPr>
        <p:spPr>
          <a:xfrm>
            <a:off x="4968071" y="6093296"/>
            <a:ext cx="4140968" cy="338554"/>
          </a:xfrm>
          <a:prstGeom prst="rect">
            <a:avLst/>
          </a:prstGeom>
          <a:noFill/>
        </p:spPr>
        <p:txBody>
          <a:bodyPr wrap="square" rtlCol="0">
            <a:spAutoFit/>
          </a:bodyPr>
          <a:lstStyle/>
          <a:p>
            <a:r>
              <a:rPr lang="fr-FR" sz="1600" dirty="0"/>
              <a:t>Rowe et al., </a:t>
            </a:r>
            <a:r>
              <a:rPr lang="fr-FR" sz="1600" i="1" dirty="0"/>
              <a:t>Infect Dis Clin North Am </a:t>
            </a:r>
            <a:r>
              <a:rPr lang="fr-FR" sz="1600" dirty="0"/>
              <a:t>2014</a:t>
            </a:r>
          </a:p>
        </p:txBody>
      </p:sp>
      <p:pic>
        <p:nvPicPr>
          <p:cNvPr id="4098" name="Picture 2"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3823994"/>
            <a:ext cx="2286000" cy="21240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PIL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2400" y="5325585"/>
            <a:ext cx="828092" cy="767711"/>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p:cNvSpPr txBox="1">
            <a:spLocks/>
          </p:cNvSpPr>
          <p:nvPr/>
        </p:nvSpPr>
        <p:spPr>
          <a:xfrm>
            <a:off x="251520" y="260648"/>
            <a:ext cx="8784976" cy="11430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ct val="100000"/>
              </a:lnSpc>
            </a:pPr>
            <a:r>
              <a:rPr lang="fr-FR" sz="3200" dirty="0"/>
              <a:t>Infections urinaires / Bactériuries asymptomatiques: Définitions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042673764"/>
      </p:ext>
    </p:extLst>
  </p:cSld>
  <p:clrMapOvr>
    <a:masterClrMapping/>
  </p:clrMapOvr>
  <mc:AlternateContent xmlns:mc="http://schemas.openxmlformats.org/markup-compatibility/2006" xmlns:p14="http://schemas.microsoft.com/office/powerpoint/2010/main">
    <mc:Choice Requires="p14">
      <p:transition spd="slow" p14:dur="2000" advTm="22476"/>
    </mc:Choice>
    <mc:Fallback xmlns="">
      <p:transition spd="slow" advTm="22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184665"/>
            <a:ext cx="6603075" cy="1496697"/>
          </a:xfrm>
          <a:prstGeom prst="rect">
            <a:avLst/>
          </a:prstGeom>
          <a:ln/>
        </p:spPr>
        <p:style>
          <a:lnRef idx="1">
            <a:schemeClr val="dk1"/>
          </a:lnRef>
          <a:fillRef idx="2">
            <a:schemeClr val="dk1"/>
          </a:fillRef>
          <a:effectRef idx="1">
            <a:schemeClr val="dk1"/>
          </a:effectRef>
          <a:fontRef idx="minor">
            <a:schemeClr val="dk1"/>
          </a:fontRef>
        </p:style>
      </p:pic>
      <p:sp>
        <p:nvSpPr>
          <p:cNvPr id="17" name="Espace réservé du contenu 2"/>
          <p:cNvSpPr>
            <a:spLocks noGrp="1"/>
          </p:cNvSpPr>
          <p:nvPr>
            <p:ph idx="1"/>
          </p:nvPr>
        </p:nvSpPr>
        <p:spPr>
          <a:xfrm>
            <a:off x="467544" y="1916832"/>
            <a:ext cx="8229600" cy="4525963"/>
          </a:xfrm>
        </p:spPr>
        <p:txBody>
          <a:bodyPr>
            <a:normAutofit/>
          </a:bodyPr>
          <a:lstStyle/>
          <a:p>
            <a:r>
              <a:rPr lang="fr-FR" sz="2000" dirty="0"/>
              <a:t>Etude multicentrique française</a:t>
            </a:r>
          </a:p>
          <a:p>
            <a:r>
              <a:rPr lang="fr-FR" sz="2000" dirty="0"/>
              <a:t>241 ECBU + analysés, considérés comme positif si:</a:t>
            </a:r>
          </a:p>
          <a:p>
            <a:pPr lvl="1"/>
            <a:r>
              <a:rPr lang="fr-FR" sz="1600" dirty="0"/>
              <a:t>Leucocyturie &gt; 10</a:t>
            </a:r>
            <a:r>
              <a:rPr lang="fr-FR" sz="1600" baseline="30000" dirty="0"/>
              <a:t>4</a:t>
            </a:r>
            <a:r>
              <a:rPr lang="fr-FR" sz="1600" dirty="0"/>
              <a:t>/ml</a:t>
            </a:r>
          </a:p>
          <a:p>
            <a:pPr lvl="1"/>
            <a:r>
              <a:rPr lang="fr-FR" sz="1600" dirty="0"/>
              <a:t>Bactériurie ≥ 10</a:t>
            </a:r>
            <a:r>
              <a:rPr lang="fr-FR" sz="1600" baseline="30000" dirty="0"/>
              <a:t>3</a:t>
            </a:r>
            <a:r>
              <a:rPr lang="fr-FR" sz="1600" dirty="0"/>
              <a:t> UFC/ml (cystite E. Coli et enterobactéries) ou 10</a:t>
            </a:r>
            <a:r>
              <a:rPr lang="fr-FR" sz="1600" baseline="30000" dirty="0"/>
              <a:t>4</a:t>
            </a:r>
            <a:r>
              <a:rPr lang="fr-FR" sz="1600" dirty="0"/>
              <a:t> UFC/ml (pyélo/prostatite) ou 10</a:t>
            </a:r>
            <a:r>
              <a:rPr lang="fr-FR" sz="1600" baseline="30000" dirty="0"/>
              <a:t>5</a:t>
            </a:r>
            <a:r>
              <a:rPr lang="fr-FR" sz="1600" dirty="0"/>
              <a:t> UFC/ml (cystite à autres germes)</a:t>
            </a:r>
          </a:p>
          <a:p>
            <a:r>
              <a:rPr lang="fr-FR" sz="2000" dirty="0"/>
              <a:t>Analyse rétrospective des signes cliniques associés en fonction du diagnostic retenu</a:t>
            </a:r>
          </a:p>
          <a:p>
            <a:endParaRPr lang="fr-FR" sz="2000" dirty="0"/>
          </a:p>
          <a:p>
            <a:pPr>
              <a:buFont typeface="Wingdings" pitchFamily="2" charset="2"/>
              <a:buChar char="è"/>
            </a:pPr>
            <a:r>
              <a:rPr lang="fr-FR" sz="2000" dirty="0">
                <a:sym typeface="Wingdings" panose="05000000000000000000" pitchFamily="2" charset="2"/>
              </a:rPr>
              <a:t>1/3 patients asymptomatiques</a:t>
            </a:r>
          </a:p>
          <a:p>
            <a:pPr>
              <a:buFont typeface="Wingdings" pitchFamily="2" charset="2"/>
              <a:buChar char="è"/>
            </a:pPr>
            <a:r>
              <a:rPr lang="fr-FR" sz="2000" dirty="0">
                <a:sym typeface="Wingdings" panose="05000000000000000000" pitchFamily="2" charset="2"/>
              </a:rPr>
              <a:t>1/3 avaient des SFU</a:t>
            </a:r>
          </a:p>
          <a:p>
            <a:pPr>
              <a:buFont typeface="Wingdings" pitchFamily="2" charset="2"/>
              <a:buChar char="è"/>
            </a:pPr>
            <a:r>
              <a:rPr lang="fr-FR" sz="2000" dirty="0">
                <a:sym typeface="Wingdings" panose="05000000000000000000" pitchFamily="2" charset="2"/>
              </a:rPr>
              <a:t> 1/3 avaient un autre diagnostic infectieux associé</a:t>
            </a:r>
            <a:endParaRPr lang="fr-FR" sz="2000" dirty="0"/>
          </a:p>
          <a:p>
            <a:pPr lvl="1"/>
            <a:endParaRPr lang="fr-FR" sz="2000" dirty="0"/>
          </a:p>
        </p:txBody>
      </p:sp>
      <p:sp>
        <p:nvSpPr>
          <p:cNvPr id="18" name="ZoneTexte 6"/>
          <p:cNvSpPr txBox="1">
            <a:spLocks noChangeArrowheads="1"/>
          </p:cNvSpPr>
          <p:nvPr/>
        </p:nvSpPr>
        <p:spPr bwMode="auto">
          <a:xfrm>
            <a:off x="6985000" y="6434138"/>
            <a:ext cx="3203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fr-FR" altLang="fr-FR" sz="1400" dirty="0">
                <a:solidFill>
                  <a:srgbClr val="000000"/>
                </a:solidFill>
                <a:ea typeface="ＭＳ Ｐゴシック" pitchFamily="34" charset="-128"/>
                <a:sym typeface="Arial" pitchFamily="34" charset="0"/>
              </a:rPr>
              <a:t>Gavazzi et al., </a:t>
            </a:r>
            <a:r>
              <a:rPr lang="fr-FR" altLang="fr-FR" sz="1400" i="1" dirty="0">
                <a:solidFill>
                  <a:srgbClr val="000000"/>
                </a:solidFill>
                <a:ea typeface="ＭＳ Ｐゴシック" pitchFamily="34" charset="-128"/>
                <a:sym typeface="Arial" pitchFamily="34" charset="0"/>
              </a:rPr>
              <a:t>MMI</a:t>
            </a:r>
            <a:r>
              <a:rPr lang="fr-FR" altLang="fr-FR" sz="1400" dirty="0">
                <a:solidFill>
                  <a:srgbClr val="000000"/>
                </a:solidFill>
                <a:ea typeface="ＭＳ Ｐゴシック" pitchFamily="34" charset="-128"/>
                <a:sym typeface="Arial" pitchFamily="34" charset="0"/>
              </a:rPr>
              <a:t> 2013</a:t>
            </a:r>
          </a:p>
          <a:p>
            <a:pPr eaLnBrk="1" hangingPunct="1">
              <a:spcBef>
                <a:spcPct val="0"/>
              </a:spcBef>
              <a:buFontTx/>
              <a:buNone/>
            </a:pPr>
            <a:endParaRPr lang="fr-FR" altLang="fr-FR" sz="1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71707021"/>
      </p:ext>
    </p:extLst>
  </p:cSld>
  <p:clrMapOvr>
    <a:masterClrMapping/>
  </p:clrMapOvr>
  <mc:AlternateContent xmlns:mc="http://schemas.openxmlformats.org/markup-compatibility/2006" xmlns:p14="http://schemas.microsoft.com/office/powerpoint/2010/main">
    <mc:Choice Requires="p14">
      <p:transition spd="slow" p14:dur="2000" advTm="29320"/>
    </mc:Choice>
    <mc:Fallback xmlns="">
      <p:transition spd="slow" advTm="29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184665"/>
            <a:ext cx="6603075" cy="1496697"/>
          </a:xfrm>
          <a:prstGeom prst="rect">
            <a:avLst/>
          </a:prstGeom>
          <a:ln/>
        </p:spPr>
        <p:style>
          <a:lnRef idx="1">
            <a:schemeClr val="dk1"/>
          </a:lnRef>
          <a:fillRef idx="2">
            <a:schemeClr val="dk1"/>
          </a:fillRef>
          <a:effectRef idx="1">
            <a:schemeClr val="dk1"/>
          </a:effectRef>
          <a:fontRef idx="minor">
            <a:schemeClr val="dk1"/>
          </a:fontRef>
        </p:style>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0955" y="2060848"/>
            <a:ext cx="5474231"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Ellipse 7"/>
          <p:cNvSpPr/>
          <p:nvPr/>
        </p:nvSpPr>
        <p:spPr>
          <a:xfrm>
            <a:off x="5940152" y="5013176"/>
            <a:ext cx="64807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p:nvPr/>
        </p:nvSpPr>
        <p:spPr>
          <a:xfrm>
            <a:off x="5076056" y="4798570"/>
            <a:ext cx="648072"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3779912" y="5445224"/>
            <a:ext cx="316835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3779912" y="2996952"/>
            <a:ext cx="316835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droite 9"/>
          <p:cNvSpPr/>
          <p:nvPr/>
        </p:nvSpPr>
        <p:spPr>
          <a:xfrm>
            <a:off x="1259632" y="3284984"/>
            <a:ext cx="936104" cy="14401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lèche droite 14"/>
          <p:cNvSpPr/>
          <p:nvPr/>
        </p:nvSpPr>
        <p:spPr>
          <a:xfrm>
            <a:off x="1259632" y="3509392"/>
            <a:ext cx="936104" cy="14401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droite 15"/>
          <p:cNvSpPr/>
          <p:nvPr/>
        </p:nvSpPr>
        <p:spPr>
          <a:xfrm>
            <a:off x="1187624" y="4581128"/>
            <a:ext cx="936104" cy="14401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6"/>
          <p:cNvSpPr txBox="1">
            <a:spLocks noChangeArrowheads="1"/>
          </p:cNvSpPr>
          <p:nvPr/>
        </p:nvSpPr>
        <p:spPr bwMode="auto">
          <a:xfrm>
            <a:off x="6985000" y="6434138"/>
            <a:ext cx="3203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fr-FR" altLang="fr-FR" sz="1400" dirty="0">
                <a:solidFill>
                  <a:srgbClr val="000000"/>
                </a:solidFill>
                <a:ea typeface="ＭＳ Ｐゴシック" pitchFamily="34" charset="-128"/>
                <a:sym typeface="Arial" pitchFamily="34" charset="0"/>
              </a:rPr>
              <a:t>Gavazzi et al., </a:t>
            </a:r>
            <a:r>
              <a:rPr lang="fr-FR" altLang="fr-FR" sz="1400" i="1" dirty="0">
                <a:solidFill>
                  <a:srgbClr val="000000"/>
                </a:solidFill>
                <a:ea typeface="ＭＳ Ｐゴシック" pitchFamily="34" charset="-128"/>
                <a:sym typeface="Arial" pitchFamily="34" charset="0"/>
              </a:rPr>
              <a:t>MMI</a:t>
            </a:r>
            <a:r>
              <a:rPr lang="fr-FR" altLang="fr-FR" sz="1400" dirty="0">
                <a:solidFill>
                  <a:srgbClr val="000000"/>
                </a:solidFill>
                <a:ea typeface="ＭＳ Ｐゴシック" pitchFamily="34" charset="-128"/>
                <a:sym typeface="Arial" pitchFamily="34" charset="0"/>
              </a:rPr>
              <a:t> 2013</a:t>
            </a:r>
          </a:p>
          <a:p>
            <a:pPr eaLnBrk="1" hangingPunct="1">
              <a:spcBef>
                <a:spcPct val="0"/>
              </a:spcBef>
              <a:buFontTx/>
              <a:buNone/>
            </a:pPr>
            <a:endParaRPr lang="fr-FR" altLang="fr-FR" sz="1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0321283"/>
      </p:ext>
    </p:extLst>
  </p:cSld>
  <p:clrMapOvr>
    <a:masterClrMapping/>
  </p:clrMapOvr>
  <mc:AlternateContent xmlns:mc="http://schemas.openxmlformats.org/markup-compatibility/2006" xmlns:p14="http://schemas.microsoft.com/office/powerpoint/2010/main">
    <mc:Choice Requires="p14">
      <p:transition spd="slow" p14:dur="2000" advTm="43361"/>
    </mc:Choice>
    <mc:Fallback xmlns="">
      <p:transition spd="slow" advTm="43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l">
              <a:lnSpc>
                <a:spcPct val="100000"/>
              </a:lnSpc>
            </a:pPr>
            <a:r>
              <a:rPr lang="fr-FR" sz="3200" dirty="0"/>
              <a:t>Proposition d’algorythme diagnostic pour l’IU communautaire du patient âgé non dément</a:t>
            </a:r>
          </a:p>
        </p:txBody>
      </p:sp>
      <p:sp>
        <p:nvSpPr>
          <p:cNvPr id="4" name="ZoneTexte 3"/>
          <p:cNvSpPr txBox="1"/>
          <p:nvPr/>
        </p:nvSpPr>
        <p:spPr>
          <a:xfrm>
            <a:off x="5148064" y="6431850"/>
            <a:ext cx="4140968" cy="338554"/>
          </a:xfrm>
          <a:prstGeom prst="rect">
            <a:avLst/>
          </a:prstGeom>
          <a:noFill/>
        </p:spPr>
        <p:txBody>
          <a:bodyPr wrap="square" rtlCol="0">
            <a:spAutoFit/>
          </a:bodyPr>
          <a:lstStyle/>
          <a:p>
            <a:r>
              <a:rPr lang="fr-FR" sz="1600" dirty="0"/>
              <a:t>Rowe et al., </a:t>
            </a:r>
            <a:r>
              <a:rPr lang="fr-FR" sz="1600" i="1" dirty="0"/>
              <a:t>Infect Dis Clin North Am </a:t>
            </a:r>
            <a:r>
              <a:rPr lang="fr-FR" sz="1600" dirty="0"/>
              <a:t>2014</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25155"/>
          <a:stretch/>
        </p:blipFill>
        <p:spPr bwMode="auto">
          <a:xfrm>
            <a:off x="1115616" y="1799936"/>
            <a:ext cx="6767091" cy="429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1835696" y="6099397"/>
            <a:ext cx="936104" cy="369332"/>
          </a:xfrm>
          <a:prstGeom prst="rect">
            <a:avLst/>
          </a:prstGeom>
          <a:noFill/>
          <a:ln w="28575">
            <a:solidFill>
              <a:schemeClr val="tx1"/>
            </a:solidFill>
          </a:ln>
        </p:spPr>
        <p:txBody>
          <a:bodyPr wrap="square" rtlCol="0">
            <a:spAutoFit/>
          </a:bodyPr>
          <a:lstStyle/>
          <a:p>
            <a:pPr algn="ctr"/>
            <a:r>
              <a:rPr lang="fr-FR" dirty="0"/>
              <a:t>ATB</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4272357"/>
      </p:ext>
    </p:extLst>
  </p:cSld>
  <p:clrMapOvr>
    <a:masterClrMapping/>
  </p:clrMapOvr>
  <mc:AlternateContent xmlns:mc="http://schemas.openxmlformats.org/markup-compatibility/2006" xmlns:p14="http://schemas.microsoft.com/office/powerpoint/2010/main">
    <mc:Choice Requires="p14">
      <p:transition spd="slow" p14:dur="2000" advTm="50765"/>
    </mc:Choice>
    <mc:Fallback xmlns="">
      <p:transition spd="slow" advTm="50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220072" y="6431850"/>
            <a:ext cx="4140968" cy="338554"/>
          </a:xfrm>
          <a:prstGeom prst="rect">
            <a:avLst/>
          </a:prstGeom>
          <a:noFill/>
        </p:spPr>
        <p:txBody>
          <a:bodyPr wrap="square" rtlCol="0">
            <a:spAutoFit/>
          </a:bodyPr>
          <a:lstStyle/>
          <a:p>
            <a:r>
              <a:rPr lang="fr-FR" sz="1600" dirty="0"/>
              <a:t>Rowe et al., </a:t>
            </a:r>
            <a:r>
              <a:rPr lang="fr-FR" sz="1600" i="1" dirty="0"/>
              <a:t>Infect Dis Clin North Am </a:t>
            </a:r>
            <a:r>
              <a:rPr lang="fr-FR" sz="1600" dirty="0"/>
              <a:t>2014</a:t>
            </a: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151" t="1995" b="22754"/>
          <a:stretch/>
        </p:blipFill>
        <p:spPr bwMode="auto">
          <a:xfrm>
            <a:off x="1547664" y="1367817"/>
            <a:ext cx="4814216" cy="4744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4283968" y="6111986"/>
            <a:ext cx="936104" cy="369332"/>
          </a:xfrm>
          <a:prstGeom prst="rect">
            <a:avLst/>
          </a:prstGeom>
          <a:noFill/>
          <a:ln w="28575">
            <a:solidFill>
              <a:schemeClr val="tx1"/>
            </a:solidFill>
          </a:ln>
        </p:spPr>
        <p:txBody>
          <a:bodyPr wrap="square" rtlCol="0">
            <a:spAutoFit/>
          </a:bodyPr>
          <a:lstStyle/>
          <a:p>
            <a:pPr algn="ctr"/>
            <a:r>
              <a:rPr lang="fr-FR" dirty="0"/>
              <a:t>ATB</a:t>
            </a:r>
          </a:p>
        </p:txBody>
      </p:sp>
      <p:sp>
        <p:nvSpPr>
          <p:cNvPr id="10" name="Titre 1"/>
          <p:cNvSpPr>
            <a:spLocks noGrp="1"/>
          </p:cNvSpPr>
          <p:nvPr>
            <p:ph type="title"/>
          </p:nvPr>
        </p:nvSpPr>
        <p:spPr>
          <a:xfrm>
            <a:off x="169168" y="260648"/>
            <a:ext cx="8229600" cy="952128"/>
          </a:xfrm>
        </p:spPr>
        <p:txBody>
          <a:bodyPr>
            <a:noAutofit/>
          </a:bodyPr>
          <a:lstStyle/>
          <a:p>
            <a:pPr algn="l">
              <a:lnSpc>
                <a:spcPct val="100000"/>
              </a:lnSpc>
            </a:pPr>
            <a:r>
              <a:rPr lang="fr-FR" sz="3200" dirty="0"/>
              <a:t>Proposition d’algorythme diagnostic pour l’IU du patient âgé dément en institution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22851848"/>
      </p:ext>
    </p:extLst>
  </p:cSld>
  <p:clrMapOvr>
    <a:masterClrMapping/>
  </p:clrMapOvr>
  <mc:AlternateContent xmlns:mc="http://schemas.openxmlformats.org/markup-compatibility/2006" xmlns:p14="http://schemas.microsoft.com/office/powerpoint/2010/main">
    <mc:Choice Requires="p14">
      <p:transition spd="slow" p14:dur="2000" advTm="50574"/>
    </mc:Choice>
    <mc:Fallback xmlns="">
      <p:transition spd="slow" advTm="50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348880"/>
            <a:ext cx="8229600" cy="1600200"/>
          </a:xfrm>
        </p:spPr>
        <p:txBody>
          <a:bodyPr/>
          <a:lstStyle/>
          <a:p>
            <a:r>
              <a:rPr lang="fr-FR" sz="4400" dirty="0"/>
              <a:t>Séméiologie des infections digestives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10983691"/>
      </p:ext>
    </p:extLst>
  </p:cSld>
  <p:clrMapOvr>
    <a:masterClrMapping/>
  </p:clrMapOvr>
  <mc:AlternateContent xmlns:mc="http://schemas.openxmlformats.org/markup-compatibility/2006" xmlns:p14="http://schemas.microsoft.com/office/powerpoint/2010/main">
    <mc:Choice Requires="p14">
      <p:transition spd="slow" p14:dur="2000" advTm="4290"/>
    </mc:Choice>
    <mc:Fallback xmlns="">
      <p:transition spd="slow" advTm="4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332656"/>
            <a:ext cx="8229600" cy="835496"/>
          </a:xfrm>
        </p:spPr>
        <p:txBody>
          <a:bodyPr/>
          <a:lstStyle/>
          <a:p>
            <a:pPr algn="l"/>
            <a:r>
              <a:rPr lang="fr-FR" sz="3200" dirty="0"/>
              <a:t>Infections d’origine digestive</a:t>
            </a:r>
          </a:p>
        </p:txBody>
      </p:sp>
      <p:sp>
        <p:nvSpPr>
          <p:cNvPr id="3" name="Espace réservé du contenu 2"/>
          <p:cNvSpPr>
            <a:spLocks noGrp="1"/>
          </p:cNvSpPr>
          <p:nvPr>
            <p:ph idx="1"/>
          </p:nvPr>
        </p:nvSpPr>
        <p:spPr/>
        <p:txBody>
          <a:bodyPr>
            <a:normAutofit/>
          </a:bodyPr>
          <a:lstStyle/>
          <a:p>
            <a:r>
              <a:rPr lang="fr-FR" sz="2800" dirty="0"/>
              <a:t>Les mêmes que chez le patient plus jeune</a:t>
            </a:r>
          </a:p>
          <a:p>
            <a:pPr lvl="1"/>
            <a:r>
              <a:rPr lang="fr-FR" sz="2400" dirty="0"/>
              <a:t>Cholecystite / angiocholite</a:t>
            </a:r>
          </a:p>
          <a:p>
            <a:pPr lvl="1"/>
            <a:r>
              <a:rPr lang="fr-FR" sz="2400" dirty="0"/>
              <a:t>Appendicite</a:t>
            </a:r>
          </a:p>
          <a:p>
            <a:pPr lvl="1"/>
            <a:r>
              <a:rPr lang="fr-FR" sz="2400" dirty="0"/>
              <a:t>Sigmoïdite</a:t>
            </a:r>
          </a:p>
          <a:p>
            <a:pPr lvl="1"/>
            <a:r>
              <a:rPr lang="fr-FR" sz="2400" dirty="0"/>
              <a:t>Abcès....</a:t>
            </a:r>
          </a:p>
          <a:p>
            <a:pPr lvl="1"/>
            <a:endParaRPr lang="fr-FR" dirty="0"/>
          </a:p>
          <a:p>
            <a:r>
              <a:rPr lang="fr-FR" sz="2800" dirty="0"/>
              <a:t>D’une manière générale: pas de contracture, défense plus tardive, douleur souvent plus diffuse, et souvent... Pas de douleurs!!!</a:t>
            </a:r>
          </a:p>
        </p:txBody>
      </p:sp>
      <p:sp>
        <p:nvSpPr>
          <p:cNvPr id="4" name="ZoneTexte 3"/>
          <p:cNvSpPr txBox="1"/>
          <p:nvPr/>
        </p:nvSpPr>
        <p:spPr>
          <a:xfrm>
            <a:off x="4716016" y="6381328"/>
            <a:ext cx="4427984" cy="369332"/>
          </a:xfrm>
          <a:prstGeom prst="rect">
            <a:avLst/>
          </a:prstGeom>
          <a:noFill/>
        </p:spPr>
        <p:txBody>
          <a:bodyPr wrap="square" rtlCol="0">
            <a:spAutoFit/>
          </a:bodyPr>
          <a:lstStyle/>
          <a:p>
            <a:r>
              <a:rPr lang="fr-FR" dirty="0"/>
              <a:t>Lyon et al., </a:t>
            </a:r>
            <a:r>
              <a:rPr lang="fr-FR" i="1" dirty="0"/>
              <a:t>Am Fam Physician</a:t>
            </a:r>
            <a:r>
              <a:rPr lang="fr-FR" dirty="0"/>
              <a:t> 2006</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87656306"/>
      </p:ext>
    </p:extLst>
  </p:cSld>
  <p:clrMapOvr>
    <a:masterClrMapping/>
  </p:clrMapOvr>
  <mc:AlternateContent xmlns:mc="http://schemas.openxmlformats.org/markup-compatibility/2006" xmlns:p14="http://schemas.microsoft.com/office/powerpoint/2010/main">
    <mc:Choice Requires="p14">
      <p:transition spd="slow" p14:dur="2000" advTm="25267"/>
    </mc:Choice>
    <mc:Fallback xmlns="">
      <p:transition spd="slow" advTm="25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060575"/>
            <a:ext cx="7920038"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5084763"/>
            <a:ext cx="1114425"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re 1"/>
          <p:cNvSpPr txBox="1">
            <a:spLocks/>
          </p:cNvSpPr>
          <p:nvPr/>
        </p:nvSpPr>
        <p:spPr>
          <a:xfrm>
            <a:off x="457200" y="0"/>
            <a:ext cx="8229600" cy="1600200"/>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r>
              <a:rPr lang="fr-FR" sz="3200" dirty="0"/>
              <a:t>Proportion des plus de 60 ans entre 2012 et 2050</a:t>
            </a:r>
          </a:p>
        </p:txBody>
      </p:sp>
      <p:sp>
        <p:nvSpPr>
          <p:cNvPr id="2" name="Titre 1"/>
          <p:cNvSpPr>
            <a:spLocks noGrp="1"/>
          </p:cNvSpPr>
          <p:nvPr>
            <p:ph type="title" idx="4294967295"/>
          </p:nvPr>
        </p:nvSpPr>
        <p:spPr/>
        <p:txBody>
          <a:bodyPr/>
          <a:lstStyle/>
          <a:p>
            <a:endParaRPr lang="fr-F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17996846"/>
      </p:ext>
    </p:extLst>
  </p:cSld>
  <p:clrMapOvr>
    <a:masterClrMapping/>
  </p:clrMapOvr>
  <mc:AlternateContent xmlns:mc="http://schemas.openxmlformats.org/markup-compatibility/2006" xmlns:p14="http://schemas.microsoft.com/office/powerpoint/2010/main">
    <mc:Choice Requires="p14">
      <p:transition spd="slow" p14:dur="2000" advTm="24626"/>
    </mc:Choice>
    <mc:Fallback xmlns="">
      <p:transition spd="slow" advTm="24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sz="2800" dirty="0"/>
              <a:t>Cholecystite</a:t>
            </a:r>
          </a:p>
          <a:p>
            <a:pPr lvl="1"/>
            <a:r>
              <a:rPr lang="fr-FR" sz="2000" dirty="0"/>
              <a:t>Murphy 50% des cas</a:t>
            </a:r>
          </a:p>
          <a:p>
            <a:pPr lvl="1"/>
            <a:r>
              <a:rPr lang="fr-FR" sz="2000" dirty="0"/>
              <a:t>Douleur de l’hypochondre ou du flanc droit absente dans 60% des cas</a:t>
            </a:r>
          </a:p>
          <a:p>
            <a:pPr lvl="1"/>
            <a:r>
              <a:rPr lang="fr-FR" sz="2000" dirty="0"/>
              <a:t>Absence totale de douleur dans 5% des cas</a:t>
            </a:r>
          </a:p>
          <a:p>
            <a:pPr lvl="1"/>
            <a:r>
              <a:rPr lang="fr-FR" sz="2000" dirty="0"/>
              <a:t>Absence de nausées vomissement &gt;40% des cas</a:t>
            </a:r>
          </a:p>
          <a:p>
            <a:pPr lvl="1"/>
            <a:r>
              <a:rPr lang="fr-FR" sz="2000" dirty="0"/>
              <a:t>Absence de fièvre &gt; 50% des cas</a:t>
            </a:r>
          </a:p>
          <a:p>
            <a:pPr lvl="1"/>
            <a:endParaRPr lang="fr-FR" sz="2000" dirty="0"/>
          </a:p>
          <a:p>
            <a:pPr marL="0" indent="0">
              <a:buNone/>
            </a:pPr>
            <a:r>
              <a:rPr lang="fr-FR" sz="2400" dirty="0"/>
              <a:t>Et pourtant &gt; 50% de complications: angiocholite, péritonite biliaire etc... </a:t>
            </a:r>
          </a:p>
        </p:txBody>
      </p:sp>
      <p:sp>
        <p:nvSpPr>
          <p:cNvPr id="4" name="ZoneTexte 3"/>
          <p:cNvSpPr txBox="1"/>
          <p:nvPr/>
        </p:nvSpPr>
        <p:spPr>
          <a:xfrm>
            <a:off x="4820741" y="6067265"/>
            <a:ext cx="4355976" cy="646331"/>
          </a:xfrm>
          <a:prstGeom prst="rect">
            <a:avLst/>
          </a:prstGeom>
          <a:noFill/>
        </p:spPr>
        <p:txBody>
          <a:bodyPr wrap="square" rtlCol="0">
            <a:spAutoFit/>
          </a:bodyPr>
          <a:lstStyle/>
          <a:p>
            <a:r>
              <a:rPr lang="fr-FR" dirty="0"/>
              <a:t>Lyon et al., </a:t>
            </a:r>
            <a:r>
              <a:rPr lang="fr-FR" i="1" dirty="0"/>
              <a:t>Am Fam Physician</a:t>
            </a:r>
            <a:r>
              <a:rPr lang="fr-FR" dirty="0"/>
              <a:t> 2006</a:t>
            </a:r>
          </a:p>
          <a:p>
            <a:r>
              <a:rPr lang="fr-FR" dirty="0"/>
              <a:t>Parker et al., </a:t>
            </a:r>
            <a:r>
              <a:rPr lang="fr-FR" i="1" dirty="0"/>
              <a:t>Acad Emerg Med</a:t>
            </a:r>
            <a:r>
              <a:rPr lang="fr-FR" dirty="0"/>
              <a:t>. 1997</a:t>
            </a:r>
          </a:p>
        </p:txBody>
      </p:sp>
      <p:sp>
        <p:nvSpPr>
          <p:cNvPr id="6" name="Titre 1"/>
          <p:cNvSpPr>
            <a:spLocks noGrp="1"/>
          </p:cNvSpPr>
          <p:nvPr>
            <p:ph type="title"/>
          </p:nvPr>
        </p:nvSpPr>
        <p:spPr>
          <a:xfrm>
            <a:off x="467544" y="332656"/>
            <a:ext cx="8229600" cy="835496"/>
          </a:xfrm>
        </p:spPr>
        <p:txBody>
          <a:bodyPr/>
          <a:lstStyle/>
          <a:p>
            <a:pPr algn="l"/>
            <a:r>
              <a:rPr lang="fr-FR" sz="3200" dirty="0"/>
              <a:t>Infections d’origine digestive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76063146"/>
      </p:ext>
    </p:extLst>
  </p:cSld>
  <p:clrMapOvr>
    <a:masterClrMapping/>
  </p:clrMapOvr>
  <mc:AlternateContent xmlns:mc="http://schemas.openxmlformats.org/markup-compatibility/2006" xmlns:p14="http://schemas.microsoft.com/office/powerpoint/2010/main">
    <mc:Choice Requires="p14">
      <p:transition spd="slow" p14:dur="2000" advTm="38632"/>
    </mc:Choice>
    <mc:Fallback xmlns="">
      <p:transition spd="slow" advTm="38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sz="2800" dirty="0"/>
              <a:t>Appendicite / Sigmoïdite</a:t>
            </a:r>
          </a:p>
          <a:p>
            <a:pPr lvl="1"/>
            <a:r>
              <a:rPr lang="fr-FR" sz="2000" dirty="0"/>
              <a:t>Absence de fièvre dans la majorité des cas</a:t>
            </a:r>
          </a:p>
          <a:p>
            <a:pPr lvl="1"/>
            <a:r>
              <a:rPr lang="fr-FR" sz="2000" dirty="0"/>
              <a:t>Douleurs diffuses</a:t>
            </a:r>
          </a:p>
          <a:p>
            <a:pPr lvl="1"/>
            <a:r>
              <a:rPr lang="fr-FR" sz="2000" dirty="0"/>
              <a:t>Peu de signes d’irritation péritonéale même en cas de perforation</a:t>
            </a:r>
          </a:p>
          <a:p>
            <a:pPr lvl="1"/>
            <a:r>
              <a:rPr lang="fr-FR" sz="2000" dirty="0"/>
              <a:t>Risque élevé de perforation</a:t>
            </a:r>
          </a:p>
          <a:p>
            <a:pPr lvl="1"/>
            <a:endParaRPr lang="fr-FR" sz="2000" dirty="0"/>
          </a:p>
          <a:p>
            <a:pPr marL="0" indent="0">
              <a:buNone/>
            </a:pPr>
            <a:r>
              <a:rPr lang="fr-FR" sz="2400" dirty="0"/>
              <a:t>Au moindre doute </a:t>
            </a:r>
            <a:r>
              <a:rPr lang="fr-FR" sz="2400" dirty="0">
                <a:sym typeface="Wingdings" panose="05000000000000000000" pitchFamily="2" charset="2"/>
              </a:rPr>
              <a:t></a:t>
            </a:r>
            <a:r>
              <a:rPr lang="fr-FR" sz="2400" dirty="0"/>
              <a:t>TDM abdominal</a:t>
            </a:r>
          </a:p>
        </p:txBody>
      </p:sp>
      <p:sp>
        <p:nvSpPr>
          <p:cNvPr id="4" name="ZoneTexte 3"/>
          <p:cNvSpPr txBox="1"/>
          <p:nvPr/>
        </p:nvSpPr>
        <p:spPr>
          <a:xfrm>
            <a:off x="5148064" y="6381328"/>
            <a:ext cx="3995936" cy="369332"/>
          </a:xfrm>
          <a:prstGeom prst="rect">
            <a:avLst/>
          </a:prstGeom>
          <a:noFill/>
        </p:spPr>
        <p:txBody>
          <a:bodyPr wrap="square" rtlCol="0">
            <a:spAutoFit/>
          </a:bodyPr>
          <a:lstStyle/>
          <a:p>
            <a:r>
              <a:rPr lang="fr-FR" dirty="0"/>
              <a:t>Lyon et al., </a:t>
            </a:r>
            <a:r>
              <a:rPr lang="fr-FR" i="1" dirty="0"/>
              <a:t>Am Fam Physician</a:t>
            </a:r>
            <a:r>
              <a:rPr lang="fr-FR" dirty="0"/>
              <a:t> 2006</a:t>
            </a:r>
          </a:p>
        </p:txBody>
      </p:sp>
      <p:sp>
        <p:nvSpPr>
          <p:cNvPr id="6" name="Titre 1"/>
          <p:cNvSpPr>
            <a:spLocks noGrp="1"/>
          </p:cNvSpPr>
          <p:nvPr>
            <p:ph type="title"/>
          </p:nvPr>
        </p:nvSpPr>
        <p:spPr>
          <a:xfrm>
            <a:off x="467544" y="332656"/>
            <a:ext cx="8229600" cy="835496"/>
          </a:xfrm>
        </p:spPr>
        <p:txBody>
          <a:bodyPr/>
          <a:lstStyle/>
          <a:p>
            <a:pPr algn="l"/>
            <a:r>
              <a:rPr lang="fr-FR" sz="3200" dirty="0"/>
              <a:t>Infections d’origine digestive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51346335"/>
      </p:ext>
    </p:extLst>
  </p:cSld>
  <p:clrMapOvr>
    <a:masterClrMapping/>
  </p:clrMapOvr>
  <mc:AlternateContent xmlns:mc="http://schemas.openxmlformats.org/markup-compatibility/2006" xmlns:p14="http://schemas.microsoft.com/office/powerpoint/2010/main">
    <mc:Choice Requires="p14">
      <p:transition spd="slow" p14:dur="2000" advTm="18784"/>
    </mc:Choice>
    <mc:Fallback xmlns="">
      <p:transition spd="slow" advTm="18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348880"/>
            <a:ext cx="8229600" cy="1600200"/>
          </a:xfrm>
        </p:spPr>
        <p:txBody>
          <a:bodyPr/>
          <a:lstStyle/>
          <a:p>
            <a:r>
              <a:rPr lang="fr-FR" sz="4400" dirty="0"/>
              <a:t>Séméiologie des infections neuro-méningées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67449117"/>
      </p:ext>
    </p:extLst>
  </p:cSld>
  <p:clrMapOvr>
    <a:masterClrMapping/>
  </p:clrMapOvr>
  <mc:AlternateContent xmlns:mc="http://schemas.openxmlformats.org/markup-compatibility/2006" xmlns:p14="http://schemas.microsoft.com/office/powerpoint/2010/main">
    <mc:Choice Requires="p14">
      <p:transition spd="slow" p14:dur="2000" advTm="4701"/>
    </mc:Choice>
    <mc:Fallback xmlns="">
      <p:transition spd="slow" advTm="4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2075" y="260648"/>
            <a:ext cx="8229600" cy="691480"/>
          </a:xfrm>
        </p:spPr>
        <p:txBody>
          <a:bodyPr>
            <a:normAutofit/>
          </a:bodyPr>
          <a:lstStyle/>
          <a:p>
            <a:pPr algn="l">
              <a:lnSpc>
                <a:spcPct val="100000"/>
              </a:lnSpc>
            </a:pPr>
            <a:r>
              <a:rPr lang="fr-FR" sz="2800" dirty="0"/>
              <a:t>Séméiologie des infections neuro-méningées</a:t>
            </a:r>
          </a:p>
        </p:txBody>
      </p:sp>
      <p:grpSp>
        <p:nvGrpSpPr>
          <p:cNvPr id="8" name="Groupe 7"/>
          <p:cNvGrpSpPr/>
          <p:nvPr/>
        </p:nvGrpSpPr>
        <p:grpSpPr>
          <a:xfrm>
            <a:off x="177253" y="1330216"/>
            <a:ext cx="8969079" cy="4536504"/>
            <a:chOff x="177253" y="1844824"/>
            <a:chExt cx="8969079" cy="4536504"/>
          </a:xfrm>
        </p:grpSpPr>
        <p:grpSp>
          <p:nvGrpSpPr>
            <p:cNvPr id="5" name="Groupe 4"/>
            <p:cNvGrpSpPr/>
            <p:nvPr/>
          </p:nvGrpSpPr>
          <p:grpSpPr>
            <a:xfrm>
              <a:off x="177254" y="1844824"/>
              <a:ext cx="8969078" cy="4536504"/>
              <a:chOff x="-1" y="342900"/>
              <a:chExt cx="10372726" cy="4683621"/>
            </a:xfrm>
          </p:grpSpPr>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78086"/>
              <a:stretch/>
            </p:blipFill>
            <p:spPr bwMode="auto">
              <a:xfrm>
                <a:off x="0" y="342900"/>
                <a:ext cx="10372725"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45525"/>
              <a:stretch/>
            </p:blipFill>
            <p:spPr bwMode="auto">
              <a:xfrm>
                <a:off x="-1" y="1664196"/>
                <a:ext cx="10372726" cy="336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Rectangle 5"/>
            <p:cNvSpPr/>
            <p:nvPr/>
          </p:nvSpPr>
          <p:spPr>
            <a:xfrm>
              <a:off x="177255" y="3356992"/>
              <a:ext cx="8859241" cy="21602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77255" y="3725416"/>
              <a:ext cx="8859241" cy="42366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77254" y="4365104"/>
              <a:ext cx="8859241"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177253" y="5157192"/>
              <a:ext cx="8859241" cy="6480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 name="ZoneTexte 6"/>
          <p:cNvSpPr txBox="1"/>
          <p:nvPr/>
        </p:nvSpPr>
        <p:spPr>
          <a:xfrm>
            <a:off x="6693024" y="6519446"/>
            <a:ext cx="2448272" cy="338554"/>
          </a:xfrm>
          <a:prstGeom prst="rect">
            <a:avLst/>
          </a:prstGeom>
          <a:noFill/>
        </p:spPr>
        <p:txBody>
          <a:bodyPr wrap="square" rtlCol="0">
            <a:spAutoFit/>
          </a:bodyPr>
          <a:lstStyle/>
          <a:p>
            <a:r>
              <a:rPr lang="fr-FR" sz="1600" dirty="0"/>
              <a:t>Weisfelt et al., </a:t>
            </a:r>
            <a:r>
              <a:rPr lang="fr-FR" sz="1600" i="1" dirty="0"/>
              <a:t>JAGS</a:t>
            </a:r>
            <a:r>
              <a:rPr lang="fr-FR" sz="1600" dirty="0"/>
              <a:t> 2006</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94405795"/>
      </p:ext>
    </p:extLst>
  </p:cSld>
  <p:clrMapOvr>
    <a:masterClrMapping/>
  </p:clrMapOvr>
  <mc:AlternateContent xmlns:mc="http://schemas.openxmlformats.org/markup-compatibility/2006" xmlns:p14="http://schemas.microsoft.com/office/powerpoint/2010/main">
    <mc:Choice Requires="p14">
      <p:transition spd="slow" p14:dur="2000" advTm="44633"/>
    </mc:Choice>
    <mc:Fallback xmlns="">
      <p:transition spd="slow" advTm="44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6012160" y="6519446"/>
            <a:ext cx="3129136" cy="338554"/>
          </a:xfrm>
          <a:prstGeom prst="rect">
            <a:avLst/>
          </a:prstGeom>
          <a:noFill/>
        </p:spPr>
        <p:txBody>
          <a:bodyPr wrap="square" rtlCol="0">
            <a:spAutoFit/>
          </a:bodyPr>
          <a:lstStyle/>
          <a:p>
            <a:r>
              <a:rPr lang="fr-FR" sz="1600" dirty="0"/>
              <a:t>Le Moal et al., </a:t>
            </a:r>
            <a:r>
              <a:rPr lang="fr-FR" sz="1600" i="1" dirty="0"/>
              <a:t>Rev Med Int</a:t>
            </a:r>
            <a:r>
              <a:rPr lang="fr-FR" sz="1600" dirty="0"/>
              <a:t> 2000</a:t>
            </a:r>
          </a:p>
        </p:txBody>
      </p:sp>
      <p:grpSp>
        <p:nvGrpSpPr>
          <p:cNvPr id="12" name="Groupe 11"/>
          <p:cNvGrpSpPr/>
          <p:nvPr/>
        </p:nvGrpSpPr>
        <p:grpSpPr>
          <a:xfrm>
            <a:off x="467544" y="1985964"/>
            <a:ext cx="8566398" cy="2955204"/>
            <a:chOff x="504825" y="1985964"/>
            <a:chExt cx="8134350" cy="2519362"/>
          </a:xfrm>
        </p:grpSpPr>
        <p:pic>
          <p:nvPicPr>
            <p:cNvPr id="1126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2706"/>
            <a:stretch/>
          </p:blipFill>
          <p:spPr bwMode="auto">
            <a:xfrm>
              <a:off x="504825" y="1985964"/>
              <a:ext cx="8134350" cy="2519362"/>
            </a:xfrm>
            <a:prstGeom prst="rect">
              <a:avLst/>
            </a:prstGeom>
            <a:noFill/>
            <a:ln>
              <a:noFill/>
            </a:ln>
          </p:spPr>
        </p:pic>
        <p:sp>
          <p:nvSpPr>
            <p:cNvPr id="3" name="Rectangle 2"/>
            <p:cNvSpPr/>
            <p:nvPr/>
          </p:nvSpPr>
          <p:spPr>
            <a:xfrm>
              <a:off x="504825" y="3789040"/>
              <a:ext cx="8027615"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504825" y="2924944"/>
              <a:ext cx="8027615" cy="57606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ZoneTexte 3"/>
          <p:cNvSpPr txBox="1"/>
          <p:nvPr/>
        </p:nvSpPr>
        <p:spPr>
          <a:xfrm>
            <a:off x="35496" y="4077072"/>
            <a:ext cx="432048" cy="707886"/>
          </a:xfrm>
          <a:prstGeom prst="rect">
            <a:avLst/>
          </a:prstGeom>
          <a:noFill/>
        </p:spPr>
        <p:txBody>
          <a:bodyPr wrap="square" rtlCol="0">
            <a:spAutoFit/>
          </a:bodyPr>
          <a:lstStyle/>
          <a:p>
            <a:r>
              <a:rPr lang="fr-FR" sz="4000" dirty="0">
                <a:solidFill>
                  <a:srgbClr val="FF0000"/>
                </a:solidFill>
              </a:rPr>
              <a:t>+</a:t>
            </a:r>
          </a:p>
        </p:txBody>
      </p:sp>
      <p:sp>
        <p:nvSpPr>
          <p:cNvPr id="17" name="ZoneTexte 16"/>
          <p:cNvSpPr txBox="1"/>
          <p:nvPr/>
        </p:nvSpPr>
        <p:spPr>
          <a:xfrm>
            <a:off x="107504" y="2947591"/>
            <a:ext cx="432048" cy="769441"/>
          </a:xfrm>
          <a:prstGeom prst="rect">
            <a:avLst/>
          </a:prstGeom>
          <a:noFill/>
        </p:spPr>
        <p:txBody>
          <a:bodyPr wrap="square" rtlCol="0">
            <a:spAutoFit/>
          </a:bodyPr>
          <a:lstStyle/>
          <a:p>
            <a:r>
              <a:rPr lang="fr-FR" sz="4400" dirty="0">
                <a:solidFill>
                  <a:srgbClr val="00B0F0"/>
                </a:solidFill>
              </a:rPr>
              <a:t>-</a:t>
            </a:r>
          </a:p>
        </p:txBody>
      </p:sp>
      <p:sp>
        <p:nvSpPr>
          <p:cNvPr id="13" name="ZoneTexte 12"/>
          <p:cNvSpPr txBox="1"/>
          <p:nvPr/>
        </p:nvSpPr>
        <p:spPr>
          <a:xfrm>
            <a:off x="3707904" y="2514382"/>
            <a:ext cx="1042839" cy="338554"/>
          </a:xfrm>
          <a:prstGeom prst="rect">
            <a:avLst/>
          </a:prstGeom>
          <a:solidFill>
            <a:schemeClr val="bg1"/>
          </a:solidFill>
        </p:spPr>
        <p:txBody>
          <a:bodyPr wrap="square" rtlCol="0">
            <a:spAutoFit/>
          </a:bodyPr>
          <a:lstStyle/>
          <a:p>
            <a:r>
              <a:rPr lang="fr-FR" sz="1600" b="1" dirty="0"/>
              <a:t>&gt; 65 ans</a:t>
            </a:r>
          </a:p>
        </p:txBody>
      </p:sp>
      <p:sp>
        <p:nvSpPr>
          <p:cNvPr id="19" name="ZoneTexte 18"/>
          <p:cNvSpPr txBox="1"/>
          <p:nvPr/>
        </p:nvSpPr>
        <p:spPr>
          <a:xfrm>
            <a:off x="6945932" y="2514382"/>
            <a:ext cx="1042839" cy="338554"/>
          </a:xfrm>
          <a:prstGeom prst="rect">
            <a:avLst/>
          </a:prstGeom>
          <a:solidFill>
            <a:schemeClr val="bg1"/>
          </a:solidFill>
        </p:spPr>
        <p:txBody>
          <a:bodyPr wrap="square" rtlCol="0">
            <a:spAutoFit/>
          </a:bodyPr>
          <a:lstStyle/>
          <a:p>
            <a:r>
              <a:rPr lang="fr-FR" sz="1600" b="1" dirty="0"/>
              <a:t>&gt; 65 ans</a:t>
            </a:r>
          </a:p>
        </p:txBody>
      </p:sp>
      <p:sp>
        <p:nvSpPr>
          <p:cNvPr id="20" name="ZoneTexte 19"/>
          <p:cNvSpPr txBox="1"/>
          <p:nvPr/>
        </p:nvSpPr>
        <p:spPr>
          <a:xfrm>
            <a:off x="2483768" y="2508637"/>
            <a:ext cx="1042839" cy="338554"/>
          </a:xfrm>
          <a:prstGeom prst="rect">
            <a:avLst/>
          </a:prstGeom>
          <a:solidFill>
            <a:schemeClr val="bg1"/>
          </a:solidFill>
        </p:spPr>
        <p:txBody>
          <a:bodyPr wrap="square" rtlCol="0">
            <a:spAutoFit/>
          </a:bodyPr>
          <a:lstStyle/>
          <a:p>
            <a:r>
              <a:rPr lang="fr-FR" sz="1600" b="1" dirty="0"/>
              <a:t>&lt; 65 ans</a:t>
            </a:r>
          </a:p>
        </p:txBody>
      </p:sp>
      <p:sp>
        <p:nvSpPr>
          <p:cNvPr id="21" name="ZoneTexte 20"/>
          <p:cNvSpPr txBox="1"/>
          <p:nvPr/>
        </p:nvSpPr>
        <p:spPr>
          <a:xfrm>
            <a:off x="5724128" y="2514382"/>
            <a:ext cx="1042839" cy="338554"/>
          </a:xfrm>
          <a:prstGeom prst="rect">
            <a:avLst/>
          </a:prstGeom>
          <a:solidFill>
            <a:schemeClr val="bg1"/>
          </a:solidFill>
        </p:spPr>
        <p:txBody>
          <a:bodyPr wrap="square" rtlCol="0">
            <a:spAutoFit/>
          </a:bodyPr>
          <a:lstStyle/>
          <a:p>
            <a:r>
              <a:rPr lang="fr-FR" sz="1600" b="1" dirty="0"/>
              <a:t>&lt; 65 ans</a:t>
            </a:r>
          </a:p>
        </p:txBody>
      </p:sp>
      <p:sp>
        <p:nvSpPr>
          <p:cNvPr id="23" name="Titre 1"/>
          <p:cNvSpPr>
            <a:spLocks noGrp="1"/>
          </p:cNvSpPr>
          <p:nvPr>
            <p:ph type="title"/>
          </p:nvPr>
        </p:nvSpPr>
        <p:spPr>
          <a:xfrm>
            <a:off x="492075" y="260648"/>
            <a:ext cx="8229600" cy="691480"/>
          </a:xfrm>
        </p:spPr>
        <p:txBody>
          <a:bodyPr>
            <a:normAutofit/>
          </a:bodyPr>
          <a:lstStyle/>
          <a:p>
            <a:pPr algn="l">
              <a:lnSpc>
                <a:spcPct val="100000"/>
              </a:lnSpc>
            </a:pPr>
            <a:r>
              <a:rPr lang="fr-FR" sz="2800" dirty="0"/>
              <a:t>Séméiologie des infections neuro-méningées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07744372"/>
      </p:ext>
    </p:extLst>
  </p:cSld>
  <p:clrMapOvr>
    <a:masterClrMapping/>
  </p:clrMapOvr>
  <mc:AlternateContent xmlns:mc="http://schemas.openxmlformats.org/markup-compatibility/2006" xmlns:p14="http://schemas.microsoft.com/office/powerpoint/2010/main">
    <mc:Choice Requires="p14">
      <p:transition spd="slow" p14:dur="2000" advTm="23946"/>
    </mc:Choice>
    <mc:Fallback xmlns="">
      <p:transition spd="slow" advTm="23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8229600" cy="763488"/>
          </a:xfrm>
        </p:spPr>
        <p:txBody>
          <a:bodyPr/>
          <a:lstStyle/>
          <a:p>
            <a:r>
              <a:rPr lang="fr-FR" sz="3200" dirty="0"/>
              <a:t>Conclusion</a:t>
            </a:r>
          </a:p>
        </p:txBody>
      </p:sp>
      <p:sp>
        <p:nvSpPr>
          <p:cNvPr id="3" name="Espace réservé du contenu 2"/>
          <p:cNvSpPr>
            <a:spLocks noGrp="1"/>
          </p:cNvSpPr>
          <p:nvPr>
            <p:ph idx="1"/>
          </p:nvPr>
        </p:nvSpPr>
        <p:spPr/>
        <p:txBody>
          <a:bodyPr/>
          <a:lstStyle/>
          <a:p>
            <a:r>
              <a:rPr lang="fr-FR" dirty="0"/>
              <a:t>Séméiologie souvent atypique</a:t>
            </a:r>
          </a:p>
          <a:p>
            <a:r>
              <a:rPr lang="fr-FR" dirty="0"/>
              <a:t>Attention aux « drapeaux rouges »</a:t>
            </a:r>
          </a:p>
          <a:p>
            <a:pPr lvl="1"/>
            <a:r>
              <a:rPr lang="fr-FR" dirty="0"/>
              <a:t>Syndrome confusionnel</a:t>
            </a:r>
          </a:p>
          <a:p>
            <a:pPr lvl="1"/>
            <a:r>
              <a:rPr lang="fr-FR" dirty="0"/>
              <a:t>Perte brutale / rapide de l’autonomie fonctionnelle</a:t>
            </a:r>
          </a:p>
          <a:p>
            <a:pPr lvl="1"/>
            <a:r>
              <a:rPr lang="fr-FR" dirty="0"/>
              <a:t>Chute</a:t>
            </a:r>
          </a:p>
          <a:p>
            <a:pPr lvl="1"/>
            <a:r>
              <a:rPr lang="fr-FR" dirty="0"/>
              <a:t>Décompensation d’une comorbidité</a:t>
            </a:r>
          </a:p>
          <a:p>
            <a:r>
              <a:rPr lang="fr-FR" dirty="0"/>
              <a:t>Association fréquente de plusieurs pathologies infectieuses</a:t>
            </a:r>
          </a:p>
          <a:p>
            <a:r>
              <a:rPr lang="fr-FR" dirty="0"/>
              <a:t>Recours facile aux examens complémentaires</a:t>
            </a:r>
          </a:p>
          <a:p>
            <a:endParaRPr lang="fr-FR" sz="2400" dirty="0"/>
          </a:p>
          <a:p>
            <a:pPr lvl="1"/>
            <a:endParaRPr lang="fr-FR" dirty="0"/>
          </a:p>
          <a:p>
            <a:pPr lvl="1"/>
            <a:endParaRPr lang="fr-F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35967274"/>
      </p:ext>
    </p:extLst>
  </p:cSld>
  <p:clrMapOvr>
    <a:masterClrMapping/>
  </p:clrMapOvr>
  <mc:AlternateContent xmlns:mc="http://schemas.openxmlformats.org/markup-compatibility/2006" xmlns:p14="http://schemas.microsoft.com/office/powerpoint/2010/main">
    <mc:Choice Requires="p14">
      <p:transition spd="slow" p14:dur="2000" advTm="36983"/>
    </mc:Choice>
    <mc:Fallback xmlns="">
      <p:transition spd="slow" advTm="36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2133600"/>
            <a:ext cx="7777162"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5229225"/>
            <a:ext cx="1114425"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re 1"/>
          <p:cNvSpPr txBox="1">
            <a:spLocks/>
          </p:cNvSpPr>
          <p:nvPr/>
        </p:nvSpPr>
        <p:spPr>
          <a:xfrm>
            <a:off x="253901" y="260648"/>
            <a:ext cx="8229600" cy="1600200"/>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r>
              <a:rPr lang="fr-FR" sz="3200" dirty="0"/>
              <a:t>Proportion des plus de 60 ans entre 2012 et 2050</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4257116"/>
      </p:ext>
    </p:extLst>
  </p:cSld>
  <p:clrMapOvr>
    <a:masterClrMapping/>
  </p:clrMapOvr>
  <mc:AlternateContent xmlns:mc="http://schemas.openxmlformats.org/markup-compatibility/2006" xmlns:p14="http://schemas.microsoft.com/office/powerpoint/2010/main">
    <mc:Choice Requires="p14">
      <p:transition spd="slow" p14:dur="2000" advTm="4730"/>
    </mc:Choice>
    <mc:Fallback xmlns="">
      <p:transition spd="slow" advTm="4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3"/>
          <p:cNvSpPr txBox="1">
            <a:spLocks noChangeArrowheads="1"/>
          </p:cNvSpPr>
          <p:nvPr/>
        </p:nvSpPr>
        <p:spPr bwMode="auto">
          <a:xfrm>
            <a:off x="914400" y="1628800"/>
            <a:ext cx="8001000" cy="3785652"/>
          </a:xfrm>
          <a:prstGeom prst="rect">
            <a:avLst/>
          </a:prstGeom>
          <a:noFill/>
          <a:ln>
            <a:noFill/>
          </a:ln>
          <a:effectLst/>
          <a:extLst/>
        </p:spPr>
        <p:txBody>
          <a:bodyPr>
            <a:spAutoFit/>
          </a:bodyPr>
          <a:lstStyle/>
          <a:p>
            <a:pPr>
              <a:defRPr/>
            </a:pPr>
            <a:r>
              <a:rPr lang="fr-FR" sz="2400" b="1" dirty="0">
                <a:solidFill>
                  <a:schemeClr val="tx2"/>
                </a:solidFill>
                <a:latin typeface="Arial" charset="0"/>
                <a:ea typeface="ＭＳ Ｐゴシック" charset="0"/>
                <a:cs typeface="Arial" charset="0"/>
              </a:rPr>
              <a:t>Infections communautaires            </a:t>
            </a:r>
            <a:r>
              <a:rPr lang="fr-CH" sz="2400" b="1" dirty="0">
                <a:solidFill>
                  <a:schemeClr val="tx2"/>
                </a:solidFill>
                <a:latin typeface="Arial" charset="0"/>
                <a:ea typeface="ＭＳ Ｐゴシック" charset="0"/>
                <a:cs typeface="Arial" charset="0"/>
              </a:rPr>
              <a:t> </a:t>
            </a:r>
            <a:r>
              <a:rPr lang="fr-FR" sz="2400" b="1" dirty="0">
                <a:solidFill>
                  <a:schemeClr val="tx2"/>
                </a:solidFill>
                <a:latin typeface="Arial" charset="0"/>
                <a:ea typeface="ＭＳ Ｐゴシック" charset="0"/>
                <a:cs typeface="Arial" charset="0"/>
              </a:rPr>
              <a:t>x 2 </a:t>
            </a:r>
            <a:r>
              <a:rPr lang="fr-CH" sz="2400" b="1" dirty="0">
                <a:solidFill>
                  <a:schemeClr val="tx2"/>
                </a:solidFill>
                <a:latin typeface="Arial" charset="0"/>
                <a:ea typeface="ＭＳ Ｐゴシック" charset="0"/>
                <a:cs typeface="Arial" charset="0"/>
              </a:rPr>
              <a:t>to</a:t>
            </a:r>
            <a:r>
              <a:rPr lang="fr-FR" sz="2400" b="1" dirty="0">
                <a:solidFill>
                  <a:schemeClr val="tx2"/>
                </a:solidFill>
                <a:latin typeface="Arial" charset="0"/>
                <a:ea typeface="ＭＳ Ｐゴシック" charset="0"/>
                <a:cs typeface="Arial" charset="0"/>
              </a:rPr>
              <a:t> 20</a:t>
            </a:r>
            <a:r>
              <a:rPr lang="fr-CH" sz="2400" b="1" dirty="0">
                <a:solidFill>
                  <a:schemeClr val="tx2"/>
                </a:solidFill>
                <a:latin typeface="Arial" charset="0"/>
                <a:ea typeface="ＭＳ Ｐゴシック" charset="0"/>
                <a:cs typeface="Arial" charset="0"/>
              </a:rPr>
              <a:t>     </a:t>
            </a:r>
            <a:r>
              <a:rPr lang="fr-CH" sz="2400" b="1" dirty="0">
                <a:solidFill>
                  <a:srgbClr val="FF0000"/>
                </a:solidFill>
                <a:latin typeface="Arial" charset="0"/>
                <a:ea typeface="ＭＳ Ｐゴシック" charset="0"/>
                <a:cs typeface="Arial" charset="0"/>
              </a:rPr>
              <a:t>x5-20</a:t>
            </a:r>
            <a:endParaRPr lang="fr-FR" sz="2400" b="1" dirty="0">
              <a:solidFill>
                <a:srgbClr val="FF0000"/>
              </a:solidFill>
              <a:latin typeface="Arial" charset="0"/>
              <a:ea typeface="ＭＳ Ｐゴシック" charset="0"/>
              <a:cs typeface="Arial" charset="0"/>
            </a:endParaRPr>
          </a:p>
          <a:p>
            <a:pPr>
              <a:defRPr/>
            </a:pPr>
            <a:r>
              <a:rPr lang="fr-FR" sz="2400" dirty="0">
                <a:latin typeface="Arial" charset="0"/>
                <a:ea typeface="ＭＳ Ｐゴシック" charset="0"/>
                <a:cs typeface="Arial" charset="0"/>
              </a:rPr>
              <a:t>	Infections respiratoires</a:t>
            </a:r>
          </a:p>
          <a:p>
            <a:pPr>
              <a:defRPr/>
            </a:pPr>
            <a:r>
              <a:rPr lang="fr-FR" sz="2400" dirty="0">
                <a:latin typeface="Arial" charset="0"/>
                <a:ea typeface="ＭＳ Ｐゴシック" charset="0"/>
                <a:cs typeface="Arial" charset="0"/>
              </a:rPr>
              <a:t>	Infections urinaires</a:t>
            </a:r>
          </a:p>
          <a:p>
            <a:pPr>
              <a:defRPr/>
            </a:pPr>
            <a:r>
              <a:rPr lang="fr-FR" sz="2400" dirty="0">
                <a:latin typeface="Arial" charset="0"/>
                <a:ea typeface="ＭＳ Ｐゴシック" charset="0"/>
                <a:cs typeface="Arial" charset="0"/>
              </a:rPr>
              <a:t>	</a:t>
            </a:r>
            <a:r>
              <a:rPr lang="fr-CH" sz="2400" dirty="0">
                <a:latin typeface="Arial" charset="0"/>
                <a:ea typeface="ＭＳ Ｐゴシック" charset="0"/>
                <a:cs typeface="Arial" charset="0"/>
              </a:rPr>
              <a:t>Infections digestives</a:t>
            </a:r>
            <a:endParaRPr lang="fr-FR" sz="2400" dirty="0">
              <a:latin typeface="Arial" charset="0"/>
              <a:ea typeface="ＭＳ Ｐゴシック" charset="0"/>
              <a:cs typeface="Arial" charset="0"/>
            </a:endParaRPr>
          </a:p>
          <a:p>
            <a:pPr>
              <a:defRPr/>
            </a:pPr>
            <a:endParaRPr lang="fr-FR" sz="2400" dirty="0">
              <a:latin typeface="Arial" charset="0"/>
              <a:ea typeface="ＭＳ Ｐゴシック" charset="0"/>
              <a:cs typeface="Arial" charset="0"/>
            </a:endParaRPr>
          </a:p>
          <a:p>
            <a:pPr>
              <a:defRPr/>
            </a:pPr>
            <a:r>
              <a:rPr lang="fr-FR" sz="2400" b="1" dirty="0">
                <a:solidFill>
                  <a:schemeClr val="tx2"/>
                </a:solidFill>
                <a:latin typeface="Arial" charset="0"/>
                <a:ea typeface="ＭＳ Ｐゴシック" charset="0"/>
                <a:cs typeface="Arial" charset="0"/>
              </a:rPr>
              <a:t>Infections associées aux soins       x 1.5 </a:t>
            </a:r>
            <a:r>
              <a:rPr lang="fr-CH" sz="2400" b="1" dirty="0">
                <a:solidFill>
                  <a:schemeClr val="tx2"/>
                </a:solidFill>
                <a:latin typeface="Arial" charset="0"/>
                <a:ea typeface="ＭＳ Ｐゴシック" charset="0"/>
                <a:cs typeface="Arial" charset="0"/>
              </a:rPr>
              <a:t>to</a:t>
            </a:r>
            <a:r>
              <a:rPr lang="fr-FR" sz="2400" b="1" dirty="0">
                <a:solidFill>
                  <a:schemeClr val="tx2"/>
                </a:solidFill>
                <a:latin typeface="Arial" charset="0"/>
                <a:ea typeface="ＭＳ Ｐゴシック" charset="0"/>
                <a:cs typeface="Arial" charset="0"/>
              </a:rPr>
              <a:t> 5</a:t>
            </a:r>
            <a:r>
              <a:rPr lang="fr-CH" sz="2400" b="1" dirty="0">
                <a:solidFill>
                  <a:schemeClr val="tx2"/>
                </a:solidFill>
                <a:latin typeface="Arial" charset="0"/>
                <a:ea typeface="ＭＳ Ｐゴシック" charset="0"/>
                <a:cs typeface="Arial" charset="0"/>
              </a:rPr>
              <a:t>    </a:t>
            </a:r>
            <a:r>
              <a:rPr lang="fr-CH" sz="2400" b="1" dirty="0">
                <a:solidFill>
                  <a:srgbClr val="FF0000"/>
                </a:solidFill>
                <a:latin typeface="Arial" charset="0"/>
                <a:ea typeface="ＭＳ Ｐゴシック" charset="0"/>
                <a:cs typeface="Arial" charset="0"/>
              </a:rPr>
              <a:t>x2-20</a:t>
            </a:r>
            <a:endParaRPr lang="fr-FR" sz="2400" b="1" dirty="0">
              <a:solidFill>
                <a:srgbClr val="FF0000"/>
              </a:solidFill>
              <a:latin typeface="Arial" charset="0"/>
              <a:ea typeface="ＭＳ Ｐゴシック" charset="0"/>
              <a:cs typeface="Arial" charset="0"/>
            </a:endParaRPr>
          </a:p>
          <a:p>
            <a:pPr>
              <a:defRPr/>
            </a:pPr>
            <a:r>
              <a:rPr lang="fr-FR" sz="2400" b="1" dirty="0">
                <a:latin typeface="Arial" charset="0"/>
                <a:ea typeface="ＭＳ Ｐゴシック" charset="0"/>
                <a:cs typeface="Arial" charset="0"/>
              </a:rPr>
              <a:t>	</a:t>
            </a:r>
            <a:r>
              <a:rPr lang="fr-FR" sz="2400" dirty="0">
                <a:latin typeface="Arial" charset="0"/>
                <a:ea typeface="ＭＳ Ｐゴシック" charset="0"/>
                <a:cs typeface="Arial" charset="0"/>
              </a:rPr>
              <a:t>Infections respiratoires</a:t>
            </a:r>
          </a:p>
          <a:p>
            <a:pPr>
              <a:defRPr/>
            </a:pPr>
            <a:r>
              <a:rPr lang="fr-FR" sz="2400" dirty="0">
                <a:latin typeface="Arial" charset="0"/>
                <a:ea typeface="ＭＳ Ｐゴシック" charset="0"/>
                <a:cs typeface="Arial" charset="0"/>
              </a:rPr>
              <a:t>	Infections urinaires	</a:t>
            </a:r>
          </a:p>
          <a:p>
            <a:pPr>
              <a:defRPr/>
            </a:pPr>
            <a:r>
              <a:rPr lang="fr-FR" sz="2400" dirty="0">
                <a:latin typeface="Arial" charset="0"/>
                <a:ea typeface="ＭＳ Ｐゴシック" charset="0"/>
                <a:cs typeface="Arial" charset="0"/>
              </a:rPr>
              <a:t>	</a:t>
            </a:r>
          </a:p>
          <a:p>
            <a:pPr>
              <a:defRPr/>
            </a:pPr>
            <a:r>
              <a:rPr lang="fr-FR" sz="2400" b="1" dirty="0">
                <a:solidFill>
                  <a:schemeClr val="tx2"/>
                </a:solidFill>
                <a:latin typeface="Arial" charset="0"/>
                <a:ea typeface="ＭＳ Ｐゴシック" charset="0"/>
                <a:cs typeface="Arial" charset="0"/>
              </a:rPr>
              <a:t>Infections en maison de retraite (épidémies)++</a:t>
            </a:r>
            <a:r>
              <a:rPr lang="fr-CH" sz="2400" dirty="0">
                <a:latin typeface="Arial" charset="0"/>
                <a:ea typeface="ＭＳ Ｐゴシック" charset="0"/>
                <a:cs typeface="Arial" charset="0"/>
              </a:rPr>
              <a:t>	</a:t>
            </a:r>
            <a:endParaRPr lang="en-US" sz="2400" dirty="0">
              <a:latin typeface="Arial" charset="0"/>
              <a:ea typeface="ＭＳ Ｐゴシック" charset="0"/>
              <a:cs typeface="Arial" charset="0"/>
            </a:endParaRPr>
          </a:p>
        </p:txBody>
      </p:sp>
      <p:sp>
        <p:nvSpPr>
          <p:cNvPr id="5124" name="Text Box 4"/>
          <p:cNvSpPr txBox="1">
            <a:spLocks noChangeArrowheads="1"/>
          </p:cNvSpPr>
          <p:nvPr/>
        </p:nvSpPr>
        <p:spPr bwMode="auto">
          <a:xfrm>
            <a:off x="2895600" y="6521450"/>
            <a:ext cx="5584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fr-FR" altLang="fr-FR" sz="1600" b="1" dirty="0">
                <a:ea typeface="ＭＳ Ｐゴシック" pitchFamily="34" charset="-128"/>
              </a:rPr>
              <a:t>Yoshikawa T</a:t>
            </a:r>
            <a:r>
              <a:rPr lang="fr-FR" altLang="fr-FR" sz="1600" dirty="0">
                <a:ea typeface="ＭＳ Ｐゴシック" pitchFamily="34" charset="-128"/>
              </a:rPr>
              <a:t>, </a:t>
            </a:r>
            <a:r>
              <a:rPr lang="fr-FR" altLang="fr-FR" sz="1600" i="1" dirty="0">
                <a:ea typeface="ＭＳ Ｐゴシック" pitchFamily="34" charset="-128"/>
              </a:rPr>
              <a:t>C</a:t>
            </a:r>
            <a:r>
              <a:rPr lang="fr-CH" altLang="fr-FR" sz="1600" i="1" dirty="0">
                <a:ea typeface="ＭＳ Ｐゴシック" pitchFamily="34" charset="-128"/>
              </a:rPr>
              <a:t>lin </a:t>
            </a:r>
            <a:r>
              <a:rPr lang="fr-FR" altLang="fr-FR" sz="1600" i="1" dirty="0">
                <a:ea typeface="ＭＳ Ｐゴシック" pitchFamily="34" charset="-128"/>
              </a:rPr>
              <a:t>I</a:t>
            </a:r>
            <a:r>
              <a:rPr lang="fr-CH" altLang="fr-FR" sz="1600" i="1" dirty="0">
                <a:ea typeface="ＭＳ Ｐゴシック" pitchFamily="34" charset="-128"/>
              </a:rPr>
              <a:t>nfect </a:t>
            </a:r>
            <a:r>
              <a:rPr lang="fr-FR" altLang="fr-FR" sz="1600" i="1" dirty="0">
                <a:ea typeface="ＭＳ Ｐゴシック" pitchFamily="34" charset="-128"/>
              </a:rPr>
              <a:t>D</a:t>
            </a:r>
            <a:r>
              <a:rPr lang="fr-CH" altLang="fr-FR" sz="1600" i="1" dirty="0">
                <a:ea typeface="ＭＳ Ｐゴシック" pitchFamily="34" charset="-128"/>
              </a:rPr>
              <a:t>is</a:t>
            </a:r>
            <a:r>
              <a:rPr lang="fr-FR" altLang="fr-FR" sz="1600" dirty="0">
                <a:ea typeface="ＭＳ Ｐゴシック" pitchFamily="34" charset="-128"/>
              </a:rPr>
              <a:t> </a:t>
            </a:r>
            <a:r>
              <a:rPr lang="fr-CH" altLang="fr-FR" sz="1600" dirty="0">
                <a:ea typeface="ＭＳ Ｐゴシック" pitchFamily="34" charset="-128"/>
              </a:rPr>
              <a:t>1997 et </a:t>
            </a:r>
            <a:r>
              <a:rPr lang="fr-FR" altLang="fr-FR" sz="1600" dirty="0">
                <a:ea typeface="ＭＳ Ｐゴシック" pitchFamily="34" charset="-128"/>
              </a:rPr>
              <a:t>2000, </a:t>
            </a:r>
            <a:r>
              <a:rPr lang="fr-FR" altLang="fr-FR" sz="1600" b="1" dirty="0">
                <a:ea typeface="ＭＳ Ｐゴシック" pitchFamily="34" charset="-128"/>
              </a:rPr>
              <a:t>Michel JP</a:t>
            </a:r>
            <a:r>
              <a:rPr lang="fr-FR" altLang="fr-FR" sz="1600" dirty="0">
                <a:ea typeface="ＭＳ Ｐゴシック" pitchFamily="34" charset="-128"/>
              </a:rPr>
              <a:t> 2000</a:t>
            </a:r>
            <a:endParaRPr lang="en-US" altLang="fr-FR" sz="1600" dirty="0">
              <a:ea typeface="ＭＳ Ｐゴシック" pitchFamily="34" charset="-128"/>
            </a:endParaRPr>
          </a:p>
        </p:txBody>
      </p:sp>
      <p:sp>
        <p:nvSpPr>
          <p:cNvPr id="6" name="Titre 1"/>
          <p:cNvSpPr txBox="1">
            <a:spLocks/>
          </p:cNvSpPr>
          <p:nvPr/>
        </p:nvSpPr>
        <p:spPr>
          <a:xfrm>
            <a:off x="250825" y="189434"/>
            <a:ext cx="8229600" cy="936104"/>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r>
              <a:rPr lang="fr-FR" sz="3200" dirty="0"/>
              <a:t>Epidémiologie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42531658"/>
      </p:ext>
    </p:extLst>
  </p:cSld>
  <p:clrMapOvr>
    <a:masterClrMapping/>
  </p:clrMapOvr>
  <mc:AlternateContent xmlns:mc="http://schemas.openxmlformats.org/markup-compatibility/2006" xmlns:p14="http://schemas.microsoft.com/office/powerpoint/2010/main">
    <mc:Choice Requires="p14">
      <p:transition spd="slow" p14:dur="2000" advTm="28379"/>
    </mc:Choice>
    <mc:Fallback xmlns="">
      <p:transition spd="slow" advTm="28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381000" y="1143000"/>
            <a:ext cx="8763000"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fr-FR" altLang="fr-FR" sz="2400" b="1" dirty="0">
                <a:solidFill>
                  <a:schemeClr val="tx2"/>
                </a:solidFill>
                <a:ea typeface="ＭＳ Ｐゴシック" pitchFamily="34" charset="-128"/>
              </a:rPr>
              <a:t>Morbidité</a:t>
            </a:r>
            <a:r>
              <a:rPr lang="fr-FR" altLang="fr-FR" sz="2400" dirty="0">
                <a:ea typeface="ＭＳ Ｐゴシック" pitchFamily="34" charset="-128"/>
              </a:rPr>
              <a:t>			Directe………..Indirecte </a:t>
            </a:r>
          </a:p>
          <a:p>
            <a:pPr>
              <a:spcBef>
                <a:spcPct val="0"/>
              </a:spcBef>
              <a:buFontTx/>
              <a:buNone/>
            </a:pPr>
            <a:r>
              <a:rPr lang="fr-FR" altLang="fr-FR" sz="2400" dirty="0">
                <a:ea typeface="ＭＳ Ｐゴシック" pitchFamily="34" charset="-128"/>
              </a:rPr>
              <a:t>				</a:t>
            </a:r>
            <a:r>
              <a:rPr lang="fr-FR" altLang="fr-FR" sz="2000" dirty="0">
                <a:ea typeface="ＭＳ Ｐゴシック" pitchFamily="34" charset="-128"/>
              </a:rPr>
              <a:t>Statut nutritionnel et fonctionnel</a:t>
            </a:r>
            <a:endParaRPr lang="fr-FR" altLang="fr-FR" sz="2400" dirty="0">
              <a:ea typeface="ＭＳ Ｐゴシック" pitchFamily="34" charset="-128"/>
            </a:endParaRPr>
          </a:p>
          <a:p>
            <a:pPr>
              <a:spcBef>
                <a:spcPct val="0"/>
              </a:spcBef>
              <a:buFontTx/>
              <a:buNone/>
            </a:pPr>
            <a:endParaRPr lang="fr-FR" altLang="fr-FR" sz="2400" dirty="0">
              <a:ea typeface="ＭＳ Ｐゴシック" pitchFamily="34" charset="-128"/>
            </a:endParaRPr>
          </a:p>
          <a:p>
            <a:pPr>
              <a:spcBef>
                <a:spcPct val="0"/>
              </a:spcBef>
              <a:buFontTx/>
              <a:buNone/>
            </a:pPr>
            <a:r>
              <a:rPr lang="fr-FR" altLang="fr-FR" sz="2400" b="1" dirty="0">
                <a:solidFill>
                  <a:schemeClr val="tx2"/>
                </a:solidFill>
                <a:ea typeface="ＭＳ Ｐゴシック" pitchFamily="34" charset="-128"/>
              </a:rPr>
              <a:t>Mortalité </a:t>
            </a:r>
            <a:r>
              <a:rPr lang="fr-FR" altLang="fr-FR" sz="2400" b="1" dirty="0">
                <a:solidFill>
                  <a:srgbClr val="FF0000"/>
                </a:solidFill>
                <a:ea typeface="ＭＳ Ｐゴシック" pitchFamily="34" charset="-128"/>
                <a:sym typeface="Wingdings" pitchFamily="2" charset="2"/>
              </a:rPr>
              <a:t> 	</a:t>
            </a:r>
            <a:r>
              <a:rPr lang="fr-FR" altLang="fr-FR" sz="2400" dirty="0">
                <a:ea typeface="ＭＳ Ｐゴシック" pitchFamily="34" charset="-128"/>
              </a:rPr>
              <a:t> 		Directe………..Indirecte </a:t>
            </a:r>
          </a:p>
          <a:p>
            <a:pPr>
              <a:spcBef>
                <a:spcPct val="0"/>
              </a:spcBef>
              <a:buFontTx/>
              <a:buNone/>
            </a:pPr>
            <a:r>
              <a:rPr lang="fr-FR" altLang="fr-FR" sz="2400" dirty="0">
                <a:ea typeface="ＭＳ Ｐゴシック" pitchFamily="34" charset="-128"/>
              </a:rPr>
              <a:t>				</a:t>
            </a:r>
            <a:r>
              <a:rPr lang="fr-FR" altLang="fr-FR" sz="2000" dirty="0">
                <a:ea typeface="ＭＳ Ｐゴシック" pitchFamily="34" charset="-128"/>
              </a:rPr>
              <a:t>(long terme)</a:t>
            </a:r>
          </a:p>
          <a:p>
            <a:pPr>
              <a:spcBef>
                <a:spcPct val="0"/>
              </a:spcBef>
              <a:buFontTx/>
              <a:buNone/>
            </a:pPr>
            <a:endParaRPr lang="fr-FR" altLang="fr-FR" sz="2000" dirty="0">
              <a:ea typeface="ＭＳ Ｐゴシック" pitchFamily="34" charset="-128"/>
            </a:endParaRPr>
          </a:p>
          <a:p>
            <a:pPr>
              <a:spcBef>
                <a:spcPct val="0"/>
              </a:spcBef>
              <a:buFontTx/>
              <a:buNone/>
            </a:pPr>
            <a:r>
              <a:rPr lang="fr-FR" altLang="fr-FR" sz="2400" b="1" dirty="0">
                <a:solidFill>
                  <a:schemeClr val="tx2"/>
                </a:solidFill>
                <a:ea typeface="ＭＳ Ｐゴシック" pitchFamily="34" charset="-128"/>
              </a:rPr>
              <a:t>Hospitalisation		</a:t>
            </a:r>
            <a:r>
              <a:rPr lang="fr-CH" altLang="fr-FR" sz="2400" dirty="0">
                <a:ea typeface="ＭＳ Ｐゴシック" pitchFamily="34" charset="-128"/>
              </a:rPr>
              <a:t>taux</a:t>
            </a:r>
            <a:r>
              <a:rPr lang="fr-FR" altLang="fr-FR" sz="2400" dirty="0">
                <a:ea typeface="ＭＳ Ｐゴシック" pitchFamily="34" charset="-128"/>
              </a:rPr>
              <a:t>, durée</a:t>
            </a:r>
          </a:p>
          <a:p>
            <a:pPr>
              <a:spcBef>
                <a:spcPct val="0"/>
              </a:spcBef>
              <a:buFontTx/>
              <a:buNone/>
            </a:pPr>
            <a:endParaRPr lang="fr-FR" altLang="fr-FR" sz="2400" dirty="0">
              <a:ea typeface="ＭＳ Ｐゴシック" pitchFamily="34" charset="-128"/>
            </a:endParaRPr>
          </a:p>
          <a:p>
            <a:pPr>
              <a:spcBef>
                <a:spcPct val="0"/>
              </a:spcBef>
              <a:buFontTx/>
              <a:buNone/>
            </a:pPr>
            <a:r>
              <a:rPr lang="fr-FR" altLang="fr-FR" sz="2400" b="1" dirty="0">
                <a:solidFill>
                  <a:schemeClr val="tx2"/>
                </a:solidFill>
                <a:ea typeface="ＭＳ Ｐゴシック" pitchFamily="34" charset="-128"/>
              </a:rPr>
              <a:t>Institutionnalisation	</a:t>
            </a:r>
            <a:r>
              <a:rPr lang="fr-FR" altLang="fr-FR" sz="2400" dirty="0">
                <a:ea typeface="ＭＳ Ｐゴシック" pitchFamily="34" charset="-128"/>
              </a:rPr>
              <a:t>taux</a:t>
            </a:r>
            <a:endParaRPr lang="fr-FR" altLang="fr-FR" sz="2400" b="1" dirty="0">
              <a:solidFill>
                <a:schemeClr val="tx2"/>
              </a:solidFill>
              <a:ea typeface="ＭＳ Ｐゴシック" pitchFamily="34" charset="-128"/>
            </a:endParaRPr>
          </a:p>
          <a:p>
            <a:pPr>
              <a:spcBef>
                <a:spcPct val="0"/>
              </a:spcBef>
              <a:buFontTx/>
              <a:buNone/>
            </a:pPr>
            <a:r>
              <a:rPr lang="fr-FR" altLang="fr-FR" sz="2400" b="1" dirty="0">
                <a:solidFill>
                  <a:schemeClr val="tx2"/>
                </a:solidFill>
                <a:ea typeface="ＭＳ Ｐゴシック" pitchFamily="34" charset="-128"/>
              </a:rPr>
              <a:t>	</a:t>
            </a:r>
            <a:endParaRPr lang="fr-CH" altLang="fr-FR" sz="2400" b="1" dirty="0">
              <a:solidFill>
                <a:schemeClr val="tx2"/>
              </a:solidFill>
              <a:ea typeface="ＭＳ Ｐゴシック" pitchFamily="34" charset="-128"/>
            </a:endParaRPr>
          </a:p>
          <a:p>
            <a:pPr>
              <a:spcBef>
                <a:spcPct val="0"/>
              </a:spcBef>
              <a:buFontTx/>
              <a:buNone/>
            </a:pPr>
            <a:endParaRPr lang="fr-FR" altLang="fr-FR" sz="2400" dirty="0">
              <a:ea typeface="ＭＳ Ｐゴシック" pitchFamily="34" charset="-128"/>
            </a:endParaRPr>
          </a:p>
          <a:p>
            <a:pPr>
              <a:spcBef>
                <a:spcPct val="0"/>
              </a:spcBef>
              <a:buFontTx/>
              <a:buNone/>
            </a:pPr>
            <a:r>
              <a:rPr lang="fr-FR" altLang="fr-FR" sz="2400" b="1" dirty="0">
                <a:solidFill>
                  <a:schemeClr val="tx2"/>
                </a:solidFill>
                <a:ea typeface="ＭＳ Ｐゴシック" pitchFamily="34" charset="-128"/>
              </a:rPr>
              <a:t>Système de santé		</a:t>
            </a:r>
            <a:r>
              <a:rPr lang="fr-FR" altLang="fr-FR" sz="2400" dirty="0">
                <a:ea typeface="ＭＳ Ｐゴシック" pitchFamily="34" charset="-128"/>
              </a:rPr>
              <a:t>Consultation médicale</a:t>
            </a:r>
            <a:r>
              <a:rPr lang="fr-FR" altLang="fr-FR" sz="2400" dirty="0">
                <a:solidFill>
                  <a:schemeClr val="tx2"/>
                </a:solidFill>
                <a:ea typeface="ＭＳ Ｐゴシック" pitchFamily="34" charset="-128"/>
              </a:rPr>
              <a:t>					          </a:t>
            </a:r>
            <a:r>
              <a:rPr lang="fr-FR" altLang="fr-FR" sz="2400" b="1" dirty="0">
                <a:solidFill>
                  <a:schemeClr val="tx2"/>
                </a:solidFill>
                <a:ea typeface="ＭＳ Ｐゴシック" pitchFamily="34" charset="-128"/>
              </a:rPr>
              <a:t> </a:t>
            </a:r>
            <a:r>
              <a:rPr lang="fr-FR" altLang="fr-FR" sz="2400" dirty="0">
                <a:ea typeface="ＭＳ Ｐゴシック" pitchFamily="34" charset="-128"/>
              </a:rPr>
              <a:t>Resistance Antibiotique</a:t>
            </a:r>
          </a:p>
          <a:p>
            <a:pPr>
              <a:spcBef>
                <a:spcPct val="0"/>
              </a:spcBef>
              <a:buFontTx/>
              <a:buNone/>
            </a:pPr>
            <a:endParaRPr lang="fr-FR" altLang="fr-FR" sz="2400" b="1" dirty="0">
              <a:solidFill>
                <a:schemeClr val="tx2"/>
              </a:solidFill>
              <a:ea typeface="ＭＳ Ｐゴシック" pitchFamily="34" charset="-128"/>
            </a:endParaRPr>
          </a:p>
          <a:p>
            <a:pPr>
              <a:spcBef>
                <a:spcPct val="0"/>
              </a:spcBef>
              <a:buFontTx/>
              <a:buNone/>
            </a:pPr>
            <a:r>
              <a:rPr lang="fr-FR" altLang="fr-FR" sz="2400" dirty="0">
                <a:ea typeface="ＭＳ Ｐゴシック" pitchFamily="34" charset="-128"/>
              </a:rPr>
              <a:t>				</a:t>
            </a:r>
          </a:p>
        </p:txBody>
      </p:sp>
      <p:sp>
        <p:nvSpPr>
          <p:cNvPr id="6147" name="Text Box 7"/>
          <p:cNvSpPr txBox="1">
            <a:spLocks noChangeArrowheads="1"/>
          </p:cNvSpPr>
          <p:nvPr/>
        </p:nvSpPr>
        <p:spPr bwMode="auto">
          <a:xfrm>
            <a:off x="323850" y="6303963"/>
            <a:ext cx="8496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fr-FR" altLang="fr-FR" sz="1600" b="1">
                <a:ea typeface="ＭＳ Ｐゴシック" pitchFamily="34" charset="-128"/>
              </a:rPr>
              <a:t>Aronow  WS</a:t>
            </a:r>
            <a:r>
              <a:rPr lang="fr-FR" altLang="fr-FR" sz="1600">
                <a:ea typeface="ＭＳ Ｐゴシック" pitchFamily="34" charset="-128"/>
              </a:rPr>
              <a:t> </a:t>
            </a:r>
            <a:r>
              <a:rPr lang="fr-FR" altLang="fr-FR" sz="1600" i="1">
                <a:ea typeface="ＭＳ Ｐゴシック" pitchFamily="34" charset="-128"/>
              </a:rPr>
              <a:t>J Am Med Dir Assos</a:t>
            </a:r>
            <a:r>
              <a:rPr lang="fr-FR" altLang="fr-FR" sz="1600">
                <a:ea typeface="ＭＳ Ｐゴシック" pitchFamily="34" charset="-128"/>
              </a:rPr>
              <a:t>  2000, </a:t>
            </a:r>
            <a:r>
              <a:rPr lang="fr-FR" altLang="fr-FR" sz="1600" b="1">
                <a:ea typeface="ＭＳ Ｐゴシック" pitchFamily="34" charset="-128"/>
              </a:rPr>
              <a:t>Kaplan V</a:t>
            </a:r>
            <a:r>
              <a:rPr lang="fr-FR" altLang="fr-FR" sz="1600">
                <a:ea typeface="ＭＳ Ｐゴシック" pitchFamily="34" charset="-128"/>
              </a:rPr>
              <a:t> </a:t>
            </a:r>
            <a:r>
              <a:rPr lang="fr-FR" altLang="fr-FR" sz="1600" i="1">
                <a:ea typeface="ＭＳ Ｐゴシック" pitchFamily="34" charset="-128"/>
              </a:rPr>
              <a:t>Am J Respir </a:t>
            </a:r>
            <a:r>
              <a:rPr lang="fr-CH" altLang="fr-FR" sz="1600" i="1">
                <a:ea typeface="ＭＳ Ｐゴシック" pitchFamily="34" charset="-128"/>
              </a:rPr>
              <a:t>C</a:t>
            </a:r>
            <a:r>
              <a:rPr lang="fr-FR" altLang="fr-FR" sz="1600" i="1">
                <a:ea typeface="ＭＳ Ｐゴシック" pitchFamily="34" charset="-128"/>
              </a:rPr>
              <a:t>rit </a:t>
            </a:r>
            <a:r>
              <a:rPr lang="fr-CH" altLang="fr-FR" sz="1600" i="1">
                <a:ea typeface="ＭＳ Ｐゴシック" pitchFamily="34" charset="-128"/>
              </a:rPr>
              <a:t>C</a:t>
            </a:r>
            <a:r>
              <a:rPr lang="fr-FR" altLang="fr-FR" sz="1600" i="1">
                <a:ea typeface="ＭＳ Ｐゴシック" pitchFamily="34" charset="-128"/>
              </a:rPr>
              <a:t>are</a:t>
            </a:r>
            <a:r>
              <a:rPr lang="fr-FR" altLang="fr-FR" sz="1600">
                <a:ea typeface="ＭＳ Ｐゴシック" pitchFamily="34" charset="-128"/>
              </a:rPr>
              <a:t> </a:t>
            </a:r>
            <a:r>
              <a:rPr lang="fr-FR" altLang="fr-FR" sz="1600" i="1">
                <a:ea typeface="ＭＳ Ｐゴシック" pitchFamily="34" charset="-128"/>
              </a:rPr>
              <a:t>Med</a:t>
            </a:r>
            <a:r>
              <a:rPr lang="fr-FR" altLang="fr-FR" sz="1600">
                <a:ea typeface="ＭＳ Ｐゴシック" pitchFamily="34" charset="-128"/>
              </a:rPr>
              <a:t> 2002  </a:t>
            </a:r>
            <a:r>
              <a:rPr lang="fr-FR" altLang="fr-FR" sz="1600" b="1">
                <a:ea typeface="ＭＳ Ｐゴシック" pitchFamily="34" charset="-128"/>
              </a:rPr>
              <a:t>Yoshikawa Y</a:t>
            </a:r>
            <a:r>
              <a:rPr lang="fr-FR" altLang="fr-FR" sz="1600">
                <a:ea typeface="ＭＳ Ｐゴシック" pitchFamily="34" charset="-128"/>
              </a:rPr>
              <a:t> </a:t>
            </a:r>
            <a:r>
              <a:rPr lang="fr-FR" altLang="fr-FR" sz="1600" i="1">
                <a:ea typeface="ＭＳ Ｐゴシック" pitchFamily="34" charset="-128"/>
              </a:rPr>
              <a:t>Clin Infect Dis</a:t>
            </a:r>
            <a:r>
              <a:rPr lang="fr-FR" altLang="fr-FR" sz="1600">
                <a:ea typeface="ＭＳ Ｐゴシック" pitchFamily="34" charset="-128"/>
              </a:rPr>
              <a:t> 2001, </a:t>
            </a:r>
            <a:r>
              <a:rPr lang="fr-FR" altLang="fr-FR" sz="1600" b="1">
                <a:ea typeface="ＭＳ Ｐゴシック" pitchFamily="34" charset="-128"/>
              </a:rPr>
              <a:t>Gavazzi G</a:t>
            </a:r>
            <a:r>
              <a:rPr lang="fr-FR" altLang="fr-FR" sz="1600">
                <a:ea typeface="ＭＳ Ｐゴシック" pitchFamily="34" charset="-128"/>
              </a:rPr>
              <a:t> </a:t>
            </a:r>
            <a:r>
              <a:rPr lang="fr-FR" altLang="fr-FR" sz="1600" i="1">
                <a:ea typeface="ＭＳ Ｐゴシック" pitchFamily="34" charset="-128"/>
              </a:rPr>
              <a:t>LID</a:t>
            </a:r>
            <a:r>
              <a:rPr lang="fr-FR" altLang="fr-FR" sz="1600">
                <a:ea typeface="ＭＳ Ｐゴシック" pitchFamily="34" charset="-128"/>
              </a:rPr>
              <a:t> 2002, </a:t>
            </a:r>
            <a:r>
              <a:rPr lang="fr-FR" altLang="fr-FR" sz="1600" i="1">
                <a:ea typeface="ＭＳ Ｐゴシック" pitchFamily="34" charset="-128"/>
              </a:rPr>
              <a:t>Clin Infect Dis</a:t>
            </a:r>
            <a:r>
              <a:rPr lang="fr-FR" altLang="fr-FR" sz="1600">
                <a:ea typeface="ＭＳ Ｐゴシック" pitchFamily="34" charset="-128"/>
              </a:rPr>
              <a:t> 2004</a:t>
            </a:r>
          </a:p>
        </p:txBody>
      </p:sp>
      <p:sp>
        <p:nvSpPr>
          <p:cNvPr id="7" name="Titre 1"/>
          <p:cNvSpPr txBox="1">
            <a:spLocks/>
          </p:cNvSpPr>
          <p:nvPr/>
        </p:nvSpPr>
        <p:spPr>
          <a:xfrm>
            <a:off x="107504" y="63216"/>
            <a:ext cx="8229600" cy="936104"/>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r>
              <a:rPr lang="fr-FR" sz="3200" dirty="0"/>
              <a:t>Impact des infections</a:t>
            </a:r>
          </a:p>
        </p:txBody>
      </p:sp>
      <p:sp>
        <p:nvSpPr>
          <p:cNvPr id="5" name="Rectangle 6"/>
          <p:cNvSpPr>
            <a:spLocks noChangeArrowheads="1"/>
          </p:cNvSpPr>
          <p:nvPr/>
        </p:nvSpPr>
        <p:spPr bwMode="auto">
          <a:xfrm>
            <a:off x="3995936" y="764704"/>
            <a:ext cx="4463976" cy="51706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None/>
            </a:pPr>
            <a:r>
              <a:rPr lang="fr-FR" altLang="fr-FR" sz="6600" b="1" dirty="0">
                <a:solidFill>
                  <a:srgbClr val="FF0000"/>
                </a:solidFill>
                <a:ea typeface="ＭＳ Ｐゴシック" pitchFamily="34" charset="-128"/>
                <a:sym typeface="Wingdings" pitchFamily="2" charset="2"/>
              </a:rPr>
              <a:t> </a:t>
            </a:r>
          </a:p>
          <a:p>
            <a:pPr eaLnBrk="1" hangingPunct="1">
              <a:spcBef>
                <a:spcPct val="0"/>
              </a:spcBef>
              <a:buNone/>
            </a:pPr>
            <a:r>
              <a:rPr lang="fr-FR" altLang="fr-FR" sz="6600" b="1" dirty="0">
                <a:solidFill>
                  <a:srgbClr val="FF0000"/>
                </a:solidFill>
                <a:ea typeface="ＭＳ Ｐゴシック" pitchFamily="34" charset="-128"/>
                <a:sym typeface="Wingdings" pitchFamily="2" charset="2"/>
              </a:rPr>
              <a:t> </a:t>
            </a:r>
          </a:p>
          <a:p>
            <a:pPr eaLnBrk="1" hangingPunct="1">
              <a:spcBef>
                <a:spcPct val="0"/>
              </a:spcBef>
              <a:buNone/>
            </a:pPr>
            <a:r>
              <a:rPr lang="fr-FR" altLang="fr-FR" sz="6600" b="1" dirty="0">
                <a:solidFill>
                  <a:srgbClr val="FF0000"/>
                </a:solidFill>
                <a:ea typeface="ＭＳ Ｐゴシック" pitchFamily="34" charset="-128"/>
                <a:sym typeface="Wingdings" pitchFamily="2" charset="2"/>
              </a:rPr>
              <a:t> </a:t>
            </a:r>
          </a:p>
          <a:p>
            <a:pPr eaLnBrk="1" hangingPunct="1">
              <a:spcBef>
                <a:spcPct val="0"/>
              </a:spcBef>
              <a:buNone/>
            </a:pPr>
            <a:r>
              <a:rPr lang="fr-FR" altLang="fr-FR" sz="6600" b="1" dirty="0">
                <a:solidFill>
                  <a:srgbClr val="FF0000"/>
                </a:solidFill>
                <a:ea typeface="ＭＳ Ｐゴシック" pitchFamily="34" charset="-128"/>
                <a:sym typeface="Wingdings" pitchFamily="2" charset="2"/>
              </a:rPr>
              <a:t> </a:t>
            </a:r>
          </a:p>
          <a:p>
            <a:pPr eaLnBrk="1" hangingPunct="1">
              <a:spcBef>
                <a:spcPct val="0"/>
              </a:spcBef>
              <a:buNone/>
            </a:pPr>
            <a:r>
              <a:rPr lang="fr-FR" altLang="fr-FR" sz="6600" b="1" dirty="0">
                <a:solidFill>
                  <a:srgbClr val="FF0000"/>
                </a:solidFill>
                <a:ea typeface="ＭＳ Ｐゴシック" pitchFamily="34" charset="-128"/>
                <a:sym typeface="Wingdings" pitchFamily="2" charset="2"/>
              </a:rPr>
              <a:t></a:t>
            </a:r>
            <a:r>
              <a:rPr lang="fr-FR" altLang="fr-FR" sz="6600" b="1" dirty="0">
                <a:solidFill>
                  <a:srgbClr val="FF0000"/>
                </a:solidFill>
                <a:ea typeface="ＭＳ Ｐゴシック" pitchFamily="34" charset="-128"/>
              </a:rPr>
              <a:t>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610527179"/>
      </p:ext>
    </p:extLst>
  </p:cSld>
  <p:clrMapOvr>
    <a:masterClrMapping/>
  </p:clrMapOvr>
  <mc:AlternateContent xmlns:mc="http://schemas.openxmlformats.org/markup-compatibility/2006" xmlns:p14="http://schemas.microsoft.com/office/powerpoint/2010/main">
    <mc:Choice Requires="p14">
      <p:transition spd="slow" p14:dur="2000" advTm="38212"/>
    </mc:Choice>
    <mc:Fallback xmlns="">
      <p:transition spd="slow" advTm="38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685800" y="1776413"/>
            <a:ext cx="7086600"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90000"/>
              </a:lnSpc>
              <a:buFontTx/>
              <a:buNone/>
            </a:pPr>
            <a:r>
              <a:rPr lang="fr-FR" altLang="fr-FR" sz="2400" dirty="0">
                <a:latin typeface="Comic Sans MS" pitchFamily="66" charset="0"/>
              </a:rPr>
              <a:t>85 ans en moyenne</a:t>
            </a:r>
          </a:p>
          <a:p>
            <a:pPr eaLnBrk="1" hangingPunct="1">
              <a:lnSpc>
                <a:spcPct val="90000"/>
              </a:lnSpc>
              <a:buFontTx/>
              <a:buNone/>
            </a:pPr>
            <a:endParaRPr lang="fr-FR" altLang="fr-FR" sz="2400" dirty="0">
              <a:latin typeface="Comic Sans MS" pitchFamily="66" charset="0"/>
            </a:endParaRPr>
          </a:p>
          <a:p>
            <a:pPr eaLnBrk="1" hangingPunct="1">
              <a:lnSpc>
                <a:spcPct val="90000"/>
              </a:lnSpc>
              <a:buFontTx/>
              <a:buNone/>
            </a:pPr>
            <a:r>
              <a:rPr lang="fr-FR" altLang="fr-FR" sz="2400" dirty="0">
                <a:latin typeface="Comic Sans MS" pitchFamily="66" charset="0"/>
              </a:rPr>
              <a:t>Vulnérable du fait de l’âge</a:t>
            </a:r>
          </a:p>
          <a:p>
            <a:pPr eaLnBrk="1" hangingPunct="1">
              <a:lnSpc>
                <a:spcPct val="90000"/>
              </a:lnSpc>
              <a:buFontTx/>
              <a:buNone/>
            </a:pPr>
            <a:endParaRPr lang="fr-FR" altLang="fr-FR" sz="2400" dirty="0">
              <a:latin typeface="Comic Sans MS" pitchFamily="66" charset="0"/>
            </a:endParaRPr>
          </a:p>
          <a:p>
            <a:pPr eaLnBrk="1" hangingPunct="1">
              <a:lnSpc>
                <a:spcPct val="90000"/>
              </a:lnSpc>
              <a:buFontTx/>
              <a:buNone/>
            </a:pPr>
            <a:r>
              <a:rPr lang="fr-FR" altLang="fr-FR" sz="2400" dirty="0">
                <a:latin typeface="Comic Sans MS" pitchFamily="66" charset="0"/>
              </a:rPr>
              <a:t>7 pathologies </a:t>
            </a:r>
          </a:p>
          <a:p>
            <a:pPr eaLnBrk="1" hangingPunct="1">
              <a:lnSpc>
                <a:spcPct val="90000"/>
              </a:lnSpc>
              <a:buFontTx/>
              <a:buNone/>
            </a:pPr>
            <a:endParaRPr lang="fr-FR" altLang="fr-FR" sz="2400" dirty="0">
              <a:latin typeface="Comic Sans MS" pitchFamily="66" charset="0"/>
            </a:endParaRPr>
          </a:p>
          <a:p>
            <a:pPr eaLnBrk="1" hangingPunct="1">
              <a:lnSpc>
                <a:spcPct val="90000"/>
              </a:lnSpc>
              <a:buFontTx/>
              <a:buNone/>
            </a:pPr>
            <a:r>
              <a:rPr lang="fr-FR" altLang="fr-FR" sz="2400" dirty="0">
                <a:latin typeface="Comic Sans MS" pitchFamily="66" charset="0"/>
              </a:rPr>
              <a:t>8-10 médicaments</a:t>
            </a:r>
          </a:p>
        </p:txBody>
      </p:sp>
      <p:pic>
        <p:nvPicPr>
          <p:cNvPr id="5" name="Picture 35" descr="http://ts1.mm.bing.net/th?id=I.4762470946702184&amp;pid=1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1916113"/>
            <a:ext cx="2879725"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re 1"/>
          <p:cNvSpPr txBox="1">
            <a:spLocks/>
          </p:cNvSpPr>
          <p:nvPr/>
        </p:nvSpPr>
        <p:spPr>
          <a:xfrm>
            <a:off x="250825" y="189434"/>
            <a:ext cx="8229600" cy="936104"/>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r>
              <a:rPr lang="fr-FR" sz="3200" dirty="0"/>
              <a:t>Patient gériatrique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19439744"/>
      </p:ext>
    </p:extLst>
  </p:cSld>
  <p:clrMapOvr>
    <a:masterClrMapping/>
  </p:clrMapOvr>
  <mc:AlternateContent xmlns:mc="http://schemas.openxmlformats.org/markup-compatibility/2006" xmlns:p14="http://schemas.microsoft.com/office/powerpoint/2010/main">
    <mc:Choice Requires="p14">
      <p:transition spd="slow" p14:dur="2000" advTm="14092"/>
    </mc:Choice>
    <mc:Fallback xmlns="">
      <p:transition spd="slow" advTm="14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3" name="Group 86"/>
          <p:cNvGrpSpPr>
            <a:grpSpLocks/>
          </p:cNvGrpSpPr>
          <p:nvPr/>
        </p:nvGrpSpPr>
        <p:grpSpPr bwMode="auto">
          <a:xfrm>
            <a:off x="250825" y="1341438"/>
            <a:ext cx="8893175" cy="4743450"/>
            <a:chOff x="251520" y="1628800"/>
            <a:chExt cx="8892480" cy="4742656"/>
          </a:xfrm>
        </p:grpSpPr>
        <p:grpSp>
          <p:nvGrpSpPr>
            <p:cNvPr id="122885" name="Group 42"/>
            <p:cNvGrpSpPr>
              <a:grpSpLocks/>
            </p:cNvGrpSpPr>
            <p:nvPr/>
          </p:nvGrpSpPr>
          <p:grpSpPr bwMode="auto">
            <a:xfrm>
              <a:off x="472166" y="1628800"/>
              <a:ext cx="8671834" cy="4742656"/>
              <a:chOff x="229038" y="152400"/>
              <a:chExt cx="8838762" cy="5715000"/>
            </a:xfrm>
          </p:grpSpPr>
          <p:sp>
            <p:nvSpPr>
              <p:cNvPr id="122888" name="Text Box 3"/>
              <p:cNvSpPr txBox="1">
                <a:spLocks noChangeArrowheads="1"/>
              </p:cNvSpPr>
              <p:nvPr/>
            </p:nvSpPr>
            <p:spPr bwMode="auto">
              <a:xfrm>
                <a:off x="1371600" y="609600"/>
                <a:ext cx="2209800" cy="48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fr-FR" altLang="fr-FR" sz="2000">
                    <a:solidFill>
                      <a:srgbClr val="000000"/>
                    </a:solidFill>
                    <a:latin typeface="Comic Sans MS" pitchFamily="66" charset="0"/>
                    <a:cs typeface="Arial" pitchFamily="34" charset="0"/>
                  </a:rPr>
                  <a:t>HTA: &gt;50 %</a:t>
                </a:r>
              </a:p>
            </p:txBody>
          </p:sp>
          <p:sp>
            <p:nvSpPr>
              <p:cNvPr id="122889" name="Text Box 4"/>
              <p:cNvSpPr txBox="1">
                <a:spLocks noChangeArrowheads="1"/>
              </p:cNvSpPr>
              <p:nvPr/>
            </p:nvSpPr>
            <p:spPr bwMode="auto">
              <a:xfrm>
                <a:off x="609252" y="1370758"/>
                <a:ext cx="2439841" cy="4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fr-FR" altLang="fr-FR" sz="2000">
                    <a:latin typeface="Comic Sans MS" pitchFamily="66" charset="0"/>
                    <a:cs typeface="Arial" pitchFamily="34" charset="0"/>
                  </a:rPr>
                  <a:t>Insuff. card: 9 %</a:t>
                </a:r>
              </a:p>
            </p:txBody>
          </p:sp>
          <p:sp>
            <p:nvSpPr>
              <p:cNvPr id="122890" name="Text Box 5"/>
              <p:cNvSpPr txBox="1">
                <a:spLocks noChangeArrowheads="1"/>
              </p:cNvSpPr>
              <p:nvPr/>
            </p:nvSpPr>
            <p:spPr bwMode="auto">
              <a:xfrm>
                <a:off x="6095659" y="2133906"/>
                <a:ext cx="2514266" cy="4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fr-FR" altLang="fr-FR" sz="2000">
                    <a:latin typeface="Comic Sans MS" pitchFamily="66" charset="0"/>
                    <a:cs typeface="Arial" pitchFamily="34" charset="0"/>
                  </a:rPr>
                  <a:t>Iatrogène</a:t>
                </a:r>
              </a:p>
            </p:txBody>
          </p:sp>
          <p:sp>
            <p:nvSpPr>
              <p:cNvPr id="122891" name="Text Box 6"/>
              <p:cNvSpPr txBox="1">
                <a:spLocks noChangeArrowheads="1"/>
              </p:cNvSpPr>
              <p:nvPr/>
            </p:nvSpPr>
            <p:spPr bwMode="auto">
              <a:xfrm>
                <a:off x="6019616" y="1219659"/>
                <a:ext cx="2590310" cy="4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fr-FR" altLang="fr-FR" sz="2000">
                    <a:latin typeface="Comic Sans MS" pitchFamily="66" charset="0"/>
                    <a:cs typeface="Arial" pitchFamily="34" charset="0"/>
                  </a:rPr>
                  <a:t>Alzheimer : 20 %</a:t>
                </a:r>
              </a:p>
            </p:txBody>
          </p:sp>
          <p:sp>
            <p:nvSpPr>
              <p:cNvPr id="122892" name="Text Box 7"/>
              <p:cNvSpPr txBox="1">
                <a:spLocks noChangeArrowheads="1"/>
              </p:cNvSpPr>
              <p:nvPr/>
            </p:nvSpPr>
            <p:spPr bwMode="auto">
              <a:xfrm>
                <a:off x="381124" y="2361511"/>
                <a:ext cx="2972141" cy="4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fr-FR" altLang="fr-FR" sz="2000">
                    <a:latin typeface="Comic Sans MS" pitchFamily="66" charset="0"/>
                    <a:cs typeface="Arial" pitchFamily="34" charset="0"/>
                  </a:rPr>
                  <a:t>Aff cardio-vasc: 40 %</a:t>
                </a:r>
              </a:p>
            </p:txBody>
          </p:sp>
          <p:sp>
            <p:nvSpPr>
              <p:cNvPr id="122893" name="Text Box 8"/>
              <p:cNvSpPr txBox="1">
                <a:spLocks noChangeArrowheads="1"/>
              </p:cNvSpPr>
              <p:nvPr/>
            </p:nvSpPr>
            <p:spPr bwMode="auto">
              <a:xfrm>
                <a:off x="6019800" y="457200"/>
                <a:ext cx="220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fr-FR" altLang="fr-FR" sz="2000">
                    <a:solidFill>
                      <a:srgbClr val="000000"/>
                    </a:solidFill>
                    <a:latin typeface="Comic Sans MS" pitchFamily="66" charset="0"/>
                    <a:cs typeface="Arial" pitchFamily="34" charset="0"/>
                  </a:rPr>
                  <a:t>HTO: 70 %</a:t>
                </a:r>
              </a:p>
            </p:txBody>
          </p:sp>
          <p:sp>
            <p:nvSpPr>
              <p:cNvPr id="122894" name="Text Box 9"/>
              <p:cNvSpPr txBox="1">
                <a:spLocks noChangeArrowheads="1"/>
              </p:cNvSpPr>
              <p:nvPr/>
            </p:nvSpPr>
            <p:spPr bwMode="auto">
              <a:xfrm>
                <a:off x="3581393" y="228906"/>
                <a:ext cx="2210095" cy="4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fr-FR" altLang="fr-FR" sz="2000">
                    <a:latin typeface="Comic Sans MS" pitchFamily="66" charset="0"/>
                    <a:cs typeface="Arial" pitchFamily="34" charset="0"/>
                  </a:rPr>
                  <a:t>ACFA: &gt; 10 %</a:t>
                </a:r>
              </a:p>
            </p:txBody>
          </p:sp>
          <p:sp>
            <p:nvSpPr>
              <p:cNvPr id="122895" name="Text Box 10"/>
              <p:cNvSpPr txBox="1">
                <a:spLocks noChangeArrowheads="1"/>
              </p:cNvSpPr>
              <p:nvPr/>
            </p:nvSpPr>
            <p:spPr bwMode="auto">
              <a:xfrm>
                <a:off x="5334000" y="5334000"/>
                <a:ext cx="243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fr-FR" altLang="fr-FR" sz="2000">
                    <a:solidFill>
                      <a:srgbClr val="000000"/>
                    </a:solidFill>
                    <a:latin typeface="Comic Sans MS" pitchFamily="66" charset="0"/>
                    <a:cs typeface="Arial" pitchFamily="34" charset="0"/>
                  </a:rPr>
                  <a:t>Malvoyant: 21 %</a:t>
                </a:r>
              </a:p>
            </p:txBody>
          </p:sp>
          <p:sp>
            <p:nvSpPr>
              <p:cNvPr id="122896" name="Text Box 11"/>
              <p:cNvSpPr txBox="1">
                <a:spLocks noChangeArrowheads="1"/>
              </p:cNvSpPr>
              <p:nvPr/>
            </p:nvSpPr>
            <p:spPr bwMode="auto">
              <a:xfrm>
                <a:off x="1371298" y="5333771"/>
                <a:ext cx="2667969" cy="48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fr-FR" altLang="fr-FR" sz="2000">
                    <a:latin typeface="Comic Sans MS" pitchFamily="66" charset="0"/>
                    <a:cs typeface="Arial" pitchFamily="34" charset="0"/>
                  </a:rPr>
                  <a:t>K prostate: 70 %</a:t>
                </a:r>
              </a:p>
            </p:txBody>
          </p:sp>
          <p:sp>
            <p:nvSpPr>
              <p:cNvPr id="122897" name="Text Box 12"/>
              <p:cNvSpPr txBox="1">
                <a:spLocks noChangeArrowheads="1"/>
              </p:cNvSpPr>
              <p:nvPr/>
            </p:nvSpPr>
            <p:spPr bwMode="auto">
              <a:xfrm>
                <a:off x="381000" y="4495800"/>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fr-FR" altLang="fr-FR" sz="2000">
                    <a:solidFill>
                      <a:srgbClr val="000000"/>
                    </a:solidFill>
                    <a:latin typeface="Comic Sans MS" pitchFamily="66" charset="0"/>
                    <a:cs typeface="Arial" pitchFamily="34" charset="0"/>
                  </a:rPr>
                  <a:t>Arthrose: &gt;30 %</a:t>
                </a:r>
              </a:p>
            </p:txBody>
          </p:sp>
          <p:sp>
            <p:nvSpPr>
              <p:cNvPr id="122898" name="Text Box 13"/>
              <p:cNvSpPr txBox="1">
                <a:spLocks noChangeArrowheads="1"/>
              </p:cNvSpPr>
              <p:nvPr/>
            </p:nvSpPr>
            <p:spPr bwMode="auto">
              <a:xfrm>
                <a:off x="381000" y="3657600"/>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fr-FR" altLang="fr-FR" sz="2000">
                    <a:solidFill>
                      <a:srgbClr val="000000"/>
                    </a:solidFill>
                    <a:latin typeface="Comic Sans MS" pitchFamily="66" charset="0"/>
                    <a:cs typeface="Arial" pitchFamily="34" charset="0"/>
                  </a:rPr>
                  <a:t>Diabète: 10-20 %</a:t>
                </a:r>
              </a:p>
            </p:txBody>
          </p:sp>
          <p:sp>
            <p:nvSpPr>
              <p:cNvPr id="122899" name="Text Box 14"/>
              <p:cNvSpPr txBox="1">
                <a:spLocks noChangeArrowheads="1"/>
              </p:cNvSpPr>
              <p:nvPr/>
            </p:nvSpPr>
            <p:spPr bwMode="auto">
              <a:xfrm>
                <a:off x="6019800" y="4572000"/>
                <a:ext cx="3048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fr-FR" altLang="fr-FR" sz="2000">
                    <a:solidFill>
                      <a:srgbClr val="000000"/>
                    </a:solidFill>
                    <a:latin typeface="Comic Sans MS" pitchFamily="66" charset="0"/>
                    <a:cs typeface="Arial" pitchFamily="34" charset="0"/>
                  </a:rPr>
                  <a:t>Presbyacousie: 25 %</a:t>
                </a:r>
              </a:p>
            </p:txBody>
          </p:sp>
          <p:sp>
            <p:nvSpPr>
              <p:cNvPr id="16" name="Oval 16"/>
              <p:cNvSpPr>
                <a:spLocks noChangeArrowheads="1"/>
              </p:cNvSpPr>
              <p:nvPr/>
            </p:nvSpPr>
            <p:spPr bwMode="auto">
              <a:xfrm>
                <a:off x="1143169" y="5257264"/>
                <a:ext cx="2666352" cy="610136"/>
              </a:xfrm>
              <a:prstGeom prst="ellipse">
                <a:avLst/>
              </a:prstGeom>
              <a:noFill/>
              <a:ln w="38100">
                <a:solidFill>
                  <a:schemeClr val="accent4">
                    <a:lumMod val="50000"/>
                  </a:schemeClr>
                </a:solidFill>
                <a:round/>
                <a:headEnd/>
                <a:tailEnd/>
              </a:ln>
            </p:spPr>
            <p:txBody>
              <a:bodyPr wrap="none" anchor="ctr"/>
              <a:lstStyle/>
              <a:p>
                <a:pPr eaLnBrk="1" hangingPunct="1">
                  <a:defRPr/>
                </a:pPr>
                <a:endParaRPr lang="en-US">
                  <a:latin typeface="Calibri" pitchFamily="34" charset="0"/>
                  <a:cs typeface="Arial" charset="0"/>
                </a:endParaRPr>
              </a:p>
            </p:txBody>
          </p:sp>
          <p:sp>
            <p:nvSpPr>
              <p:cNvPr id="17" name="Oval 17"/>
              <p:cNvSpPr>
                <a:spLocks noChangeArrowheads="1"/>
              </p:cNvSpPr>
              <p:nvPr/>
            </p:nvSpPr>
            <p:spPr bwMode="auto">
              <a:xfrm>
                <a:off x="6171702" y="3505276"/>
                <a:ext cx="2667970" cy="610136"/>
              </a:xfrm>
              <a:prstGeom prst="ellipse">
                <a:avLst/>
              </a:prstGeom>
              <a:noFill/>
              <a:ln w="38100">
                <a:solidFill>
                  <a:schemeClr val="accent4">
                    <a:lumMod val="50000"/>
                  </a:schemeClr>
                </a:solidFill>
                <a:round/>
                <a:headEnd/>
                <a:tailEnd/>
              </a:ln>
            </p:spPr>
            <p:txBody>
              <a:bodyPr wrap="none" anchor="ctr"/>
              <a:lstStyle/>
              <a:p>
                <a:pPr eaLnBrk="1" hangingPunct="1">
                  <a:defRPr/>
                </a:pPr>
                <a:endParaRPr lang="en-US">
                  <a:latin typeface="Calibri" pitchFamily="34" charset="0"/>
                  <a:cs typeface="Arial" charset="0"/>
                </a:endParaRPr>
              </a:p>
            </p:txBody>
          </p:sp>
          <p:sp>
            <p:nvSpPr>
              <p:cNvPr id="18" name="Oval 18"/>
              <p:cNvSpPr>
                <a:spLocks noChangeArrowheads="1"/>
              </p:cNvSpPr>
              <p:nvPr/>
            </p:nvSpPr>
            <p:spPr bwMode="auto">
              <a:xfrm>
                <a:off x="5791488" y="4496029"/>
                <a:ext cx="2972141" cy="610136"/>
              </a:xfrm>
              <a:prstGeom prst="ellipse">
                <a:avLst/>
              </a:prstGeom>
              <a:noFill/>
              <a:ln w="38100">
                <a:solidFill>
                  <a:schemeClr val="accent4">
                    <a:lumMod val="50000"/>
                  </a:schemeClr>
                </a:solidFill>
                <a:round/>
                <a:headEnd/>
                <a:tailEnd/>
              </a:ln>
            </p:spPr>
            <p:txBody>
              <a:bodyPr wrap="none" anchor="ctr"/>
              <a:lstStyle/>
              <a:p>
                <a:pPr algn="ctr" eaLnBrk="1" hangingPunct="1">
                  <a:defRPr/>
                </a:pPr>
                <a:endParaRPr lang="en-US">
                  <a:solidFill>
                    <a:srgbClr val="FFCC00"/>
                  </a:solidFill>
                  <a:latin typeface="Comic Sans MS" pitchFamily="66" charset="0"/>
                  <a:cs typeface="Arial" charset="0"/>
                </a:endParaRPr>
              </a:p>
            </p:txBody>
          </p:sp>
          <p:sp>
            <p:nvSpPr>
              <p:cNvPr id="19" name="Oval 19"/>
              <p:cNvSpPr>
                <a:spLocks noChangeArrowheads="1"/>
              </p:cNvSpPr>
              <p:nvPr/>
            </p:nvSpPr>
            <p:spPr bwMode="auto">
              <a:xfrm>
                <a:off x="5105485" y="5257264"/>
                <a:ext cx="2666352" cy="610136"/>
              </a:xfrm>
              <a:prstGeom prst="ellipse">
                <a:avLst/>
              </a:prstGeom>
              <a:noFill/>
              <a:ln w="38100">
                <a:solidFill>
                  <a:schemeClr val="accent4">
                    <a:lumMod val="50000"/>
                  </a:schemeClr>
                </a:solidFill>
                <a:round/>
                <a:headEnd/>
                <a:tailEnd/>
              </a:ln>
            </p:spPr>
            <p:txBody>
              <a:bodyPr wrap="none" anchor="ctr"/>
              <a:lstStyle/>
              <a:p>
                <a:pPr eaLnBrk="1" hangingPunct="1">
                  <a:defRPr/>
                </a:pPr>
                <a:endParaRPr lang="en-US">
                  <a:latin typeface="Calibri" pitchFamily="34" charset="0"/>
                  <a:cs typeface="Arial" charset="0"/>
                </a:endParaRPr>
              </a:p>
            </p:txBody>
          </p:sp>
          <p:sp>
            <p:nvSpPr>
              <p:cNvPr id="20" name="Oval 20"/>
              <p:cNvSpPr>
                <a:spLocks noChangeArrowheads="1"/>
              </p:cNvSpPr>
              <p:nvPr/>
            </p:nvSpPr>
            <p:spPr bwMode="auto">
              <a:xfrm>
                <a:off x="381124" y="1296165"/>
                <a:ext cx="2667969" cy="608223"/>
              </a:xfrm>
              <a:prstGeom prst="ellipse">
                <a:avLst/>
              </a:prstGeom>
              <a:noFill/>
              <a:ln w="38100">
                <a:solidFill>
                  <a:schemeClr val="accent4">
                    <a:lumMod val="50000"/>
                  </a:schemeClr>
                </a:solidFill>
                <a:round/>
                <a:headEnd/>
                <a:tailEnd/>
              </a:ln>
            </p:spPr>
            <p:txBody>
              <a:bodyPr wrap="none" anchor="ctr"/>
              <a:lstStyle/>
              <a:p>
                <a:pPr eaLnBrk="1" hangingPunct="1">
                  <a:defRPr/>
                </a:pPr>
                <a:endParaRPr lang="en-US">
                  <a:latin typeface="Calibri" pitchFamily="34" charset="0"/>
                  <a:cs typeface="Arial" charset="0"/>
                </a:endParaRPr>
              </a:p>
            </p:txBody>
          </p:sp>
          <p:sp>
            <p:nvSpPr>
              <p:cNvPr id="21" name="Oval 21"/>
              <p:cNvSpPr>
                <a:spLocks noChangeArrowheads="1"/>
              </p:cNvSpPr>
              <p:nvPr/>
            </p:nvSpPr>
            <p:spPr bwMode="auto">
              <a:xfrm>
                <a:off x="229038" y="3581782"/>
                <a:ext cx="2666352" cy="610136"/>
              </a:xfrm>
              <a:prstGeom prst="ellipse">
                <a:avLst/>
              </a:prstGeom>
              <a:noFill/>
              <a:ln w="38100">
                <a:solidFill>
                  <a:schemeClr val="accent4">
                    <a:lumMod val="50000"/>
                  </a:schemeClr>
                </a:solidFill>
                <a:round/>
                <a:headEnd/>
                <a:tailEnd/>
              </a:ln>
            </p:spPr>
            <p:txBody>
              <a:bodyPr wrap="none" anchor="ctr"/>
              <a:lstStyle/>
              <a:p>
                <a:pPr eaLnBrk="1" hangingPunct="1">
                  <a:defRPr/>
                </a:pPr>
                <a:endParaRPr lang="en-US">
                  <a:latin typeface="Calibri" pitchFamily="34" charset="0"/>
                  <a:cs typeface="Arial" charset="0"/>
                </a:endParaRPr>
              </a:p>
            </p:txBody>
          </p:sp>
          <p:sp>
            <p:nvSpPr>
              <p:cNvPr id="122906" name="Oval 23"/>
              <p:cNvSpPr>
                <a:spLocks noChangeArrowheads="1"/>
              </p:cNvSpPr>
              <p:nvPr/>
            </p:nvSpPr>
            <p:spPr bwMode="auto">
              <a:xfrm>
                <a:off x="3238500" y="152400"/>
                <a:ext cx="2667000" cy="6096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fr-FR" sz="1800">
                  <a:latin typeface="Calibri" pitchFamily="34" charset="0"/>
                  <a:cs typeface="Arial" pitchFamily="34" charset="0"/>
                </a:endParaRPr>
              </a:p>
            </p:txBody>
          </p:sp>
          <p:sp>
            <p:nvSpPr>
              <p:cNvPr id="23" name="Oval 24"/>
              <p:cNvSpPr>
                <a:spLocks noChangeArrowheads="1"/>
              </p:cNvSpPr>
              <p:nvPr/>
            </p:nvSpPr>
            <p:spPr bwMode="auto">
              <a:xfrm>
                <a:off x="1143169" y="533017"/>
                <a:ext cx="2438224" cy="610136"/>
              </a:xfrm>
              <a:prstGeom prst="ellipse">
                <a:avLst/>
              </a:prstGeom>
              <a:noFill/>
              <a:ln w="38100">
                <a:solidFill>
                  <a:schemeClr val="accent4">
                    <a:lumMod val="50000"/>
                  </a:schemeClr>
                </a:solidFill>
                <a:round/>
                <a:headEnd/>
                <a:tailEnd/>
              </a:ln>
            </p:spPr>
            <p:txBody>
              <a:bodyPr wrap="none" anchor="ctr"/>
              <a:lstStyle/>
              <a:p>
                <a:pPr eaLnBrk="1" hangingPunct="1">
                  <a:defRPr/>
                </a:pPr>
                <a:endParaRPr lang="en-US">
                  <a:latin typeface="Calibri" pitchFamily="34" charset="0"/>
                  <a:cs typeface="Arial" charset="0"/>
                </a:endParaRPr>
              </a:p>
            </p:txBody>
          </p:sp>
          <p:sp>
            <p:nvSpPr>
              <p:cNvPr id="24" name="Oval 25"/>
              <p:cNvSpPr>
                <a:spLocks noChangeArrowheads="1"/>
              </p:cNvSpPr>
              <p:nvPr/>
            </p:nvSpPr>
            <p:spPr bwMode="auto">
              <a:xfrm>
                <a:off x="5867531" y="1143153"/>
                <a:ext cx="2666352" cy="610135"/>
              </a:xfrm>
              <a:prstGeom prst="ellipse">
                <a:avLst/>
              </a:prstGeom>
              <a:noFill/>
              <a:ln w="38100">
                <a:solidFill>
                  <a:schemeClr val="accent4">
                    <a:lumMod val="50000"/>
                  </a:schemeClr>
                </a:solidFill>
                <a:round/>
                <a:headEnd/>
                <a:tailEnd/>
              </a:ln>
            </p:spPr>
            <p:txBody>
              <a:bodyPr wrap="none" anchor="ctr"/>
              <a:lstStyle/>
              <a:p>
                <a:pPr eaLnBrk="1" hangingPunct="1">
                  <a:defRPr/>
                </a:pPr>
                <a:endParaRPr lang="en-US">
                  <a:latin typeface="Calibri" pitchFamily="34" charset="0"/>
                  <a:cs typeface="Arial" charset="0"/>
                </a:endParaRPr>
              </a:p>
            </p:txBody>
          </p:sp>
          <p:sp>
            <p:nvSpPr>
              <p:cNvPr id="25" name="Oval 26"/>
              <p:cNvSpPr>
                <a:spLocks noChangeArrowheads="1"/>
              </p:cNvSpPr>
              <p:nvPr/>
            </p:nvSpPr>
            <p:spPr bwMode="auto">
              <a:xfrm>
                <a:off x="229038" y="2286918"/>
                <a:ext cx="3048184" cy="608223"/>
              </a:xfrm>
              <a:prstGeom prst="ellipse">
                <a:avLst/>
              </a:prstGeom>
              <a:noFill/>
              <a:ln w="38100">
                <a:solidFill>
                  <a:schemeClr val="accent4">
                    <a:lumMod val="50000"/>
                  </a:schemeClr>
                </a:solidFill>
                <a:round/>
                <a:headEnd/>
                <a:tailEnd/>
              </a:ln>
            </p:spPr>
            <p:txBody>
              <a:bodyPr wrap="none" anchor="ctr"/>
              <a:lstStyle/>
              <a:p>
                <a:pPr eaLnBrk="1" hangingPunct="1">
                  <a:defRPr/>
                </a:pPr>
                <a:endParaRPr lang="en-US">
                  <a:latin typeface="Calibri" pitchFamily="34" charset="0"/>
                  <a:cs typeface="Arial" charset="0"/>
                </a:endParaRPr>
              </a:p>
            </p:txBody>
          </p:sp>
          <p:sp>
            <p:nvSpPr>
              <p:cNvPr id="26" name="Oval 27"/>
              <p:cNvSpPr>
                <a:spLocks noChangeArrowheads="1"/>
              </p:cNvSpPr>
              <p:nvPr/>
            </p:nvSpPr>
            <p:spPr bwMode="auto">
              <a:xfrm>
                <a:off x="5867531" y="381918"/>
                <a:ext cx="1904306" cy="608223"/>
              </a:xfrm>
              <a:prstGeom prst="ellipse">
                <a:avLst/>
              </a:prstGeom>
              <a:noFill/>
              <a:ln w="38100">
                <a:solidFill>
                  <a:schemeClr val="accent4">
                    <a:lumMod val="50000"/>
                  </a:schemeClr>
                </a:solidFill>
                <a:round/>
                <a:headEnd/>
                <a:tailEnd/>
              </a:ln>
            </p:spPr>
            <p:txBody>
              <a:bodyPr wrap="none" anchor="ctr"/>
              <a:lstStyle/>
              <a:p>
                <a:pPr eaLnBrk="1" hangingPunct="1">
                  <a:defRPr/>
                </a:pPr>
                <a:endParaRPr lang="en-US">
                  <a:latin typeface="Calibri" pitchFamily="34" charset="0"/>
                  <a:cs typeface="Arial" charset="0"/>
                </a:endParaRPr>
              </a:p>
            </p:txBody>
          </p:sp>
          <p:sp>
            <p:nvSpPr>
              <p:cNvPr id="27" name="Oval 28"/>
              <p:cNvSpPr>
                <a:spLocks noChangeArrowheads="1"/>
              </p:cNvSpPr>
              <p:nvPr/>
            </p:nvSpPr>
            <p:spPr bwMode="auto">
              <a:xfrm>
                <a:off x="6019616" y="2057400"/>
                <a:ext cx="2667970" cy="610135"/>
              </a:xfrm>
              <a:prstGeom prst="ellipse">
                <a:avLst/>
              </a:prstGeom>
              <a:noFill/>
              <a:ln w="38100">
                <a:solidFill>
                  <a:schemeClr val="accent4">
                    <a:lumMod val="50000"/>
                  </a:schemeClr>
                </a:solidFill>
                <a:round/>
                <a:headEnd/>
                <a:tailEnd/>
              </a:ln>
            </p:spPr>
            <p:txBody>
              <a:bodyPr wrap="none" anchor="ctr"/>
              <a:lstStyle/>
              <a:p>
                <a:pPr eaLnBrk="1" hangingPunct="1">
                  <a:defRPr/>
                </a:pPr>
                <a:endParaRPr lang="en-US">
                  <a:latin typeface="Calibri" pitchFamily="34" charset="0"/>
                  <a:cs typeface="Arial" charset="0"/>
                </a:endParaRPr>
              </a:p>
            </p:txBody>
          </p:sp>
          <p:grpSp>
            <p:nvGrpSpPr>
              <p:cNvPr id="122912" name="Group 29"/>
              <p:cNvGrpSpPr>
                <a:grpSpLocks/>
              </p:cNvGrpSpPr>
              <p:nvPr/>
            </p:nvGrpSpPr>
            <p:grpSpPr bwMode="auto">
              <a:xfrm>
                <a:off x="2590800" y="838200"/>
                <a:ext cx="4038600" cy="4572000"/>
                <a:chOff x="1632" y="528"/>
                <a:chExt cx="2544" cy="2880"/>
              </a:xfrm>
            </p:grpSpPr>
            <p:sp>
              <p:nvSpPr>
                <p:cNvPr id="122914" name="AutoShape 30"/>
                <p:cNvSpPr>
                  <a:spLocks noChangeArrowheads="1"/>
                </p:cNvSpPr>
                <p:nvPr/>
              </p:nvSpPr>
              <p:spPr bwMode="auto">
                <a:xfrm>
                  <a:off x="2112" y="625"/>
                  <a:ext cx="288" cy="431"/>
                </a:xfrm>
                <a:prstGeom prst="lightningBolt">
                  <a:avLst/>
                </a:prstGeom>
                <a:solidFill>
                  <a:srgbClr val="0033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fr-FR" sz="1800">
                    <a:latin typeface="Calibri" pitchFamily="34" charset="0"/>
                    <a:cs typeface="Arial" pitchFamily="34" charset="0"/>
                  </a:endParaRPr>
                </a:p>
              </p:txBody>
            </p:sp>
            <p:sp>
              <p:nvSpPr>
                <p:cNvPr id="122915" name="AutoShape 31"/>
                <p:cNvSpPr>
                  <a:spLocks noChangeArrowheads="1"/>
                </p:cNvSpPr>
                <p:nvPr/>
              </p:nvSpPr>
              <p:spPr bwMode="auto">
                <a:xfrm flipH="1" flipV="1">
                  <a:off x="3216" y="3024"/>
                  <a:ext cx="245" cy="384"/>
                </a:xfrm>
                <a:prstGeom prst="lightningBolt">
                  <a:avLst/>
                </a:prstGeom>
                <a:solidFill>
                  <a:srgbClr val="0033CC"/>
                </a:solidFill>
                <a:ln w="9525">
                  <a:solidFill>
                    <a:schemeClr val="tx1"/>
                  </a:solidFill>
                  <a:miter lim="800000"/>
                  <a:headEnd/>
                  <a:tailEnd/>
                </a:ln>
              </p:spPr>
              <p:txBody>
                <a:bodyPr rot="10800000"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fr-FR" sz="1800">
                    <a:latin typeface="Calibri" pitchFamily="34" charset="0"/>
                    <a:cs typeface="Arial" pitchFamily="34" charset="0"/>
                  </a:endParaRPr>
                </a:p>
              </p:txBody>
            </p:sp>
            <p:sp>
              <p:nvSpPr>
                <p:cNvPr id="122916" name="AutoShape 32"/>
                <p:cNvSpPr>
                  <a:spLocks noChangeArrowheads="1"/>
                </p:cNvSpPr>
                <p:nvPr/>
              </p:nvSpPr>
              <p:spPr bwMode="auto">
                <a:xfrm flipV="1">
                  <a:off x="2160" y="3024"/>
                  <a:ext cx="288" cy="384"/>
                </a:xfrm>
                <a:prstGeom prst="lightningBolt">
                  <a:avLst/>
                </a:prstGeom>
                <a:solidFill>
                  <a:srgbClr val="0033CC"/>
                </a:solidFill>
                <a:ln w="9525">
                  <a:solidFill>
                    <a:schemeClr val="tx1"/>
                  </a:solidFill>
                  <a:miter lim="800000"/>
                  <a:headEnd/>
                  <a:tailEnd/>
                </a:ln>
              </p:spPr>
              <p:txBody>
                <a:bodyPr rot="10800000"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fr-FR" sz="1800">
                    <a:latin typeface="Calibri" pitchFamily="34" charset="0"/>
                    <a:cs typeface="Arial" pitchFamily="34" charset="0"/>
                  </a:endParaRPr>
                </a:p>
              </p:txBody>
            </p:sp>
            <p:sp>
              <p:nvSpPr>
                <p:cNvPr id="122917" name="AutoShape 33"/>
                <p:cNvSpPr>
                  <a:spLocks noChangeArrowheads="1"/>
                </p:cNvSpPr>
                <p:nvPr/>
              </p:nvSpPr>
              <p:spPr bwMode="auto">
                <a:xfrm flipV="1">
                  <a:off x="1632" y="2592"/>
                  <a:ext cx="480" cy="288"/>
                </a:xfrm>
                <a:prstGeom prst="lightningBolt">
                  <a:avLst/>
                </a:prstGeom>
                <a:solidFill>
                  <a:srgbClr val="0033CC"/>
                </a:solidFill>
                <a:ln w="9525">
                  <a:solidFill>
                    <a:schemeClr val="tx1"/>
                  </a:solidFill>
                  <a:miter lim="800000"/>
                  <a:headEnd/>
                  <a:tailEnd/>
                </a:ln>
              </p:spPr>
              <p:txBody>
                <a:bodyPr rot="10800000"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fr-FR" sz="1800">
                    <a:latin typeface="Calibri" pitchFamily="34" charset="0"/>
                    <a:cs typeface="Arial" pitchFamily="34" charset="0"/>
                  </a:endParaRPr>
                </a:p>
              </p:txBody>
            </p:sp>
            <p:sp>
              <p:nvSpPr>
                <p:cNvPr id="122918" name="AutoShape 34"/>
                <p:cNvSpPr>
                  <a:spLocks noChangeArrowheads="1"/>
                </p:cNvSpPr>
                <p:nvPr/>
              </p:nvSpPr>
              <p:spPr bwMode="auto">
                <a:xfrm flipV="1">
                  <a:off x="1680" y="2113"/>
                  <a:ext cx="432" cy="240"/>
                </a:xfrm>
                <a:prstGeom prst="lightningBolt">
                  <a:avLst/>
                </a:prstGeom>
                <a:solidFill>
                  <a:srgbClr val="0033CC"/>
                </a:solidFill>
                <a:ln w="9525">
                  <a:solidFill>
                    <a:schemeClr val="tx1"/>
                  </a:solidFill>
                  <a:miter lim="800000"/>
                  <a:headEnd/>
                  <a:tailEnd/>
                </a:ln>
              </p:spPr>
              <p:txBody>
                <a:bodyPr rot="10800000"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fr-FR" sz="1800">
                    <a:latin typeface="Calibri" pitchFamily="34" charset="0"/>
                    <a:cs typeface="Arial" pitchFamily="34" charset="0"/>
                  </a:endParaRPr>
                </a:p>
              </p:txBody>
            </p:sp>
            <p:sp>
              <p:nvSpPr>
                <p:cNvPr id="122919" name="AutoShape 35"/>
                <p:cNvSpPr>
                  <a:spLocks noChangeArrowheads="1"/>
                </p:cNvSpPr>
                <p:nvPr/>
              </p:nvSpPr>
              <p:spPr bwMode="auto">
                <a:xfrm flipH="1">
                  <a:off x="3648" y="1584"/>
                  <a:ext cx="336" cy="288"/>
                </a:xfrm>
                <a:prstGeom prst="lightningBolt">
                  <a:avLst/>
                </a:prstGeom>
                <a:solidFill>
                  <a:srgbClr val="0033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fr-FR" sz="1800">
                    <a:latin typeface="Calibri" pitchFamily="34" charset="0"/>
                    <a:cs typeface="Arial" pitchFamily="34" charset="0"/>
                  </a:endParaRPr>
                </a:p>
              </p:txBody>
            </p:sp>
            <p:sp>
              <p:nvSpPr>
                <p:cNvPr id="122920" name="AutoShape 36"/>
                <p:cNvSpPr>
                  <a:spLocks noChangeArrowheads="1"/>
                </p:cNvSpPr>
                <p:nvPr/>
              </p:nvSpPr>
              <p:spPr bwMode="auto">
                <a:xfrm flipH="1">
                  <a:off x="3648" y="1056"/>
                  <a:ext cx="288" cy="288"/>
                </a:xfrm>
                <a:prstGeom prst="lightningBolt">
                  <a:avLst/>
                </a:prstGeom>
                <a:solidFill>
                  <a:srgbClr val="0033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fr-FR" sz="1800">
                    <a:latin typeface="Calibri" pitchFamily="34" charset="0"/>
                    <a:cs typeface="Arial" pitchFamily="34" charset="0"/>
                  </a:endParaRPr>
                </a:p>
              </p:txBody>
            </p:sp>
            <p:sp>
              <p:nvSpPr>
                <p:cNvPr id="122921" name="AutoShape 37"/>
                <p:cNvSpPr>
                  <a:spLocks noChangeArrowheads="1"/>
                </p:cNvSpPr>
                <p:nvPr/>
              </p:nvSpPr>
              <p:spPr bwMode="auto">
                <a:xfrm flipH="1">
                  <a:off x="3408" y="531"/>
                  <a:ext cx="432" cy="482"/>
                </a:xfrm>
                <a:prstGeom prst="lightningBolt">
                  <a:avLst/>
                </a:prstGeom>
                <a:solidFill>
                  <a:srgbClr val="0033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fr-FR" sz="1800">
                    <a:latin typeface="Calibri" pitchFamily="34" charset="0"/>
                    <a:cs typeface="Arial" pitchFamily="34" charset="0"/>
                  </a:endParaRPr>
                </a:p>
              </p:txBody>
            </p:sp>
            <p:sp>
              <p:nvSpPr>
                <p:cNvPr id="122922" name="AutoShape 38"/>
                <p:cNvSpPr>
                  <a:spLocks noChangeArrowheads="1"/>
                </p:cNvSpPr>
                <p:nvPr/>
              </p:nvSpPr>
              <p:spPr bwMode="auto">
                <a:xfrm>
                  <a:off x="2784" y="531"/>
                  <a:ext cx="288" cy="529"/>
                </a:xfrm>
                <a:prstGeom prst="lightningBolt">
                  <a:avLst/>
                </a:prstGeom>
                <a:solidFill>
                  <a:srgbClr val="0033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fr-FR" sz="1800">
                    <a:latin typeface="Calibri" pitchFamily="34" charset="0"/>
                    <a:cs typeface="Arial" pitchFamily="34" charset="0"/>
                  </a:endParaRPr>
                </a:p>
              </p:txBody>
            </p:sp>
            <p:sp>
              <p:nvSpPr>
                <p:cNvPr id="122923" name="AutoShape 39"/>
                <p:cNvSpPr>
                  <a:spLocks noChangeArrowheads="1"/>
                </p:cNvSpPr>
                <p:nvPr/>
              </p:nvSpPr>
              <p:spPr bwMode="auto">
                <a:xfrm>
                  <a:off x="1728" y="1104"/>
                  <a:ext cx="384" cy="192"/>
                </a:xfrm>
                <a:prstGeom prst="lightningBolt">
                  <a:avLst/>
                </a:prstGeom>
                <a:solidFill>
                  <a:srgbClr val="0033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fr-FR" sz="1800">
                    <a:latin typeface="Calibri" pitchFamily="34" charset="0"/>
                    <a:cs typeface="Arial" pitchFamily="34" charset="0"/>
                  </a:endParaRPr>
                </a:p>
              </p:txBody>
            </p:sp>
            <p:sp>
              <p:nvSpPr>
                <p:cNvPr id="122924" name="AutoShape 40"/>
                <p:cNvSpPr>
                  <a:spLocks noChangeArrowheads="1"/>
                </p:cNvSpPr>
                <p:nvPr/>
              </p:nvSpPr>
              <p:spPr bwMode="auto">
                <a:xfrm>
                  <a:off x="1728" y="1777"/>
                  <a:ext cx="384" cy="194"/>
                </a:xfrm>
                <a:prstGeom prst="lightningBolt">
                  <a:avLst/>
                </a:prstGeom>
                <a:solidFill>
                  <a:srgbClr val="0033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fr-FR" sz="1800">
                    <a:latin typeface="Calibri" pitchFamily="34" charset="0"/>
                    <a:cs typeface="Arial" pitchFamily="34" charset="0"/>
                  </a:endParaRPr>
                </a:p>
              </p:txBody>
            </p:sp>
            <p:sp>
              <p:nvSpPr>
                <p:cNvPr id="122925" name="AutoShape 41"/>
                <p:cNvSpPr>
                  <a:spLocks noChangeArrowheads="1"/>
                </p:cNvSpPr>
                <p:nvPr/>
              </p:nvSpPr>
              <p:spPr bwMode="auto">
                <a:xfrm flipH="1" flipV="1">
                  <a:off x="3600" y="2016"/>
                  <a:ext cx="528" cy="288"/>
                </a:xfrm>
                <a:prstGeom prst="lightningBolt">
                  <a:avLst/>
                </a:prstGeom>
                <a:solidFill>
                  <a:srgbClr val="0033CC"/>
                </a:solidFill>
                <a:ln w="9525">
                  <a:solidFill>
                    <a:schemeClr val="tx1"/>
                  </a:solidFill>
                  <a:miter lim="800000"/>
                  <a:headEnd/>
                  <a:tailEnd/>
                </a:ln>
              </p:spPr>
              <p:txBody>
                <a:bodyPr rot="10800000"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fr-FR" sz="1800">
                    <a:latin typeface="Calibri" pitchFamily="34" charset="0"/>
                    <a:cs typeface="Arial" pitchFamily="34" charset="0"/>
                  </a:endParaRPr>
                </a:p>
              </p:txBody>
            </p:sp>
            <p:sp>
              <p:nvSpPr>
                <p:cNvPr id="122926" name="AutoShape 42"/>
                <p:cNvSpPr>
                  <a:spLocks noChangeArrowheads="1"/>
                </p:cNvSpPr>
                <p:nvPr/>
              </p:nvSpPr>
              <p:spPr bwMode="auto">
                <a:xfrm flipH="1" flipV="1">
                  <a:off x="3648" y="2641"/>
                  <a:ext cx="528" cy="241"/>
                </a:xfrm>
                <a:prstGeom prst="lightningBolt">
                  <a:avLst/>
                </a:prstGeom>
                <a:solidFill>
                  <a:srgbClr val="0033CC"/>
                </a:solidFill>
                <a:ln w="9525">
                  <a:solidFill>
                    <a:schemeClr val="tx1"/>
                  </a:solidFill>
                  <a:miter lim="800000"/>
                  <a:headEnd/>
                  <a:tailEnd/>
                </a:ln>
              </p:spPr>
              <p:txBody>
                <a:bodyPr rot="10800000"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fr-FR" sz="1800">
                    <a:latin typeface="Calibri" pitchFamily="34" charset="0"/>
                    <a:cs typeface="Arial" pitchFamily="34" charset="0"/>
                  </a:endParaRPr>
                </a:p>
              </p:txBody>
            </p:sp>
          </p:grpSp>
          <p:pic>
            <p:nvPicPr>
              <p:cNvPr id="122913" name="Picture 35" descr="http://ts1.mm.bing.net/th?id=I.4762470946702184&amp;pid=1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7904" y="1916832"/>
                <a:ext cx="2052067"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886" name="Text Box 15"/>
            <p:cNvSpPr txBox="1">
              <a:spLocks noChangeArrowheads="1"/>
            </p:cNvSpPr>
            <p:nvPr/>
          </p:nvSpPr>
          <p:spPr bwMode="auto">
            <a:xfrm>
              <a:off x="6516893" y="4509630"/>
              <a:ext cx="2303282" cy="36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fr-FR" altLang="fr-FR" sz="1800">
                  <a:latin typeface="Comic Sans MS" pitchFamily="66" charset="0"/>
                  <a:cs typeface="Arial" pitchFamily="34" charset="0"/>
                </a:rPr>
                <a:t>T équilibre: &gt;30 %</a:t>
              </a:r>
            </a:p>
          </p:txBody>
        </p:sp>
        <p:sp>
          <p:nvSpPr>
            <p:cNvPr id="45" name="Oval 22"/>
            <p:cNvSpPr>
              <a:spLocks noChangeArrowheads="1"/>
            </p:cNvSpPr>
            <p:nvPr/>
          </p:nvSpPr>
          <p:spPr bwMode="auto">
            <a:xfrm>
              <a:off x="251520" y="5157221"/>
              <a:ext cx="2666792" cy="530136"/>
            </a:xfrm>
            <a:prstGeom prst="ellipse">
              <a:avLst/>
            </a:prstGeom>
            <a:noFill/>
            <a:ln w="38100">
              <a:solidFill>
                <a:schemeClr val="accent4">
                  <a:lumMod val="50000"/>
                </a:schemeClr>
              </a:solidFill>
              <a:round/>
              <a:headEnd/>
              <a:tailEnd/>
            </a:ln>
          </p:spPr>
          <p:txBody>
            <a:bodyPr wrap="none" anchor="ctr"/>
            <a:lstStyle/>
            <a:p>
              <a:pPr eaLnBrk="1" hangingPunct="1">
                <a:defRPr/>
              </a:pPr>
              <a:endParaRPr lang="en-US">
                <a:latin typeface="Calibri" pitchFamily="34" charset="0"/>
                <a:cs typeface="Arial" charset="0"/>
              </a:endParaRPr>
            </a:p>
          </p:txBody>
        </p:sp>
      </p:grpSp>
      <p:sp>
        <p:nvSpPr>
          <p:cNvPr id="88" name="Text Box 44"/>
          <p:cNvSpPr txBox="1">
            <a:spLocks noChangeArrowheads="1"/>
          </p:cNvSpPr>
          <p:nvPr/>
        </p:nvSpPr>
        <p:spPr bwMode="auto">
          <a:xfrm>
            <a:off x="1403350" y="3716338"/>
            <a:ext cx="7056438" cy="466725"/>
          </a:xfrm>
          <a:prstGeom prst="rect">
            <a:avLst/>
          </a:prstGeom>
          <a:solidFill>
            <a:srgbClr val="99CCFF"/>
          </a:solidFill>
          <a:ln w="9525">
            <a:solidFill>
              <a:srgbClr val="403152"/>
            </a:solidFill>
            <a:miter lim="800000"/>
            <a:headEnd/>
            <a:tailEnd/>
          </a:ln>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buFontTx/>
              <a:buNone/>
            </a:pPr>
            <a:r>
              <a:rPr lang="fr-FR" altLang="fr-FR" sz="2400" dirty="0">
                <a:latin typeface="Comic Sans MS" pitchFamily="66" charset="0"/>
                <a:cs typeface="Arial" pitchFamily="34" charset="0"/>
              </a:rPr>
              <a:t>Au-delà de 70 ans, 5 pathologies en moyenne.</a:t>
            </a:r>
            <a:r>
              <a:rPr lang="fr-FR" altLang="fr-FR" sz="2000" dirty="0">
                <a:latin typeface="Comic Sans MS" pitchFamily="66" charset="0"/>
                <a:cs typeface="Arial" pitchFamily="34" charset="0"/>
              </a:rPr>
              <a:t> </a:t>
            </a:r>
          </a:p>
        </p:txBody>
      </p:sp>
      <p:sp>
        <p:nvSpPr>
          <p:cNvPr id="47" name="Titre 1"/>
          <p:cNvSpPr txBox="1">
            <a:spLocks/>
          </p:cNvSpPr>
          <p:nvPr/>
        </p:nvSpPr>
        <p:spPr>
          <a:xfrm>
            <a:off x="250825" y="189434"/>
            <a:ext cx="8229600" cy="936104"/>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r>
              <a:rPr lang="fr-FR" sz="3200" dirty="0"/>
              <a:t>Patients comorbides</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049449977"/>
      </p:ext>
    </p:extLst>
  </p:cSld>
  <p:clrMapOvr>
    <a:masterClrMapping/>
  </p:clrMapOvr>
  <mc:AlternateContent xmlns:mc="http://schemas.openxmlformats.org/markup-compatibility/2006" xmlns:p14="http://schemas.microsoft.com/office/powerpoint/2010/main">
    <mc:Choice Requires="p14">
      <p:transition spd="slow" p14:dur="2000" advTm="19375"/>
    </mc:Choice>
    <mc:Fallback xmlns="">
      <p:transition spd="slow" advTm="19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box(in)">
                                      <p:cBhvr>
                                        <p:cTn id="11"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8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Text Box 8"/>
          <p:cNvSpPr txBox="1">
            <a:spLocks noChangeArrowheads="1"/>
          </p:cNvSpPr>
          <p:nvPr/>
        </p:nvSpPr>
        <p:spPr bwMode="auto">
          <a:xfrm>
            <a:off x="179388" y="1958975"/>
            <a:ext cx="8713787" cy="227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30000"/>
              </a:spcBef>
              <a:buFontTx/>
              <a:buNone/>
            </a:pPr>
            <a:r>
              <a:rPr lang="fr-FR" altLang="fr-FR" sz="2400" dirty="0">
                <a:solidFill>
                  <a:srgbClr val="000000"/>
                </a:solidFill>
                <a:latin typeface="Comic Sans MS" pitchFamily="66" charset="0"/>
              </a:rPr>
              <a:t>90% patients &gt;70 ans consomment ≥ 1 médicaments</a:t>
            </a:r>
          </a:p>
          <a:p>
            <a:pPr algn="ctr" eaLnBrk="1" hangingPunct="1">
              <a:spcBef>
                <a:spcPct val="30000"/>
              </a:spcBef>
              <a:buFontTx/>
              <a:buNone/>
            </a:pPr>
            <a:r>
              <a:rPr lang="fr-FR" altLang="fr-FR" sz="2400" dirty="0">
                <a:solidFill>
                  <a:srgbClr val="000000"/>
                </a:solidFill>
                <a:latin typeface="Comic Sans MS" pitchFamily="66" charset="0"/>
              </a:rPr>
              <a:t> </a:t>
            </a:r>
          </a:p>
          <a:p>
            <a:pPr algn="ctr" eaLnBrk="1" hangingPunct="1">
              <a:spcBef>
                <a:spcPct val="30000"/>
              </a:spcBef>
              <a:buFontTx/>
              <a:buNone/>
            </a:pPr>
            <a:r>
              <a:rPr lang="fr-FR" altLang="fr-FR" sz="2400" dirty="0">
                <a:solidFill>
                  <a:srgbClr val="000000"/>
                </a:solidFill>
                <a:latin typeface="Comic Sans MS" pitchFamily="66" charset="0"/>
              </a:rPr>
              <a:t>Ceux qui majorent le risque infectieux: AINS, Corticoïdes</a:t>
            </a:r>
          </a:p>
          <a:p>
            <a:pPr algn="ctr" eaLnBrk="1" hangingPunct="1">
              <a:spcBef>
                <a:spcPct val="30000"/>
              </a:spcBef>
              <a:buFontTx/>
              <a:buNone/>
            </a:pPr>
            <a:r>
              <a:rPr lang="fr-FR" altLang="fr-FR" sz="2400" dirty="0">
                <a:solidFill>
                  <a:srgbClr val="000000"/>
                </a:solidFill>
                <a:latin typeface="Comic Sans MS" pitchFamily="66" charset="0"/>
              </a:rPr>
              <a:t>Ceux qui « masquent » les signes d’alerte: </a:t>
            </a:r>
            <a:r>
              <a:rPr lang="fr-FR" altLang="fr-FR" sz="2400" dirty="0" err="1">
                <a:solidFill>
                  <a:srgbClr val="000000"/>
                </a:solidFill>
                <a:latin typeface="Comic Sans MS" pitchFamily="66" charset="0"/>
              </a:rPr>
              <a:t>béta-bloquant</a:t>
            </a:r>
            <a:r>
              <a:rPr lang="fr-FR" altLang="fr-FR" sz="2400" dirty="0">
                <a:solidFill>
                  <a:srgbClr val="000000"/>
                </a:solidFill>
                <a:latin typeface="Comic Sans MS" pitchFamily="66" charset="0"/>
              </a:rPr>
              <a:t>, paracétamol…</a:t>
            </a:r>
          </a:p>
        </p:txBody>
      </p:sp>
      <p:sp>
        <p:nvSpPr>
          <p:cNvPr id="4" name="Titre 1"/>
          <p:cNvSpPr txBox="1">
            <a:spLocks/>
          </p:cNvSpPr>
          <p:nvPr/>
        </p:nvSpPr>
        <p:spPr>
          <a:xfrm>
            <a:off x="250825" y="189434"/>
            <a:ext cx="8229600" cy="936104"/>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r>
              <a:rPr lang="fr-FR" sz="3200" dirty="0"/>
              <a:t>Patients polymédiqués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779017680"/>
      </p:ext>
    </p:extLst>
  </p:cSld>
  <p:clrMapOvr>
    <a:masterClrMapping/>
  </p:clrMapOvr>
  <mc:AlternateContent xmlns:mc="http://schemas.openxmlformats.org/markup-compatibility/2006" xmlns:p14="http://schemas.microsoft.com/office/powerpoint/2010/main">
    <mc:Choice Requires="p14">
      <p:transition spd="slow" p14:dur="2000" advTm="22236"/>
    </mc:Choice>
    <mc:Fallback xmlns="">
      <p:transition spd="slow" advTm="22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Diapositive 1 - &amp;quot;Infections du sujet âgé: Particularités sémiologiques&amp;quot;&quot;/&gt;&lt;property id=&quot;20307&quot; value=&quot;256&quot;/&gt;&lt;/object&gt;&lt;object type=&quot;3&quot; unique_id=&quot;10004&quot;&gt;&lt;property id=&quot;20148&quot; value=&quot;5&quot;/&gt;&lt;property id=&quot;20300&quot; value=&quot;Diapositive 2 - &amp;quot;Plan&amp;quot;&quot;/&gt;&lt;property id=&quot;20307&quot; value=&quot;257&quot;/&gt;&lt;/object&gt;&lt;object type=&quot;3&quot; unique_id=&quot;10005&quot;&gt;&lt;property id=&quot;20148&quot; value=&quot;5&quot;/&gt;&lt;property id=&quot;20300&quot; value=&quot;Diapositive 3&quot;/&gt;&lt;property id=&quot;20307&quot; value=&quot;264&quot;/&gt;&lt;/object&gt;&lt;object type=&quot;3&quot; unique_id=&quot;10006&quot;&gt;&lt;property id=&quot;20148&quot; value=&quot;5&quot;/&gt;&lt;property id=&quot;20300&quot; value=&quot;Diapositive 4&quot;/&gt;&lt;property id=&quot;20307&quot; value=&quot;265&quot;/&gt;&lt;/object&gt;&lt;object type=&quot;3&quot; unique_id=&quot;10007&quot;&gt;&lt;property id=&quot;20148&quot; value=&quot;5&quot;/&gt;&lt;property id=&quot;20300&quot; value=&quot;Diapositive 5&quot;/&gt;&lt;property id=&quot;20307&quot; value=&quot;266&quot;/&gt;&lt;/object&gt;&lt;object type=&quot;3&quot; unique_id=&quot;10008&quot;&gt;&lt;property id=&quot;20148&quot; value=&quot;5&quot;/&gt;&lt;property id=&quot;20300&quot; value=&quot;Diapositive 6&quot;/&gt;&lt;property id=&quot;20307&quot; value=&quot;267&quot;/&gt;&lt;/object&gt;&lt;object type=&quot;3&quot; unique_id=&quot;10009&quot;&gt;&lt;property id=&quot;20148&quot; value=&quot;5&quot;/&gt;&lt;property id=&quot;20300&quot; value=&quot;Diapositive 7&quot;/&gt;&lt;property id=&quot;20307&quot; value=&quot;263&quot;/&gt;&lt;/object&gt;&lt;object type=&quot;3&quot; unique_id=&quot;10010&quot;&gt;&lt;property id=&quot;20148&quot; value=&quot;5&quot;/&gt;&lt;property id=&quot;20300&quot; value=&quot;Diapositive 8&quot;/&gt;&lt;property id=&quot;20307&quot; value=&quot;269&quot;/&gt;&lt;/object&gt;&lt;object type=&quot;3&quot; unique_id=&quot;10011&quot;&gt;&lt;property id=&quot;20148&quot; value=&quot;5&quot;/&gt;&lt;property id=&quot;20300&quot; value=&quot;Diapositive 9&quot;/&gt;&lt;property id=&quot;20307&quot; value=&quot;271&quot;/&gt;&lt;/object&gt;&lt;object type=&quot;3&quot; unique_id=&quot;10012&quot;&gt;&lt;property id=&quot;20148&quot; value=&quot;5&quot;/&gt;&lt;property id=&quot;20300&quot; value=&quot;Diapositive 10&quot;/&gt;&lt;property id=&quot;20307&quot; value=&quot;272&quot;/&gt;&lt;/object&gt;&lt;object type=&quot;3&quot; unique_id=&quot;10013&quot;&gt;&lt;property id=&quot;20148&quot; value=&quot;5&quot;/&gt;&lt;property id=&quot;20300&quot; value=&quot;Diapositive 11 - &amp;quot;Autonomie: Facteur de risque infectieux&amp;quot;&quot;/&gt;&lt;property id=&quot;20307&quot; value=&quot;258&quot;/&gt;&lt;/object&gt;&lt;object type=&quot;3&quot; unique_id=&quot;10014&quot;&gt;&lt;property id=&quot;20148&quot; value=&quot;5&quot;/&gt;&lt;property id=&quot;20300&quot; value=&quot;Diapositive 12&quot;/&gt;&lt;property id=&quot;20307&quot; value=&quot;270&quot;/&gt;&lt;/object&gt;&lt;object type=&quot;3&quot; unique_id=&quot;10015&quot;&gt;&lt;property id=&quot;20148&quot; value=&quot;5&quot;/&gt;&lt;property id=&quot;20300&quot; value=&quot;Diapositive 13&quot;/&gt;&lt;property id=&quot;20307&quot; value=&quot;259&quot;/&gt;&lt;/object&gt;&lt;object type=&quot;3&quot; unique_id=&quot;10016&quot;&gt;&lt;property id=&quot;20148&quot; value=&quot;5&quot;/&gt;&lt;property id=&quot;20300&quot; value=&quot;Diapositive 14 - &amp;quot;Séméiologie des infections pulmonaires&amp;quot;&quot;/&gt;&lt;property id=&quot;20307&quot; value=&quot;320&quot;/&gt;&lt;/object&gt;&lt;object type=&quot;3&quot; unique_id=&quot;10017&quot;&gt;&lt;property id=&quot;20148&quot; value=&quot;5&quot;/&gt;&lt;property id=&quot;20300&quot; value=&quot;Diapositive 15&quot;/&gt;&lt;property id=&quot;20307&quot; value=&quot;273&quot;/&gt;&lt;/object&gt;&lt;object type=&quot;3&quot; unique_id=&quot;10018&quot;&gt;&lt;property id=&quot;20148&quot; value=&quot;5&quot;/&gt;&lt;property id=&quot;20300&quot; value=&quot;Diapositive 16&quot;/&gt;&lt;property id=&quot;20307&quot; value=&quot;274&quot;/&gt;&lt;/object&gt;&lt;object type=&quot;3&quot; unique_id=&quot;10019&quot;&gt;&lt;property id=&quot;20148&quot; value=&quot;5&quot;/&gt;&lt;property id=&quot;20300&quot; value=&quot;Diapositive 17&quot;/&gt;&lt;property id=&quot;20307&quot; value=&quot;261&quot;/&gt;&lt;/object&gt;&lt;object type=&quot;3&quot; unique_id=&quot;10020&quot;&gt;&lt;property id=&quot;20148&quot; value=&quot;5&quot;/&gt;&lt;property id=&quot;20300&quot; value=&quot;Diapositive 18&quot;/&gt;&lt;property id=&quot;20307&quot; value=&quot;262&quot;/&gt;&lt;/object&gt;&lt;object type=&quot;3&quot; unique_id=&quot;10021&quot;&gt;&lt;property id=&quot;20148&quot; value=&quot;5&quot;/&gt;&lt;property id=&quot;20300&quot; value=&quot;Diapositive 19&quot;/&gt;&lt;property id=&quot;20307&quot; value=&quot;275&quot;/&gt;&lt;/object&gt;&lt;object type=&quot;3&quot; unique_id=&quot;10022&quot;&gt;&lt;property id=&quot;20148&quot; value=&quot;5&quot;/&gt;&lt;property id=&quot;20300&quot; value=&quot;Diapositive 20 - &amp;quot;Séméiologie des infections urinaires&amp;quot;&quot;/&gt;&lt;property id=&quot;20307&quot; value=&quot;321&quot;/&gt;&lt;/object&gt;&lt;object type=&quot;3&quot; unique_id=&quot;10023&quot;&gt;&lt;property id=&quot;20148&quot; value=&quot;5&quot;/&gt;&lt;property id=&quot;20300&quot; value=&quot;Diapositive 21 - &amp;quot;Infections urinaires / Bactériuries asymptomatiques: Définitions&amp;quot;&quot;/&gt;&lt;property id=&quot;20307&quot; value=&quot;277&quot;/&gt;&lt;/object&gt;&lt;object type=&quot;3&quot; unique_id=&quot;10024&quot;&gt;&lt;property id=&quot;20148&quot; value=&quot;5&quot;/&gt;&lt;property id=&quot;20300&quot; value=&quot;Diapositive 22 - &amp;quot;Infections urinaires / Bactériuries asymptomatiques: Définitions&amp;quot;&quot;/&gt;&lt;property id=&quot;20307&quot; value=&quot;283&quot;/&gt;&lt;/object&gt;&lt;object type=&quot;3&quot; unique_id=&quot;10025&quot;&gt;&lt;property id=&quot;20148&quot; value=&quot;5&quot;/&gt;&lt;property id=&quot;20300&quot; value=&quot;Diapositive 23&quot;/&gt;&lt;property id=&quot;20307&quot; value=&quot;282&quot;/&gt;&lt;/object&gt;&lt;object type=&quot;3&quot; unique_id=&quot;10026&quot;&gt;&lt;property id=&quot;20148&quot; value=&quot;5&quot;/&gt;&lt;property id=&quot;20300&quot; value=&quot;Diapositive 24&quot;/&gt;&lt;property id=&quot;20307&quot; value=&quot;280&quot;/&gt;&lt;/object&gt;&lt;object type=&quot;3&quot; unique_id=&quot;10027&quot;&gt;&lt;property id=&quot;20148&quot; value=&quot;5&quot;/&gt;&lt;property id=&quot;20300&quot; value=&quot;Diapositive 25&quot;/&gt;&lt;property id=&quot;20307&quot; value=&quot;281&quot;/&gt;&lt;/object&gt;&lt;object type=&quot;3&quot; unique_id=&quot;10028&quot;&gt;&lt;property id=&quot;20148&quot; value=&quot;5&quot;/&gt;&lt;property id=&quot;20300&quot; value=&quot;Diapositive 26 - &amp;quot;Proposition d’algorythme diagnostic pour l’IU communautaire du patient âgé non dément&amp;quot;&quot;/&gt;&lt;property id=&quot;20307&quot; value=&quot;278&quot;/&gt;&lt;/object&gt;&lt;object type=&quot;3&quot; unique_id=&quot;10029&quot;&gt;&lt;property id=&quot;20148&quot; value=&quot;5&quot;/&gt;&lt;property id=&quot;20300&quot; value=&quot;Diapositive 27 - &amp;quot;Proposition d’algorythme diagnostic pour l’IU du patient âgé dément en institution&amp;quot;&quot;/&gt;&lt;property id=&quot;20307&quot; value=&quot;279&quot;/&gt;&lt;/object&gt;&lt;object type=&quot;3&quot; unique_id=&quot;10030&quot;&gt;&lt;property id=&quot;20148&quot; value=&quot;5&quot;/&gt;&lt;property id=&quot;20300&quot; value=&quot;Diapositive 28 - &amp;quot;Séméiologie des infections digestives&amp;quot;&quot;/&gt;&lt;property id=&quot;20307&quot; value=&quot;322&quot;/&gt;&lt;/object&gt;&lt;object type=&quot;3&quot; unique_id=&quot;10031&quot;&gt;&lt;property id=&quot;20148&quot; value=&quot;5&quot;/&gt;&lt;property id=&quot;20300&quot; value=&quot;Diapositive 29 - &amp;quot;Infections d’origine digestive&amp;quot;&quot;/&gt;&lt;property id=&quot;20307&quot; value=&quot;284&quot;/&gt;&lt;/object&gt;&lt;object type=&quot;3&quot; unique_id=&quot;10032&quot;&gt;&lt;property id=&quot;20148&quot; value=&quot;5&quot;/&gt;&lt;property id=&quot;20300&quot; value=&quot;Diapositive 30 - &amp;quot;Infections d’origine digestive&amp;quot;&quot;/&gt;&lt;property id=&quot;20307&quot; value=&quot;307&quot;/&gt;&lt;/object&gt;&lt;object type=&quot;3&quot; unique_id=&quot;10033&quot;&gt;&lt;property id=&quot;20148&quot; value=&quot;5&quot;/&gt;&lt;property id=&quot;20300&quot; value=&quot;Diapositive 31 - &amp;quot;Infections d’origine digestive&amp;quot;&quot;/&gt;&lt;property id=&quot;20307&quot; value=&quot;308&quot;/&gt;&lt;/object&gt;&lt;object type=&quot;3&quot; unique_id=&quot;10034&quot;&gt;&lt;property id=&quot;20148&quot; value=&quot;5&quot;/&gt;&lt;property id=&quot;20300&quot; value=&quot;Diapositive 32 - &amp;quot;Séméiologie des infections neuro-méningées&amp;quot;&quot;/&gt;&lt;property id=&quot;20307&quot; value=&quot;323&quot;/&gt;&lt;/object&gt;&lt;object type=&quot;3&quot; unique_id=&quot;10035&quot;&gt;&lt;property id=&quot;20148&quot; value=&quot;5&quot;/&gt;&lt;property id=&quot;20300&quot; value=&quot;Diapositive 33 - &amp;quot;Séméiologie des infections neuro-méningées&amp;quot;&quot;/&gt;&lt;property id=&quot;20307&quot; value=&quot;285&quot;/&gt;&lt;/object&gt;&lt;object type=&quot;3&quot; unique_id=&quot;10036&quot;&gt;&lt;property id=&quot;20148&quot; value=&quot;5&quot;/&gt;&lt;property id=&quot;20300&quot; value=&quot;Diapositive 34 - &amp;quot;Séméiologie des infections neuro-méningées&amp;quot;&quot;/&gt;&lt;property id=&quot;20307&quot; value=&quot;309&quot;/&gt;&lt;/object&gt;&lt;object type=&quot;3&quot; unique_id=&quot;10037&quot;&gt;&lt;property id=&quot;20148&quot; value=&quot;5&quot;/&gt;&lt;property id=&quot;20300&quot; value=&quot;Diapositive 35 - &amp;quot;Conclusion&amp;quot;&quot;/&gt;&lt;property id=&quot;20307&quot; value=&quot;294&quot;/&gt;&lt;/object&gt;&lt;/object&gt;&lt;object type=&quot;8&quot; unique_id=&quot;10074&quot;&gt;&lt;/object&gt;&lt;/object&gt;&lt;/database&gt;"/>
  <p:tag name="MMPROD_NEXTUNIQUEID" val="10009"/>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27.5"/>
</p:tagLst>
</file>

<file path=ppt/tags/tag3.xml><?xml version="1.0" encoding="utf-8"?>
<p:tagLst xmlns:a="http://schemas.openxmlformats.org/drawingml/2006/main" xmlns:r="http://schemas.openxmlformats.org/officeDocument/2006/relationships" xmlns:p="http://schemas.openxmlformats.org/presentationml/2006/main">
  <p:tag name="TIMING" val="|14"/>
</p:tagLst>
</file>

<file path=ppt/tags/tag4.xml><?xml version="1.0" encoding="utf-8"?>
<p:tagLst xmlns:a="http://schemas.openxmlformats.org/drawingml/2006/main" xmlns:r="http://schemas.openxmlformats.org/officeDocument/2006/relationships" xmlns:p="http://schemas.openxmlformats.org/presentationml/2006/main">
  <p:tag name="TIMING" val="|4"/>
</p:tagLst>
</file>

<file path=ppt/tags/tag5.xml><?xml version="1.0" encoding="utf-8"?>
<p:tagLst xmlns:a="http://schemas.openxmlformats.org/drawingml/2006/main" xmlns:r="http://schemas.openxmlformats.org/officeDocument/2006/relationships" xmlns:p="http://schemas.openxmlformats.org/presentationml/2006/main">
  <p:tag name="TIMING" val="|15.2"/>
</p:tagLst>
</file>

<file path=ppt/tags/tag6.xml><?xml version="1.0" encoding="utf-8"?>
<p:tagLst xmlns:a="http://schemas.openxmlformats.org/drawingml/2006/main" xmlns:r="http://schemas.openxmlformats.org/officeDocument/2006/relationships" xmlns:p="http://schemas.openxmlformats.org/presentationml/2006/main">
  <p:tag name="TIMING" val="|17.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écutif">
  <a:themeElements>
    <a:clrScheme name="Exécutif">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écutif">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écutif">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2364</TotalTime>
  <Words>1095</Words>
  <Application>Microsoft Office PowerPoint</Application>
  <PresentationFormat>Affichage à l'écran (4:3)</PresentationFormat>
  <Paragraphs>225</Paragraphs>
  <Slides>35</Slides>
  <Notes>5</Notes>
  <HiddenSlides>0</HiddenSlides>
  <MMClips>35</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35</vt:i4>
      </vt:variant>
    </vt:vector>
  </HeadingPairs>
  <TitlesOfParts>
    <vt:vector size="45" baseType="lpstr">
      <vt:lpstr>ＭＳ Ｐゴシック</vt:lpstr>
      <vt:lpstr>Arial</vt:lpstr>
      <vt:lpstr>Calibri</vt:lpstr>
      <vt:lpstr>Century Gothic</vt:lpstr>
      <vt:lpstr>Comic Sans MS</vt:lpstr>
      <vt:lpstr>Courier New</vt:lpstr>
      <vt:lpstr>Palatino Linotype</vt:lpstr>
      <vt:lpstr>Times New Roman</vt:lpstr>
      <vt:lpstr>Wingdings</vt:lpstr>
      <vt:lpstr>Exécutif</vt:lpstr>
      <vt:lpstr>Infections du sujet âgé: Particularités sémiologiques</vt:lpstr>
      <vt:lpstr>Plan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Autonomie: Facteur de risque infectieux</vt:lpstr>
      <vt:lpstr>Présentation PowerPoint</vt:lpstr>
      <vt:lpstr>Présentation PowerPoint</vt:lpstr>
      <vt:lpstr>Séméiologie des infections pulmonaires</vt:lpstr>
      <vt:lpstr>Présentation PowerPoint</vt:lpstr>
      <vt:lpstr>Présentation PowerPoint</vt:lpstr>
      <vt:lpstr>Présentation PowerPoint</vt:lpstr>
      <vt:lpstr>Présentation PowerPoint</vt:lpstr>
      <vt:lpstr>Présentation PowerPoint</vt:lpstr>
      <vt:lpstr>Séméiologie des infections urinaires</vt:lpstr>
      <vt:lpstr>Infections urinaires / Bactériuries asymptomatiques: Définitions</vt:lpstr>
      <vt:lpstr>Infections urinaires / Bactériuries asymptomatiques: Définitions</vt:lpstr>
      <vt:lpstr>Présentation PowerPoint</vt:lpstr>
      <vt:lpstr>Présentation PowerPoint</vt:lpstr>
      <vt:lpstr>Présentation PowerPoint</vt:lpstr>
      <vt:lpstr>Proposition d’algorythme diagnostic pour l’IU communautaire du patient âgé non dément</vt:lpstr>
      <vt:lpstr>Proposition d’algorythme diagnostic pour l’IU du patient âgé dément en institution</vt:lpstr>
      <vt:lpstr>Séméiologie des infections digestives</vt:lpstr>
      <vt:lpstr>Infections d’origine digestive</vt:lpstr>
      <vt:lpstr>Infections d’origine digestive</vt:lpstr>
      <vt:lpstr>Infections d’origine digestive</vt:lpstr>
      <vt:lpstr>Séméiologie des infections neuro-méningées</vt:lpstr>
      <vt:lpstr>Séméiologie des infections neuro-méningées</vt:lpstr>
      <vt:lpstr>Séméiologie des infections neuro-méningées</vt:lpstr>
      <vt:lpstr>Conclusion</vt:lpstr>
    </vt:vector>
  </TitlesOfParts>
  <Company>APHP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G-PSL-PSL5150773</dc:creator>
  <cp:lastModifiedBy>Christèle Piau-Lorandel</cp:lastModifiedBy>
  <cp:revision>73</cp:revision>
  <dcterms:created xsi:type="dcterms:W3CDTF">2016-03-18T14:16:27Z</dcterms:created>
  <dcterms:modified xsi:type="dcterms:W3CDTF">2018-04-17T09:38:05Z</dcterms:modified>
</cp:coreProperties>
</file>