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69" r:id="rId3"/>
    <p:sldId id="284" r:id="rId4"/>
    <p:sldId id="270" r:id="rId5"/>
    <p:sldId id="258" r:id="rId6"/>
    <p:sldId id="259" r:id="rId7"/>
    <p:sldId id="260" r:id="rId8"/>
    <p:sldId id="261" r:id="rId9"/>
    <p:sldId id="262" r:id="rId10"/>
    <p:sldId id="263" r:id="rId11"/>
    <p:sldId id="257" r:id="rId12"/>
    <p:sldId id="264" r:id="rId13"/>
    <p:sldId id="265" r:id="rId14"/>
    <p:sldId id="271" r:id="rId15"/>
    <p:sldId id="272" r:id="rId16"/>
    <p:sldId id="273" r:id="rId17"/>
    <p:sldId id="276" r:id="rId18"/>
    <p:sldId id="277" r:id="rId19"/>
    <p:sldId id="282" r:id="rId20"/>
    <p:sldId id="280" r:id="rId21"/>
    <p:sldId id="274" r:id="rId22"/>
    <p:sldId id="283" r:id="rId23"/>
    <p:sldId id="285" r:id="rId24"/>
  </p:sldIdLst>
  <p:sldSz cx="9144000" cy="6858000" type="screen4x3"/>
  <p:notesSz cx="6858000" cy="9144000"/>
  <p:custDataLst>
    <p:tags r:id="rId26"/>
  </p:custData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171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6481E-827E-9848-9266-DA71755866E4}" type="datetimeFigureOut">
              <a:rPr lang="fr-FR" smtClean="0"/>
              <a:t>17/04/2018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1EA39-89A0-F34B-A885-7F25CAEEA95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73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A394C-5F15-5748-A746-CF48E004292B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891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4BB443-1118-5244-BAA4-66F093C76A84}" type="slidenum">
              <a:rPr lang="fr-FR">
                <a:latin typeface="Times" pitchFamily="-106" charset="0"/>
              </a:rPr>
              <a:pPr/>
              <a:t>13</a:t>
            </a:fld>
            <a:endParaRPr lang="fr-FR">
              <a:latin typeface="Times" pitchFamily="-106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fr-FR"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9293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B1037-BB84-8D43-B798-EF55A67A9089}" type="datetimeFigureOut">
              <a:rPr lang="fr-FR" smtClean="0"/>
              <a:t>17/04/2018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6B6-B71E-A143-BF68-A5C607EE04C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87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B1037-BB84-8D43-B798-EF55A67A9089}" type="datetimeFigureOut">
              <a:rPr lang="fr-FR" smtClean="0"/>
              <a:t>17/04/2018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6B6-B71E-A143-BF68-A5C607EE04C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5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B1037-BB84-8D43-B798-EF55A67A9089}" type="datetimeFigureOut">
              <a:rPr lang="fr-FR" smtClean="0"/>
              <a:t>17/04/2018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6B6-B71E-A143-BF68-A5C607EE04C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70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B1037-BB84-8D43-B798-EF55A67A9089}" type="datetimeFigureOut">
              <a:rPr lang="fr-FR" smtClean="0"/>
              <a:t>17/04/2018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6B6-B71E-A143-BF68-A5C607EE04C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90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B1037-BB84-8D43-B798-EF55A67A9089}" type="datetimeFigureOut">
              <a:rPr lang="fr-FR" smtClean="0"/>
              <a:t>17/04/2018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6B6-B71E-A143-BF68-A5C607EE04C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1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B1037-BB84-8D43-B798-EF55A67A9089}" type="datetimeFigureOut">
              <a:rPr lang="fr-FR" smtClean="0"/>
              <a:t>17/04/2018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6B6-B71E-A143-BF68-A5C607EE04C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58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B1037-BB84-8D43-B798-EF55A67A9089}" type="datetimeFigureOut">
              <a:rPr lang="fr-FR" smtClean="0"/>
              <a:t>17/04/2018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6B6-B71E-A143-BF68-A5C607EE04C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42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B1037-BB84-8D43-B798-EF55A67A9089}" type="datetimeFigureOut">
              <a:rPr lang="fr-FR" smtClean="0"/>
              <a:t>17/04/2018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6B6-B71E-A143-BF68-A5C607EE04C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84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B1037-BB84-8D43-B798-EF55A67A9089}" type="datetimeFigureOut">
              <a:rPr lang="fr-FR" smtClean="0"/>
              <a:t>17/04/2018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6B6-B71E-A143-BF68-A5C607EE04C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12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B1037-BB84-8D43-B798-EF55A67A9089}" type="datetimeFigureOut">
              <a:rPr lang="fr-FR" smtClean="0"/>
              <a:t>17/04/2018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6B6-B71E-A143-BF68-A5C607EE04C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83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B1037-BB84-8D43-B798-EF55A67A9089}" type="datetimeFigureOut">
              <a:rPr lang="fr-FR" smtClean="0"/>
              <a:t>17/04/2018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16B6-B71E-A143-BF68-A5C607EE04C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31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B1037-BB84-8D43-B798-EF55A67A9089}" type="datetimeFigureOut">
              <a:rPr lang="fr-FR" smtClean="0"/>
              <a:t>17/04/2018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E16B6-B71E-A143-BF68-A5C607EE04C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49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Immunosénescence et infections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DESC </a:t>
            </a:r>
            <a:r>
              <a:rPr lang="en-US" dirty="0" err="1"/>
              <a:t>maladie</a:t>
            </a:r>
            <a:r>
              <a:rPr lang="en-US" dirty="0"/>
              <a:t> </a:t>
            </a:r>
            <a:r>
              <a:rPr lang="en-US" dirty="0" err="1"/>
              <a:t>infectieuse</a:t>
            </a:r>
            <a:endParaRPr lang="en-US" dirty="0"/>
          </a:p>
          <a:p>
            <a:r>
              <a:rPr lang="en-US" dirty="0"/>
              <a:t>17/04/18</a:t>
            </a:r>
          </a:p>
          <a:p>
            <a:r>
              <a:rPr lang="en-US" dirty="0" err="1"/>
              <a:t>Dr</a:t>
            </a:r>
            <a:r>
              <a:rPr lang="en-US" dirty="0"/>
              <a:t> H. </a:t>
            </a:r>
            <a:r>
              <a:rPr lang="en-US" dirty="0" err="1"/>
              <a:t>Vallet</a:t>
            </a:r>
            <a:endParaRPr lang="en-US" dirty="0"/>
          </a:p>
        </p:txBody>
      </p:sp>
      <p:pic>
        <p:nvPicPr>
          <p:cNvPr id="4" name="Picture 5" descr="Logo_PSL_CFX_2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470" y="64015"/>
            <a:ext cx="1385650" cy="1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08" y="144176"/>
            <a:ext cx="1801643" cy="104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upmc-logotyp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723" y="349469"/>
            <a:ext cx="2346420" cy="79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7284" y="42782"/>
            <a:ext cx="2529045" cy="116336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1562" y="4968505"/>
            <a:ext cx="2286000" cy="1524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37" y="4572291"/>
            <a:ext cx="2905679" cy="208331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4"/>
    </mc:Choice>
    <mc:Fallback xmlns="">
      <p:transition spd="slow" advTm="13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34680" y="762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Vieillissement immunitaire T: Involution thymique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347386" y="1061614"/>
            <a:ext cx="320923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buFont typeface="Arial" pitchFamily="-106" charset="0"/>
              <a:buChar char="•"/>
            </a:pPr>
            <a:r>
              <a:rPr lang="fr-FR" sz="2000" i="0" dirty="0">
                <a:latin typeface="Arial" pitchFamily="-106" charset="0"/>
              </a:rPr>
              <a:t>Involution graisseuse</a:t>
            </a:r>
          </a:p>
          <a:p>
            <a:pPr marL="457200" indent="-457200" eaLnBrk="1" hangingPunct="1">
              <a:buFont typeface="Arial" pitchFamily="-106" charset="0"/>
              <a:buChar char="•"/>
            </a:pPr>
            <a:r>
              <a:rPr lang="fr-FR" sz="2000" i="0" dirty="0">
                <a:latin typeface="Arial" pitchFamily="-106" charset="0"/>
              </a:rPr>
              <a:t>Tout au long de la vie</a:t>
            </a:r>
          </a:p>
          <a:p>
            <a:pPr marL="457200" indent="-457200" eaLnBrk="1" hangingPunct="1">
              <a:buFont typeface="Arial" pitchFamily="-106" charset="0"/>
              <a:buChar char="•"/>
            </a:pPr>
            <a:r>
              <a:rPr lang="fr-FR" sz="2000" i="0" dirty="0">
                <a:latin typeface="Arial" pitchFamily="-106" charset="0"/>
              </a:rPr>
              <a:t>- 3% tissus / an à partir de l’âge adulte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753590" y="3679171"/>
            <a:ext cx="750664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>
              <a:buFont typeface="Wingdings" pitchFamily="-106" charset="2"/>
              <a:buChar char="Ø"/>
            </a:pPr>
            <a:r>
              <a:rPr lang="fr-FR" sz="2200" b="1" i="0" dirty="0">
                <a:solidFill>
                  <a:srgbClr val="FF0066"/>
                </a:solidFill>
                <a:latin typeface="Arial" pitchFamily="-106" charset="0"/>
              </a:rPr>
              <a:t>Diminution du nombre de cellules T </a:t>
            </a:r>
            <a:r>
              <a:rPr lang="fr-FR" sz="2200" b="1" i="0" dirty="0" err="1">
                <a:solidFill>
                  <a:srgbClr val="FF0066"/>
                </a:solidFill>
                <a:latin typeface="Arial" pitchFamily="-106" charset="0"/>
              </a:rPr>
              <a:t>naives</a:t>
            </a:r>
            <a:r>
              <a:rPr lang="fr-FR" sz="2200" b="1" i="0" dirty="0">
                <a:solidFill>
                  <a:srgbClr val="FF0066"/>
                </a:solidFill>
                <a:latin typeface="Arial" pitchFamily="-106" charset="0"/>
              </a:rPr>
              <a:t> produites</a:t>
            </a:r>
          </a:p>
          <a:p>
            <a:pPr marL="342900" indent="-342900" algn="ctr" eaLnBrk="1" hangingPunct="1">
              <a:buFont typeface="Wingdings" charset="2"/>
              <a:buChar char="Ø"/>
            </a:pPr>
            <a:r>
              <a:rPr lang="fr-FR" sz="2200" b="1" dirty="0">
                <a:solidFill>
                  <a:srgbClr val="FF0066"/>
                </a:solidFill>
                <a:latin typeface="Arial" pitchFamily="-106" charset="0"/>
              </a:rPr>
              <a:t>Diminution du REPERTOIRE </a:t>
            </a:r>
            <a:r>
              <a:rPr lang="fr-FR" sz="2200" b="1" dirty="0" err="1">
                <a:solidFill>
                  <a:srgbClr val="FF0066"/>
                </a:solidFill>
                <a:latin typeface="Arial" pitchFamily="-106" charset="0"/>
              </a:rPr>
              <a:t>T</a:t>
            </a:r>
            <a:endParaRPr lang="fr-FR" sz="2200" b="1" i="0" dirty="0">
              <a:solidFill>
                <a:srgbClr val="FF0066"/>
              </a:solidFill>
              <a:latin typeface="Arial" pitchFamily="-106" charset="0"/>
            </a:endParaRPr>
          </a:p>
          <a:p>
            <a:pPr algn="ctr" eaLnBrk="1" hangingPunct="1">
              <a:buFont typeface="Wingdings" pitchFamily="-106" charset="2"/>
              <a:buChar char="Ø"/>
            </a:pPr>
            <a:endParaRPr lang="fr-FR" sz="2200" b="1" i="0" dirty="0">
              <a:solidFill>
                <a:srgbClr val="FF0066"/>
              </a:solidFill>
              <a:latin typeface="Arial" pitchFamily="-106" charset="0"/>
            </a:endParaRPr>
          </a:p>
          <a:p>
            <a:pPr algn="ctr" eaLnBrk="1" hangingPunct="1">
              <a:buFont typeface="Wingdings" pitchFamily="-106" charset="2"/>
              <a:buNone/>
            </a:pPr>
            <a:endParaRPr lang="fr-FR" sz="2200" b="1" i="0" dirty="0">
              <a:solidFill>
                <a:srgbClr val="FF0066"/>
              </a:solidFill>
              <a:latin typeface="Arial" pitchFamily="-106" charset="0"/>
            </a:endParaRPr>
          </a:p>
          <a:p>
            <a:pPr algn="ctr" eaLnBrk="1" hangingPunct="1">
              <a:buFont typeface="Wingdings" pitchFamily="-106" charset="2"/>
              <a:buNone/>
            </a:pPr>
            <a:r>
              <a:rPr lang="fr-FR" sz="2200" b="1" i="0" dirty="0">
                <a:latin typeface="Arial" pitchFamily="-106" charset="0"/>
              </a:rPr>
              <a:t>- 3% cellules naïves / an à partir de l’âge adulte</a:t>
            </a:r>
            <a:r>
              <a:rPr lang="fr-FR" sz="2200" b="1" i="0" dirty="0">
                <a:solidFill>
                  <a:srgbClr val="FF0066"/>
                </a:solidFill>
                <a:latin typeface="Arial" pitchFamily="-106" charset="0"/>
              </a:rPr>
              <a:t> </a:t>
            </a:r>
            <a:r>
              <a:rPr lang="fr-FR" sz="2200" b="1" i="0" dirty="0">
                <a:latin typeface="Arial" pitchFamily="-106" charset="0"/>
              </a:rPr>
              <a:t>(TREC)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rcRect t="14855"/>
          <a:stretch>
            <a:fillRect/>
          </a:stretch>
        </p:blipFill>
        <p:spPr>
          <a:xfrm>
            <a:off x="134680" y="1010536"/>
            <a:ext cx="4905481" cy="174707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6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06"/>
    </mc:Choice>
    <mc:Fallback xmlns="">
      <p:transition spd="slow" advTm="57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ri2318-f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814607"/>
            <a:ext cx="7927975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69365" y="762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Vieillissement immunitaire T: homéostasie altérée</a:t>
            </a:r>
          </a:p>
        </p:txBody>
      </p:sp>
      <p:sp>
        <p:nvSpPr>
          <p:cNvPr id="8" name="Flèche vers le haut 7"/>
          <p:cNvSpPr/>
          <p:nvPr/>
        </p:nvSpPr>
        <p:spPr>
          <a:xfrm rot="2497379" flipH="1">
            <a:off x="7514859" y="4854943"/>
            <a:ext cx="417416" cy="106109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èche vers le haut 8"/>
          <p:cNvSpPr/>
          <p:nvPr/>
        </p:nvSpPr>
        <p:spPr>
          <a:xfrm rot="7674596" flipH="1">
            <a:off x="5228785" y="5232691"/>
            <a:ext cx="574993" cy="90561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6995502" y="6197461"/>
            <a:ext cx="151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Pool </a:t>
            </a:r>
            <a:r>
              <a:rPr lang="en-US" dirty="0" err="1"/>
              <a:t>Mémoire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4982384" y="6190537"/>
            <a:ext cx="1529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Pool </a:t>
            </a:r>
            <a:r>
              <a:rPr lang="en-US" dirty="0" err="1"/>
              <a:t>Naîf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4705015" y="5289269"/>
            <a:ext cx="2106087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AUGMENTATION de la </a:t>
            </a:r>
            <a:r>
              <a:rPr lang="en-US" sz="2000" b="1" dirty="0" err="1"/>
              <a:t>capacité</a:t>
            </a:r>
            <a:r>
              <a:rPr lang="en-US" sz="2000" b="1" dirty="0"/>
              <a:t> de </a:t>
            </a:r>
            <a:r>
              <a:rPr lang="en-US" sz="2000" b="1" dirty="0" err="1"/>
              <a:t>prolifération</a:t>
            </a:r>
            <a:r>
              <a:rPr lang="en-US" sz="2000" b="1" dirty="0"/>
              <a:t> </a:t>
            </a:r>
          </a:p>
          <a:p>
            <a:pPr algn="ctr"/>
            <a:r>
              <a:rPr lang="en-US" sz="2000" b="1" dirty="0"/>
              <a:t>des </a:t>
            </a:r>
            <a:r>
              <a:rPr lang="en-US" sz="2000" b="1" dirty="0" err="1"/>
              <a:t>naïves</a:t>
            </a:r>
            <a:endParaRPr lang="en-US" sz="20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04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89"/>
    </mc:Choice>
    <mc:Fallback xmlns="">
      <p:transition spd="slow" advTm="29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20"/>
          <p:cNvGrpSpPr/>
          <p:nvPr/>
        </p:nvGrpSpPr>
        <p:grpSpPr>
          <a:xfrm>
            <a:off x="534338" y="685800"/>
            <a:ext cx="5409262" cy="3460210"/>
            <a:chOff x="1677338" y="869951"/>
            <a:chExt cx="5409262" cy="346021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7338" y="869951"/>
              <a:ext cx="5409262" cy="3460210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5410200" y="3962400"/>
              <a:ext cx="16002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dirty="0" err="1"/>
                <a:t>Restifo</a:t>
              </a:r>
              <a:r>
                <a:rPr lang="fr-FR" sz="1000" dirty="0"/>
                <a:t> et al., COI, 2013</a:t>
              </a:r>
            </a:p>
          </p:txBody>
        </p:sp>
        <p:grpSp>
          <p:nvGrpSpPr>
            <p:cNvPr id="3" name="Grouper 9"/>
            <p:cNvGrpSpPr/>
            <p:nvPr/>
          </p:nvGrpSpPr>
          <p:grpSpPr>
            <a:xfrm>
              <a:off x="4221710" y="1784457"/>
              <a:ext cx="274090" cy="279481"/>
              <a:chOff x="7577508" y="3048008"/>
              <a:chExt cx="467262" cy="490412"/>
            </a:xfrm>
          </p:grpSpPr>
          <p:sp>
            <p:nvSpPr>
              <p:cNvPr id="8" name="Ellipse 7"/>
              <p:cNvSpPr>
                <a:spLocks noChangeAspect="1"/>
              </p:cNvSpPr>
              <p:nvPr/>
            </p:nvSpPr>
            <p:spPr>
              <a:xfrm>
                <a:off x="7577508" y="3048008"/>
                <a:ext cx="467262" cy="490412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Ellipse 8"/>
              <p:cNvSpPr>
                <a:spLocks noChangeAspect="1"/>
              </p:cNvSpPr>
              <p:nvPr/>
            </p:nvSpPr>
            <p:spPr>
              <a:xfrm>
                <a:off x="7696199" y="3124200"/>
                <a:ext cx="293817" cy="30837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" name="Grouper 17"/>
            <p:cNvGrpSpPr/>
            <p:nvPr/>
          </p:nvGrpSpPr>
          <p:grpSpPr>
            <a:xfrm>
              <a:off x="3124200" y="1481682"/>
              <a:ext cx="249173" cy="254074"/>
              <a:chOff x="7696200" y="1565293"/>
              <a:chExt cx="249173" cy="254074"/>
            </a:xfrm>
          </p:grpSpPr>
          <p:sp>
            <p:nvSpPr>
              <p:cNvPr id="12" name="Ellipse 11"/>
              <p:cNvSpPr/>
              <p:nvPr/>
            </p:nvSpPr>
            <p:spPr>
              <a:xfrm>
                <a:off x="7696200" y="1565293"/>
                <a:ext cx="249173" cy="254074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Ellipse 12"/>
              <p:cNvSpPr>
                <a:spLocks noChangeAspect="1"/>
              </p:cNvSpPr>
              <p:nvPr/>
            </p:nvSpPr>
            <p:spPr>
              <a:xfrm>
                <a:off x="7740897" y="1608719"/>
                <a:ext cx="172349" cy="17574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" name="Grouper 19"/>
            <p:cNvGrpSpPr/>
            <p:nvPr/>
          </p:nvGrpSpPr>
          <p:grpSpPr>
            <a:xfrm>
              <a:off x="6400800" y="2438400"/>
              <a:ext cx="360427" cy="254074"/>
              <a:chOff x="8097773" y="3708326"/>
              <a:chExt cx="360427" cy="254074"/>
            </a:xfrm>
          </p:grpSpPr>
          <p:sp>
            <p:nvSpPr>
              <p:cNvPr id="14" name="Ellipse 13"/>
              <p:cNvSpPr/>
              <p:nvPr/>
            </p:nvSpPr>
            <p:spPr>
              <a:xfrm>
                <a:off x="8097773" y="3708326"/>
                <a:ext cx="360427" cy="254074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Ellipse 14"/>
              <p:cNvSpPr>
                <a:spLocks noChangeAspect="1"/>
              </p:cNvSpPr>
              <p:nvPr/>
            </p:nvSpPr>
            <p:spPr>
              <a:xfrm>
                <a:off x="8209651" y="3751752"/>
                <a:ext cx="172349" cy="17574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rgbClr val="3366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Ellipse 15"/>
            <p:cNvSpPr>
              <a:spLocks noChangeAspect="1"/>
            </p:cNvSpPr>
            <p:nvPr/>
          </p:nvSpPr>
          <p:spPr>
            <a:xfrm rot="20648056">
              <a:off x="5323350" y="2146929"/>
              <a:ext cx="282808" cy="23592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/>
            <p:cNvSpPr>
              <a:spLocks noChangeAspect="1"/>
            </p:cNvSpPr>
            <p:nvPr/>
          </p:nvSpPr>
          <p:spPr>
            <a:xfrm>
              <a:off x="5371770" y="2187551"/>
              <a:ext cx="121337" cy="160274"/>
            </a:xfrm>
            <a:prstGeom prst="ellipse">
              <a:avLst/>
            </a:prstGeom>
            <a:solidFill>
              <a:srgbClr val="00550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0" y="762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Vieillissement immunitaire T: altération du compartiment mémoire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rcRect t="3977" b="46242"/>
          <a:stretch>
            <a:fillRect/>
          </a:stretch>
        </p:blipFill>
        <p:spPr>
          <a:xfrm>
            <a:off x="381000" y="4398658"/>
            <a:ext cx="5562600" cy="2459342"/>
          </a:xfrm>
          <a:prstGeom prst="rect">
            <a:avLst/>
          </a:prstGeom>
        </p:spPr>
      </p:pic>
      <p:sp>
        <p:nvSpPr>
          <p:cNvPr id="23" name="Rectangle 59"/>
          <p:cNvSpPr>
            <a:spLocks noChangeArrowheads="1"/>
          </p:cNvSpPr>
          <p:nvPr/>
        </p:nvSpPr>
        <p:spPr bwMode="auto">
          <a:xfrm>
            <a:off x="6248400" y="1066800"/>
            <a:ext cx="2895600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i="0" dirty="0">
                <a:solidFill>
                  <a:schemeClr val="accent1"/>
                </a:solidFill>
                <a:latin typeface="Arial" pitchFamily="-106" charset="0"/>
              </a:rPr>
              <a:t>Avec l’</a:t>
            </a:r>
            <a:r>
              <a:rPr lang="fr-FR" altLang="ja-JP" sz="1600" i="0" dirty="0">
                <a:solidFill>
                  <a:schemeClr val="accent1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âge:</a:t>
            </a:r>
          </a:p>
          <a:p>
            <a:pPr algn="ctr"/>
            <a:endParaRPr lang="fr-FR" sz="1600" i="0" dirty="0">
              <a:solidFill>
                <a:schemeClr val="accent1"/>
              </a:solidFill>
              <a:latin typeface="Arial" pitchFamily="-106" charset="0"/>
            </a:endParaRPr>
          </a:p>
          <a:p>
            <a:pPr algn="ctr"/>
            <a:r>
              <a:rPr lang="fr-FR" sz="1600" i="0" dirty="0">
                <a:solidFill>
                  <a:schemeClr val="accent1"/>
                </a:solidFill>
                <a:latin typeface="Arial" pitchFamily="-106" charset="0"/>
              </a:rPr>
              <a:t>Accumulation de cellules T mémoires très différenciées « vieilles/</a:t>
            </a:r>
            <a:r>
              <a:rPr lang="fr-FR" sz="1600" i="0" dirty="0" err="1">
                <a:solidFill>
                  <a:schemeClr val="accent1"/>
                </a:solidFill>
                <a:latin typeface="Arial" pitchFamily="-106" charset="0"/>
              </a:rPr>
              <a:t>sénéscentes</a:t>
            </a:r>
            <a:r>
              <a:rPr lang="fr-FR" sz="1600" i="0" dirty="0">
                <a:solidFill>
                  <a:schemeClr val="accent1"/>
                </a:solidFill>
                <a:latin typeface="Arial" pitchFamily="-106" charset="0"/>
              </a:rPr>
              <a:t> »</a:t>
            </a:r>
          </a:p>
          <a:p>
            <a:pPr algn="ctr"/>
            <a:endParaRPr lang="fr-FR" sz="1600" i="0" dirty="0">
              <a:latin typeface="Arial" pitchFamily="-106" charset="0"/>
            </a:endParaRPr>
          </a:p>
          <a:p>
            <a:pPr algn="ctr"/>
            <a:endParaRPr lang="fr-FR" sz="1600" i="0" dirty="0">
              <a:latin typeface="Arial" pitchFamily="-106" charset="0"/>
            </a:endParaRPr>
          </a:p>
          <a:p>
            <a:pPr algn="ctr" eaLnBrk="1" hangingPunct="1">
              <a:buFontTx/>
              <a:buChar char="-"/>
            </a:pPr>
            <a:r>
              <a:rPr lang="fr-FR" sz="1600" i="0" dirty="0">
                <a:latin typeface="Arial" pitchFamily="-106" charset="0"/>
              </a:rPr>
              <a:t> faibles capacités prolifératives (</a:t>
            </a:r>
            <a:r>
              <a:rPr lang="fr-FR" sz="1600" i="0" dirty="0" err="1">
                <a:latin typeface="Arial" pitchFamily="-106" charset="0"/>
                <a:sym typeface="Wingdings" pitchFamily="-106" charset="2"/>
              </a:rPr>
              <a:t></a:t>
            </a:r>
            <a:r>
              <a:rPr lang="fr-FR" sz="1600" i="0" dirty="0">
                <a:latin typeface="Arial" pitchFamily="-106" charset="0"/>
              </a:rPr>
              <a:t> télomères)</a:t>
            </a:r>
          </a:p>
          <a:p>
            <a:pPr algn="ctr" eaLnBrk="1" hangingPunct="1">
              <a:buFontTx/>
              <a:buChar char="-"/>
            </a:pPr>
            <a:endParaRPr lang="fr-FR" sz="1600" i="0" dirty="0">
              <a:latin typeface="Arial" pitchFamily="-106" charset="0"/>
            </a:endParaRPr>
          </a:p>
          <a:p>
            <a:pPr algn="ctr" eaLnBrk="1" hangingPunct="1">
              <a:buFontTx/>
              <a:buChar char="-"/>
            </a:pPr>
            <a:r>
              <a:rPr lang="fr-FR" sz="1600" i="0" dirty="0">
                <a:latin typeface="Arial" pitchFamily="-106" charset="0"/>
              </a:rPr>
              <a:t> moins sensibles à l’</a:t>
            </a:r>
            <a:r>
              <a:rPr lang="fr-FR" sz="1600" i="0" dirty="0" err="1">
                <a:latin typeface="Arial" pitchFamily="-106" charset="0"/>
              </a:rPr>
              <a:t>apoptose</a:t>
            </a:r>
            <a:endParaRPr lang="fr-FR" sz="1600" i="0" dirty="0">
              <a:latin typeface="Arial" pitchFamily="-106" charset="0"/>
            </a:endParaRPr>
          </a:p>
          <a:p>
            <a:pPr algn="ctr" eaLnBrk="1" hangingPunct="1">
              <a:buFontTx/>
              <a:buChar char="-"/>
            </a:pPr>
            <a:endParaRPr lang="fr-FR" sz="1600" i="0" dirty="0">
              <a:latin typeface="Arial" pitchFamily="-106" charset="0"/>
            </a:endParaRPr>
          </a:p>
          <a:p>
            <a:pPr algn="ctr" eaLnBrk="1" hangingPunct="1">
              <a:buFontTx/>
              <a:buChar char="-"/>
            </a:pPr>
            <a:r>
              <a:rPr lang="fr-FR" sz="1600" i="0" dirty="0">
                <a:latin typeface="Arial" pitchFamily="-106" charset="0"/>
              </a:rPr>
              <a:t> </a:t>
            </a:r>
            <a:r>
              <a:rPr lang="fr-FR" sz="1600" i="0" dirty="0" err="1">
                <a:latin typeface="Arial" pitchFamily="-106" charset="0"/>
              </a:rPr>
              <a:t>oligoclonalité</a:t>
            </a:r>
            <a:endParaRPr lang="fr-FR" sz="1600" i="0" dirty="0">
              <a:latin typeface="Arial" pitchFamily="-106" charset="0"/>
            </a:endParaRPr>
          </a:p>
          <a:p>
            <a:pPr algn="ctr" eaLnBrk="1" hangingPunct="1">
              <a:buFontTx/>
              <a:buChar char="-"/>
            </a:pPr>
            <a:endParaRPr lang="fr-FR" sz="1600" i="0" dirty="0">
              <a:latin typeface="Arial" pitchFamily="-106" charset="0"/>
            </a:endParaRPr>
          </a:p>
          <a:p>
            <a:pPr algn="ctr" eaLnBrk="1" hangingPunct="1"/>
            <a:r>
              <a:rPr lang="fr-FR" sz="1600" i="0" dirty="0">
                <a:latin typeface="Arial" pitchFamily="-106" charset="0"/>
              </a:rPr>
              <a:t>- prennent la place de nouvelles cellules / spécificités</a:t>
            </a:r>
          </a:p>
        </p:txBody>
      </p:sp>
      <p:grpSp>
        <p:nvGrpSpPr>
          <p:cNvPr id="20" name="Grouper 19"/>
          <p:cNvGrpSpPr/>
          <p:nvPr/>
        </p:nvGrpSpPr>
        <p:grpSpPr>
          <a:xfrm>
            <a:off x="7467600" y="2438400"/>
            <a:ext cx="360427" cy="254074"/>
            <a:chOff x="8097773" y="3708326"/>
            <a:chExt cx="360427" cy="254074"/>
          </a:xfrm>
        </p:grpSpPr>
        <p:sp>
          <p:nvSpPr>
            <p:cNvPr id="21" name="Ellipse 20"/>
            <p:cNvSpPr/>
            <p:nvPr/>
          </p:nvSpPr>
          <p:spPr>
            <a:xfrm>
              <a:off x="8097773" y="3708326"/>
              <a:ext cx="360427" cy="254074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>
              <a:spLocks noChangeAspect="1"/>
            </p:cNvSpPr>
            <p:nvPr/>
          </p:nvSpPr>
          <p:spPr>
            <a:xfrm>
              <a:off x="8209651" y="3751752"/>
              <a:ext cx="172349" cy="17574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6475476" y="5867400"/>
            <a:ext cx="26880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4F81BD"/>
                </a:solidFill>
                <a:sym typeface="Wingdings"/>
              </a:rPr>
              <a:t></a:t>
            </a:r>
            <a:r>
              <a:rPr lang="fr-FR" sz="1600" dirty="0">
                <a:solidFill>
                  <a:srgbClr val="4F81BD"/>
                </a:solidFill>
                <a:sym typeface="Wingdings"/>
              </a:rPr>
              <a:t> </a:t>
            </a:r>
            <a:r>
              <a:rPr lang="fr-FR" sz="1600" dirty="0">
                <a:solidFill>
                  <a:srgbClr val="4F81BD"/>
                </a:solidFill>
              </a:rPr>
              <a:t>Expansions </a:t>
            </a:r>
            <a:r>
              <a:rPr lang="fr-FR" sz="1600" dirty="0" err="1">
                <a:solidFill>
                  <a:srgbClr val="4F81BD"/>
                </a:solidFill>
              </a:rPr>
              <a:t>oligoclonales</a:t>
            </a:r>
            <a:endParaRPr lang="fr-FR" sz="1600" dirty="0">
              <a:solidFill>
                <a:srgbClr val="4F81BD"/>
              </a:solidFill>
            </a:endParaRPr>
          </a:p>
          <a:p>
            <a:r>
              <a:rPr lang="fr-FR" sz="1600" dirty="0" err="1">
                <a:solidFill>
                  <a:srgbClr val="4F81BD"/>
                </a:solidFill>
                <a:sym typeface="Wingdings"/>
              </a:rPr>
              <a:t></a:t>
            </a:r>
            <a:r>
              <a:rPr lang="fr-FR" sz="1600" dirty="0">
                <a:solidFill>
                  <a:srgbClr val="4F81BD"/>
                </a:solidFill>
                <a:sym typeface="Wingdings"/>
              </a:rPr>
              <a:t> </a:t>
            </a:r>
            <a:r>
              <a:rPr lang="fr-FR" sz="1600" dirty="0">
                <a:solidFill>
                  <a:srgbClr val="4F81BD"/>
                </a:solidFill>
              </a:rPr>
              <a:t>Répertoire moins diversifié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2654" y="1516698"/>
            <a:ext cx="711895" cy="64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994159" y="2429708"/>
            <a:ext cx="711895" cy="64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964734" y="2165721"/>
            <a:ext cx="711895" cy="64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709349" y="1802271"/>
            <a:ext cx="711895" cy="64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013730" y="2753196"/>
            <a:ext cx="711895" cy="646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18"/>
    </mc:Choice>
    <mc:Fallback xmlns="">
      <p:transition spd="slow" advTm="27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152400" y="1066800"/>
            <a:ext cx="889317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buFont typeface="+mj-lt"/>
              <a:buAutoNum type="arabicPeriod"/>
            </a:pPr>
            <a:r>
              <a:rPr lang="fr-FR" sz="2000" b="1" i="0" dirty="0">
                <a:solidFill>
                  <a:srgbClr val="1F497D"/>
                </a:solidFill>
                <a:latin typeface="Arial" pitchFamily="-106" charset="0"/>
                <a:sym typeface="Wingdings" pitchFamily="-106" charset="2"/>
              </a:rPr>
              <a:t>Involution thymique:</a:t>
            </a:r>
          </a:p>
          <a:p>
            <a:pPr eaLnBrk="1" hangingPunct="1">
              <a:buFont typeface="Wingdings" pitchFamily="-106" charset="2"/>
              <a:buNone/>
            </a:pPr>
            <a:endParaRPr lang="fr-FR" sz="1400" b="1" i="0" dirty="0">
              <a:solidFill>
                <a:srgbClr val="FF6600"/>
              </a:solidFill>
              <a:latin typeface="Arial" pitchFamily="-106" charset="0"/>
              <a:sym typeface="Wingdings" pitchFamily="-106" charset="2"/>
            </a:endParaRPr>
          </a:p>
          <a:p>
            <a:pPr eaLnBrk="1" hangingPunct="1"/>
            <a:r>
              <a:rPr lang="fr-FR" sz="2000" b="1" i="0" dirty="0">
                <a:latin typeface="Arial" pitchFamily="-106" charset="0"/>
                <a:sym typeface="Symbol" pitchFamily="-106" charset="2"/>
              </a:rPr>
              <a:t> </a:t>
            </a:r>
            <a:r>
              <a:rPr lang="fr-FR" sz="2000" b="1" i="0" dirty="0" err="1">
                <a:latin typeface="Arial" pitchFamily="-106" charset="0"/>
                <a:sym typeface="Symbol" pitchFamily="-106" charset="2"/>
              </a:rPr>
              <a:t></a:t>
            </a:r>
            <a:r>
              <a:rPr lang="fr-FR" sz="2000" b="1" i="0" dirty="0">
                <a:latin typeface="Arial" pitchFamily="-106" charset="0"/>
                <a:sym typeface="Symbol" pitchFamily="-106" charset="2"/>
              </a:rPr>
              <a:t>  </a:t>
            </a:r>
            <a:r>
              <a:rPr lang="fr-FR" sz="2000" b="1" i="0" dirty="0">
                <a:latin typeface="Arial" pitchFamily="-106" charset="0"/>
                <a:sym typeface="Wingdings" pitchFamily="-106" charset="2"/>
              </a:rPr>
              <a:t>Diminution du </a:t>
            </a:r>
            <a:r>
              <a:rPr lang="fr-FR" sz="2000" b="1" i="0" dirty="0">
                <a:latin typeface="Arial" pitchFamily="-106" charset="0"/>
              </a:rPr>
              <a:t>Répertoire des cellules T avec l’âge</a:t>
            </a:r>
          </a:p>
          <a:p>
            <a:pPr eaLnBrk="1" hangingPunct="1"/>
            <a:r>
              <a:rPr lang="fr-FR" sz="2000" b="1" i="0" dirty="0">
                <a:latin typeface="Arial" pitchFamily="-106" charset="0"/>
              </a:rPr>
              <a:t>      	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592138" y="3508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lang="fr-FR" b="1" i="0">
              <a:latin typeface="Arial" pitchFamily="-106" charset="0"/>
            </a:endParaRPr>
          </a:p>
        </p:txBody>
      </p:sp>
      <p:sp>
        <p:nvSpPr>
          <p:cNvPr id="117765" name="Rectangle 1029"/>
          <p:cNvSpPr>
            <a:spLocks noChangeArrowheads="1"/>
          </p:cNvSpPr>
          <p:nvPr/>
        </p:nvSpPr>
        <p:spPr bwMode="auto">
          <a:xfrm>
            <a:off x="152400" y="3962400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eaLnBrk="1" hangingPunct="1">
              <a:buFont typeface="+mj-lt"/>
              <a:buAutoNum type="arabicPeriod" startAt="2"/>
            </a:pPr>
            <a:r>
              <a:rPr lang="fr-FR" sz="2000" b="1" i="0" dirty="0">
                <a:solidFill>
                  <a:schemeClr val="tx2"/>
                </a:solidFill>
                <a:latin typeface="Arial" pitchFamily="-106" charset="0"/>
              </a:rPr>
              <a:t>Expansions oligoclonales de cellules </a:t>
            </a:r>
            <a:r>
              <a:rPr lang="fr-FR" sz="2000" b="1" i="0" dirty="0" err="1">
                <a:solidFill>
                  <a:schemeClr val="tx2"/>
                </a:solidFill>
                <a:latin typeface="Arial" pitchFamily="-106" charset="0"/>
              </a:rPr>
              <a:t>T</a:t>
            </a:r>
            <a:r>
              <a:rPr lang="fr-FR" sz="2000" b="1" i="0" dirty="0">
                <a:solidFill>
                  <a:schemeClr val="tx2"/>
                </a:solidFill>
                <a:latin typeface="Arial" pitchFamily="-106" charset="0"/>
              </a:rPr>
              <a:t> mémoires (surtout les CD8+) </a:t>
            </a:r>
          </a:p>
        </p:txBody>
      </p:sp>
      <p:sp>
        <p:nvSpPr>
          <p:cNvPr id="117766" name="Rectangle 1030"/>
          <p:cNvSpPr>
            <a:spLocks noChangeArrowheads="1"/>
          </p:cNvSpPr>
          <p:nvPr/>
        </p:nvSpPr>
        <p:spPr bwMode="auto">
          <a:xfrm>
            <a:off x="1697038" y="3200400"/>
            <a:ext cx="5618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fr-FR" sz="2000" b="1" i="0" dirty="0">
                <a:latin typeface="Arial" pitchFamily="-106" charset="0"/>
                <a:sym typeface="Symbol" pitchFamily="-106" charset="2"/>
              </a:rPr>
              <a:t>… </a:t>
            </a:r>
            <a:r>
              <a:rPr lang="fr-FR" sz="2000" b="1" i="0" dirty="0">
                <a:latin typeface="Arial" pitchFamily="-106" charset="0"/>
              </a:rPr>
              <a:t>le thymus n’est pas le seul responsable…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76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C00000"/>
                </a:solidFill>
              </a:rPr>
              <a:t>2 causes principales de vieillissement immunitaire 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00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47"/>
    </mc:Choice>
    <mc:Fallback xmlns="">
      <p:transition spd="slow" advTm="21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8370" grpId="0"/>
      <p:bldP spid="117765" grpId="0"/>
      <p:bldP spid="1177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contenu 11"/>
          <p:cNvSpPr txBox="1">
            <a:spLocks/>
          </p:cNvSpPr>
          <p:nvPr/>
        </p:nvSpPr>
        <p:spPr>
          <a:xfrm>
            <a:off x="23522" y="762000"/>
            <a:ext cx="9144000" cy="1166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378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FR" sz="2200" b="1" dirty="0">
                <a:solidFill>
                  <a:schemeClr val="tx2"/>
                </a:solidFill>
              </a:rPr>
              <a:t>Diminution de la production centrale (MO)  des LB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Accolade fermante 23"/>
          <p:cNvSpPr/>
          <p:nvPr/>
        </p:nvSpPr>
        <p:spPr>
          <a:xfrm>
            <a:off x="6324600" y="3909925"/>
            <a:ext cx="228600" cy="1143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6575211" y="4180117"/>
            <a:ext cx="24925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Sécrétion d’</a:t>
            </a:r>
            <a:r>
              <a:rPr lang="fr-FR" sz="1600" dirty="0" err="1"/>
              <a:t>Ac</a:t>
            </a:r>
            <a:r>
              <a:rPr lang="fr-FR" sz="1600" dirty="0"/>
              <a:t>: titre, affinité </a:t>
            </a:r>
          </a:p>
          <a:p>
            <a:r>
              <a:rPr lang="fr-FR" sz="1600" dirty="0"/>
              <a:t>&amp; protection plus faibles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62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Effet de l’âge sur les lymphocytes B: défauts quantitatifs et qualitatifs</a:t>
            </a:r>
          </a:p>
        </p:txBody>
      </p:sp>
      <p:sp>
        <p:nvSpPr>
          <p:cNvPr id="7" name="Espace réservé du contenu 11"/>
          <p:cNvSpPr txBox="1">
            <a:spLocks/>
          </p:cNvSpPr>
          <p:nvPr/>
        </p:nvSpPr>
        <p:spPr>
          <a:xfrm>
            <a:off x="17888" y="2672577"/>
            <a:ext cx="9144000" cy="2849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378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FR" sz="2200" b="1" dirty="0">
                <a:solidFill>
                  <a:schemeClr val="tx2"/>
                </a:solidFill>
              </a:rPr>
              <a:t>Altération de la formation des centres germinatifs</a:t>
            </a:r>
          </a:p>
          <a:p>
            <a:pPr lvl="2">
              <a:spcBef>
                <a:spcPct val="20000"/>
              </a:spcBef>
              <a:defRPr/>
            </a:pPr>
            <a:endParaRPr lang="fr-FR" sz="1946" dirty="0"/>
          </a:p>
          <a:p>
            <a:pPr marL="1143000" lvl="2" indent="-228600">
              <a:spcBef>
                <a:spcPct val="20000"/>
              </a:spcBef>
              <a:buFont typeface="Symbol" charset="0"/>
              <a:buChar char=""/>
              <a:defRPr/>
            </a:pPr>
            <a:r>
              <a:rPr lang="fr-FR" sz="1946" dirty="0">
                <a:sym typeface="Wingdings"/>
              </a:rPr>
              <a:t>Switch d’</a:t>
            </a:r>
            <a:r>
              <a:rPr lang="fr-FR" sz="1946" dirty="0" err="1">
                <a:sym typeface="Wingdings"/>
              </a:rPr>
              <a:t>Ac</a:t>
            </a:r>
            <a:r>
              <a:rPr lang="fr-FR" sz="1946" dirty="0">
                <a:sym typeface="Wingdings"/>
              </a:rPr>
              <a:t> </a:t>
            </a:r>
            <a:r>
              <a:rPr lang="fr-FR" sz="1946" dirty="0" err="1">
                <a:sym typeface="Wingdings"/>
              </a:rPr>
              <a:t>IgG</a:t>
            </a:r>
            <a:r>
              <a:rPr lang="fr-FR" sz="1946" dirty="0">
                <a:sym typeface="Wingdings"/>
              </a:rPr>
              <a:t> haute affinité -&gt; </a:t>
            </a:r>
            <a:r>
              <a:rPr lang="fr-FR" sz="1946" dirty="0" err="1">
                <a:sym typeface="Wingdings"/>
              </a:rPr>
              <a:t>IgM</a:t>
            </a:r>
            <a:r>
              <a:rPr lang="fr-FR" sz="1946" dirty="0">
                <a:sym typeface="Wingdings"/>
              </a:rPr>
              <a:t> faible affinité</a:t>
            </a:r>
          </a:p>
          <a:p>
            <a:pPr marL="1143000" lvl="2" indent="-228600">
              <a:spcBef>
                <a:spcPct val="20000"/>
              </a:spcBef>
              <a:buFont typeface="Symbol" charset="0"/>
              <a:buChar char=""/>
              <a:defRPr/>
            </a:pPr>
            <a:r>
              <a:rPr lang="fr-FR" sz="1946" dirty="0">
                <a:sym typeface="Wingdings"/>
              </a:rPr>
              <a:t>Production d’</a:t>
            </a:r>
            <a:r>
              <a:rPr lang="fr-FR" sz="1946" dirty="0" err="1">
                <a:sym typeface="Wingdings"/>
              </a:rPr>
              <a:t>Ac</a:t>
            </a:r>
            <a:r>
              <a:rPr lang="fr-FR" sz="1946" dirty="0">
                <a:sym typeface="Wingdings"/>
              </a:rPr>
              <a:t> peu affins</a:t>
            </a:r>
            <a:endParaRPr lang="fr-FR" sz="1946" i="1" dirty="0">
              <a:sym typeface="Wingdings"/>
            </a:endParaRPr>
          </a:p>
          <a:p>
            <a:pPr marL="1143000" lvl="2" indent="-228600">
              <a:spcBef>
                <a:spcPct val="20000"/>
              </a:spcBef>
              <a:buFont typeface="Symbol" charset="0"/>
              <a:buChar char=""/>
              <a:defRPr/>
            </a:pPr>
            <a:r>
              <a:rPr lang="fr-FR" sz="1946" dirty="0">
                <a:sym typeface="Wingdings"/>
              </a:rPr>
              <a:t>Réduction du nombre de </a:t>
            </a:r>
            <a:r>
              <a:rPr lang="fr-FR" sz="1946" dirty="0" err="1">
                <a:sym typeface="Wingdings"/>
              </a:rPr>
              <a:t>plasmablastes</a:t>
            </a:r>
            <a:endParaRPr lang="fr-FR" sz="1946" i="1" dirty="0">
              <a:sym typeface="Wingdings"/>
            </a:endParaRPr>
          </a:p>
          <a:p>
            <a:pPr marL="1143000" lvl="2" indent="-228600">
              <a:spcBef>
                <a:spcPct val="20000"/>
              </a:spcBef>
              <a:buFont typeface="Symbol" charset="0"/>
              <a:buChar char=""/>
              <a:defRPr/>
            </a:pPr>
            <a:r>
              <a:rPr lang="fr-FR" sz="1946" dirty="0">
                <a:solidFill>
                  <a:schemeClr val="accent6">
                    <a:lumMod val="75000"/>
                  </a:schemeClr>
                </a:solidFill>
                <a:sym typeface="Wingdings"/>
              </a:rPr>
              <a:t>Réduction réponses vaccinales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Espace réservé du contenu 11"/>
          <p:cNvSpPr txBox="1">
            <a:spLocks/>
          </p:cNvSpPr>
          <p:nvPr/>
        </p:nvSpPr>
        <p:spPr>
          <a:xfrm>
            <a:off x="202873" y="5616284"/>
            <a:ext cx="8429533" cy="819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Augmentation des auto-</a:t>
            </a:r>
            <a:r>
              <a:rPr kumimoji="0" lang="fr-FR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Ac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/>
              </a:rPr>
              <a:t> (IgM+++)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contenu 11"/>
          <p:cNvSpPr txBox="1">
            <a:spLocks/>
          </p:cNvSpPr>
          <p:nvPr/>
        </p:nvSpPr>
        <p:spPr>
          <a:xfrm>
            <a:off x="17888" y="1238512"/>
            <a:ext cx="9144000" cy="1795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378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fr-FR" sz="2200" b="1" dirty="0">
                <a:solidFill>
                  <a:schemeClr val="tx2"/>
                </a:solidFill>
              </a:rPr>
              <a:t>Conséquences: 	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²"/>
            </a:pPr>
            <a:r>
              <a:rPr lang="fr-FR" sz="2200" b="1" dirty="0">
                <a:solidFill>
                  <a:schemeClr val="tx2"/>
                </a:solidFill>
              </a:rPr>
              <a:t>diminution de production des LB </a:t>
            </a:r>
            <a:r>
              <a:rPr lang="fr-FR" sz="2200" b="1" dirty="0" err="1">
                <a:solidFill>
                  <a:schemeClr val="tx2"/>
                </a:solidFill>
              </a:rPr>
              <a:t>naifs</a:t>
            </a:r>
            <a:r>
              <a:rPr lang="fr-FR" sz="2200" b="1" dirty="0">
                <a:solidFill>
                  <a:schemeClr val="tx2"/>
                </a:solidFill>
              </a:rPr>
              <a:t> 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²"/>
            </a:pPr>
            <a:r>
              <a:rPr lang="fr-FR" sz="2200" b="1" dirty="0">
                <a:solidFill>
                  <a:schemeClr val="tx2"/>
                </a:solidFill>
              </a:rPr>
              <a:t>accumulation des LB mémoires de répertoire limité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27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39"/>
    </mc:Choice>
    <mc:Fallback xmlns="">
      <p:transition spd="slow" advTm="66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  <p:bldP spid="24" grpId="0" animBg="1"/>
      <p:bldP spid="25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9"/>
          <p:cNvGrpSpPr>
            <a:grpSpLocks/>
          </p:cNvGrpSpPr>
          <p:nvPr/>
        </p:nvGrpSpPr>
        <p:grpSpPr bwMode="auto">
          <a:xfrm>
            <a:off x="1981200" y="1066800"/>
            <a:ext cx="5375275" cy="5029200"/>
            <a:chOff x="2081880" y="838200"/>
            <a:chExt cx="5374515" cy="5029200"/>
          </a:xfrm>
        </p:grpSpPr>
        <p:grpSp>
          <p:nvGrpSpPr>
            <p:cNvPr id="3" name="Grouper 2"/>
            <p:cNvGrpSpPr>
              <a:grpSpLocks/>
            </p:cNvGrpSpPr>
            <p:nvPr/>
          </p:nvGrpSpPr>
          <p:grpSpPr bwMode="auto">
            <a:xfrm>
              <a:off x="2133600" y="838200"/>
              <a:ext cx="4495800" cy="2788920"/>
              <a:chOff x="457200" y="457200"/>
              <a:chExt cx="4495800" cy="278892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537225" y="457200"/>
                <a:ext cx="4415800" cy="27892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pic>
            <p:nvPicPr>
              <p:cNvPr id="77844" name="Image 4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57200" y="457200"/>
                <a:ext cx="4415790" cy="2788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7831" name="Text Box 31"/>
            <p:cNvSpPr txBox="1">
              <a:spLocks noChangeArrowheads="1"/>
            </p:cNvSpPr>
            <p:nvPr/>
          </p:nvSpPr>
          <p:spPr bwMode="auto">
            <a:xfrm>
              <a:off x="2470920" y="4648200"/>
              <a:ext cx="1578059" cy="28780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spcAft>
                  <a:spcPts val="1000"/>
                </a:spcAft>
              </a:pPr>
              <a:r>
                <a:rPr lang="fr-FR" sz="1400" b="1" i="0">
                  <a:solidFill>
                    <a:srgbClr val="FF0000"/>
                  </a:solidFill>
                  <a:latin typeface="Calibri" pitchFamily="-84" charset="0"/>
                  <a:ea typeface="Calibri" pitchFamily="-84" charset="0"/>
                  <a:cs typeface="Calibri" pitchFamily="-84" charset="0"/>
                </a:rPr>
                <a:t> INFLAMM-AGING</a:t>
              </a:r>
              <a:endParaRPr lang="en-US" sz="1400" b="1" i="0"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sp>
          <p:nvSpPr>
            <p:cNvPr id="77832" name="Text Box 32"/>
            <p:cNvSpPr txBox="1">
              <a:spLocks noChangeArrowheads="1"/>
            </p:cNvSpPr>
            <p:nvPr/>
          </p:nvSpPr>
          <p:spPr bwMode="auto">
            <a:xfrm>
              <a:off x="4876800" y="4648200"/>
              <a:ext cx="2579595" cy="45661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spcAft>
                  <a:spcPts val="1000"/>
                </a:spcAft>
              </a:pPr>
              <a:r>
                <a:rPr lang="fr-FR" sz="1400" b="1" i="0">
                  <a:solidFill>
                    <a:srgbClr val="008000"/>
                  </a:solidFill>
                  <a:latin typeface="Calibri" pitchFamily="-84" charset="0"/>
                  <a:ea typeface="Calibri" pitchFamily="-84" charset="0"/>
                  <a:cs typeface="Calibri" pitchFamily="-84" charset="0"/>
                </a:rPr>
                <a:t>ANTI-INFLAMM-AGING</a:t>
              </a:r>
              <a:endParaRPr lang="en-US" sz="1400" b="1" i="0">
                <a:solidFill>
                  <a:srgbClr val="008000"/>
                </a:solidFill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sp>
          <p:nvSpPr>
            <p:cNvPr id="77833" name="Text Box 34"/>
            <p:cNvSpPr txBox="1">
              <a:spLocks noChangeArrowheads="1"/>
            </p:cNvSpPr>
            <p:nvPr/>
          </p:nvSpPr>
          <p:spPr bwMode="auto">
            <a:xfrm>
              <a:off x="2081880" y="5435264"/>
              <a:ext cx="2211908" cy="432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50000"/>
                </a:lnSpc>
                <a:spcAft>
                  <a:spcPts val="1000"/>
                </a:spcAft>
              </a:pPr>
              <a:r>
                <a:rPr lang="fr-FR" sz="1200">
                  <a:latin typeface="Calibri" pitchFamily="-84" charset="0"/>
                  <a:ea typeface="Calibri" pitchFamily="-84" charset="0"/>
                  <a:cs typeface="Calibri" pitchFamily="-84" charset="0"/>
                </a:rPr>
                <a:t>Pathologies inflammatoires</a:t>
              </a:r>
            </a:p>
            <a:p>
              <a:pPr algn="ctr" eaLnBrk="1" hangingPunct="1">
                <a:lnSpc>
                  <a:spcPct val="50000"/>
                </a:lnSpc>
                <a:spcAft>
                  <a:spcPts val="1000"/>
                </a:spcAft>
              </a:pPr>
              <a:r>
                <a:rPr lang="fr-FR" sz="1200">
                  <a:latin typeface="Calibri" pitchFamily="-84" charset="0"/>
                  <a:ea typeface="Calibri" pitchFamily="-84" charset="0"/>
                  <a:cs typeface="Calibri" pitchFamily="-84" charset="0"/>
                </a:rPr>
                <a:t>Fragilité</a:t>
              </a:r>
              <a:endParaRPr lang="en-US" sz="1200"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sp>
          <p:nvSpPr>
            <p:cNvPr id="77834" name="Text Box 35"/>
            <p:cNvSpPr txBox="1">
              <a:spLocks noChangeArrowheads="1"/>
            </p:cNvSpPr>
            <p:nvPr/>
          </p:nvSpPr>
          <p:spPr bwMode="auto">
            <a:xfrm>
              <a:off x="5065192" y="5435264"/>
              <a:ext cx="2211908" cy="432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fr-FR" sz="1200">
                  <a:latin typeface="Calibri" pitchFamily="-84" charset="0"/>
                  <a:ea typeface="Calibri" pitchFamily="-84" charset="0"/>
                  <a:cs typeface="Calibri" pitchFamily="-84" charset="0"/>
                </a:rPr>
                <a:t>Longévité</a:t>
              </a:r>
            </a:p>
            <a:p>
              <a:pPr algn="ctr" eaLnBrk="1" hangingPunct="1">
                <a:spcAft>
                  <a:spcPts val="1000"/>
                </a:spcAft>
              </a:pPr>
              <a:r>
                <a:rPr lang="fr-FR" sz="1200">
                  <a:latin typeface="Calibri" pitchFamily="-84" charset="0"/>
                  <a:ea typeface="Calibri" pitchFamily="-84" charset="0"/>
                  <a:cs typeface="Calibri" pitchFamily="-84" charset="0"/>
                </a:rPr>
                <a:t>Survie prolongée</a:t>
              </a:r>
              <a:endParaRPr lang="en-US" sz="1200"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sp>
          <p:nvSpPr>
            <p:cNvPr id="77835" name="Text Box 37"/>
            <p:cNvSpPr txBox="1">
              <a:spLocks noChangeArrowheads="1"/>
            </p:cNvSpPr>
            <p:nvPr/>
          </p:nvSpPr>
          <p:spPr bwMode="auto">
            <a:xfrm>
              <a:off x="2248447" y="3657600"/>
              <a:ext cx="2018753" cy="57646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fr-FR" sz="1200">
                  <a:latin typeface="Calibri" pitchFamily="-84" charset="0"/>
                  <a:ea typeface="Calibri" pitchFamily="-84" charset="0"/>
                  <a:cs typeface="Calibri" pitchFamily="-84" charset="0"/>
                </a:rPr>
                <a:t>Résistance aux  infections</a:t>
              </a:r>
            </a:p>
            <a:p>
              <a:pPr algn="ctr" eaLnBrk="1" hangingPunct="1"/>
              <a:r>
                <a:rPr lang="fr-FR" sz="1200">
                  <a:latin typeface="Calibri" pitchFamily="-84" charset="0"/>
                  <a:ea typeface="Calibri" pitchFamily="-84" charset="0"/>
                  <a:cs typeface="Calibri" pitchFamily="-84" charset="0"/>
                </a:rPr>
                <a:t>Survie précoce</a:t>
              </a:r>
              <a:endParaRPr lang="en-US" sz="1200"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sp>
          <p:nvSpPr>
            <p:cNvPr id="77836" name="Text Box 38"/>
            <p:cNvSpPr txBox="1">
              <a:spLocks noChangeArrowheads="1"/>
            </p:cNvSpPr>
            <p:nvPr/>
          </p:nvSpPr>
          <p:spPr bwMode="auto">
            <a:xfrm>
              <a:off x="4978400" y="3733800"/>
              <a:ext cx="2247900" cy="432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spcAft>
                  <a:spcPts val="1000"/>
                </a:spcAft>
              </a:pPr>
              <a:r>
                <a:rPr lang="fr-FR" sz="1200">
                  <a:latin typeface="Calibri" pitchFamily="-84" charset="0"/>
                  <a:ea typeface="Calibri" pitchFamily="-84" charset="0"/>
                  <a:cs typeface="Calibri" pitchFamily="-84" charset="0"/>
                </a:rPr>
                <a:t>Susceptibilité aux infections</a:t>
              </a:r>
              <a:endParaRPr lang="en-US" sz="1200">
                <a:latin typeface="Calibri" pitchFamily="-84" charset="0"/>
                <a:ea typeface="Calibri" pitchFamily="-84" charset="0"/>
                <a:cs typeface="Calibri" pitchFamily="-84" charset="0"/>
              </a:endParaRPr>
            </a:p>
          </p:txBody>
        </p:sp>
        <p:sp>
          <p:nvSpPr>
            <p:cNvPr id="14" name="Flèche vers le bas 1"/>
            <p:cNvSpPr/>
            <p:nvPr/>
          </p:nvSpPr>
          <p:spPr>
            <a:xfrm>
              <a:off x="3048531" y="4191000"/>
              <a:ext cx="287296" cy="46831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" name="Flèche vers le bas 1"/>
            <p:cNvSpPr/>
            <p:nvPr/>
          </p:nvSpPr>
          <p:spPr>
            <a:xfrm>
              <a:off x="3048531" y="4953000"/>
              <a:ext cx="287296" cy="46831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" name="Flèche vers le bas 1"/>
            <p:cNvSpPr/>
            <p:nvPr/>
          </p:nvSpPr>
          <p:spPr>
            <a:xfrm>
              <a:off x="3124721" y="2667000"/>
              <a:ext cx="287296" cy="1008063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" name="Flèche vers le bas 1"/>
            <p:cNvSpPr/>
            <p:nvPr/>
          </p:nvSpPr>
          <p:spPr>
            <a:xfrm>
              <a:off x="5943722" y="2667000"/>
              <a:ext cx="287296" cy="1008063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" name="Flèche vers le bas 1"/>
            <p:cNvSpPr/>
            <p:nvPr/>
          </p:nvSpPr>
          <p:spPr>
            <a:xfrm>
              <a:off x="6019911" y="4191000"/>
              <a:ext cx="287296" cy="468313"/>
            </a:xfrm>
            <a:prstGeom prst="downArrow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9" name="Flèche vers le bas 1"/>
            <p:cNvSpPr/>
            <p:nvPr/>
          </p:nvSpPr>
          <p:spPr>
            <a:xfrm>
              <a:off x="6019911" y="4953000"/>
              <a:ext cx="287296" cy="468313"/>
            </a:xfrm>
            <a:prstGeom prst="downArrow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77829" name="ZoneTexte 4"/>
          <p:cNvSpPr txBox="1">
            <a:spLocks noChangeArrowheads="1"/>
          </p:cNvSpPr>
          <p:nvPr/>
        </p:nvSpPr>
        <p:spPr bwMode="auto">
          <a:xfrm>
            <a:off x="6731620" y="6597352"/>
            <a:ext cx="244889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000" dirty="0">
                <a:latin typeface="Calibri" pitchFamily="-84" charset="0"/>
              </a:rPr>
              <a:t>D’</a:t>
            </a:r>
            <a:r>
              <a:rPr lang="fr-FR" sz="1000" dirty="0" err="1">
                <a:latin typeface="Calibri" pitchFamily="-84" charset="0"/>
              </a:rPr>
              <a:t>aprés</a:t>
            </a:r>
            <a:r>
              <a:rPr lang="fr-FR" sz="1000" dirty="0">
                <a:latin typeface="Calibri" pitchFamily="-84" charset="0"/>
              </a:rPr>
              <a:t> </a:t>
            </a:r>
            <a:r>
              <a:rPr lang="fr-FR" sz="1000" dirty="0" err="1">
                <a:latin typeface="Calibri" pitchFamily="-84" charset="0"/>
              </a:rPr>
              <a:t>Franceschi</a:t>
            </a:r>
            <a:r>
              <a:rPr lang="fr-FR" sz="1000" dirty="0">
                <a:latin typeface="Calibri" pitchFamily="-84" charset="0"/>
              </a:rPr>
              <a:t> </a:t>
            </a:r>
            <a:r>
              <a:rPr lang="fr-FR" sz="1000" dirty="0" err="1">
                <a:latin typeface="Calibri" pitchFamily="-84" charset="0"/>
              </a:rPr>
              <a:t>Mech</a:t>
            </a:r>
            <a:r>
              <a:rPr lang="fr-FR" sz="1000" dirty="0">
                <a:latin typeface="Calibri" pitchFamily="-84" charset="0"/>
              </a:rPr>
              <a:t> </a:t>
            </a:r>
            <a:r>
              <a:rPr lang="fr-FR" sz="1000" dirty="0" err="1">
                <a:latin typeface="Calibri" pitchFamily="-84" charset="0"/>
              </a:rPr>
              <a:t>Ageing</a:t>
            </a:r>
            <a:r>
              <a:rPr lang="fr-FR" sz="1000" dirty="0">
                <a:latin typeface="Calibri" pitchFamily="-84" charset="0"/>
              </a:rPr>
              <a:t> </a:t>
            </a:r>
            <a:r>
              <a:rPr lang="fr-FR" sz="1000" dirty="0" err="1">
                <a:latin typeface="Calibri" pitchFamily="-84" charset="0"/>
              </a:rPr>
              <a:t>Dev</a:t>
            </a:r>
            <a:r>
              <a:rPr lang="fr-FR" sz="1000" dirty="0">
                <a:latin typeface="Calibri" pitchFamily="-84" charset="0"/>
              </a:rPr>
              <a:t> 2007</a:t>
            </a:r>
            <a:endParaRPr lang="fr-FR" sz="1000" dirty="0"/>
          </a:p>
        </p:txBody>
      </p:sp>
      <p:sp>
        <p:nvSpPr>
          <p:cNvPr id="20" name="Rectangle 19"/>
          <p:cNvSpPr/>
          <p:nvPr/>
        </p:nvSpPr>
        <p:spPr>
          <a:xfrm>
            <a:off x="0" y="11663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Un système immunitaire sénescent dans un contexte inflammatoire</a:t>
            </a:r>
          </a:p>
        </p:txBody>
      </p:sp>
    </p:spTree>
    <p:extLst>
      <p:ext uri="{BB962C8B-B14F-4D97-AF65-F5344CB8AC3E}">
        <p14:creationId xmlns:p14="http://schemas.microsoft.com/office/powerpoint/2010/main" val="2523669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38"/>
          <a:stretch/>
        </p:blipFill>
        <p:spPr bwMode="auto">
          <a:xfrm>
            <a:off x="1207541" y="2243298"/>
            <a:ext cx="6728918" cy="227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539552" y="955804"/>
            <a:ext cx="3153330" cy="9255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Anomalies du </a:t>
            </a:r>
            <a:r>
              <a:rPr lang="fr-FR" b="1" dirty="0"/>
              <a:t>répertoire</a:t>
            </a:r>
            <a:r>
              <a:rPr lang="fr-FR" dirty="0"/>
              <a:t> T et B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5255140" y="955804"/>
            <a:ext cx="3312368" cy="996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Inflammation 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107504" y="5205963"/>
            <a:ext cx="9001000" cy="468592"/>
            <a:chOff x="107504" y="6076092"/>
            <a:chExt cx="9001000" cy="468592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107504" y="6076092"/>
              <a:ext cx="1440160" cy="457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700" dirty="0"/>
                <a:t>Infections</a:t>
              </a: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1619672" y="6076092"/>
              <a:ext cx="1440160" cy="457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700" dirty="0">
                  <a:sym typeface="Wingdings"/>
                </a:rPr>
                <a:t></a:t>
              </a:r>
              <a:r>
                <a:rPr lang="fr-FR" sz="1700" dirty="0"/>
                <a:t>Réponses vaccinales</a:t>
              </a:r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3131840" y="6076092"/>
              <a:ext cx="1440160" cy="457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700" dirty="0"/>
                <a:t>Expansions clonales</a:t>
              </a:r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4644008" y="6076092"/>
              <a:ext cx="1440160" cy="457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700" dirty="0"/>
                <a:t>Cancers</a:t>
              </a:r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6156176" y="6076092"/>
              <a:ext cx="1440160" cy="457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700" dirty="0"/>
                <a:t>Cardio-vasculaire</a:t>
              </a:r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7668344" y="6087484"/>
              <a:ext cx="1440160" cy="457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600" dirty="0"/>
                <a:t>Troubles neurocognitifs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79512" y="116632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C00000"/>
                </a:solidFill>
              </a:rPr>
              <a:t>Conséquences Cliniques (1)</a:t>
            </a:r>
          </a:p>
        </p:txBody>
      </p:sp>
      <p:sp>
        <p:nvSpPr>
          <p:cNvPr id="13" name="Flèche vers la droite 12"/>
          <p:cNvSpPr/>
          <p:nvPr/>
        </p:nvSpPr>
        <p:spPr>
          <a:xfrm rot="2112020">
            <a:off x="1673937" y="2290519"/>
            <a:ext cx="1512168" cy="2914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èche vers la droite 13"/>
          <p:cNvSpPr/>
          <p:nvPr/>
        </p:nvSpPr>
        <p:spPr>
          <a:xfrm rot="8540698" flipV="1">
            <a:off x="5927194" y="2312857"/>
            <a:ext cx="1276369" cy="27740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582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58"/>
    </mc:Choice>
    <mc:Fallback xmlns="">
      <p:transition spd="slow" advTm="35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6632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C00000"/>
                </a:solidFill>
              </a:rPr>
              <a:t>Conséquences Cliniques (2)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09" y="2240188"/>
            <a:ext cx="3310290" cy="196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946" y="2275187"/>
            <a:ext cx="3181047" cy="190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-10672" y="1106583"/>
            <a:ext cx="313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rgbClr val="6666FF"/>
                </a:solidFill>
              </a:rPr>
              <a:t>Sepsis</a:t>
            </a:r>
            <a:r>
              <a:rPr lang="fr-FR" sz="2400" dirty="0">
                <a:solidFill>
                  <a:srgbClr val="6666FF"/>
                </a:solidFill>
              </a:rPr>
              <a:t> et sujets âgés :</a:t>
            </a:r>
          </a:p>
        </p:txBody>
      </p:sp>
      <p:sp>
        <p:nvSpPr>
          <p:cNvPr id="6" name="Rectangle 5"/>
          <p:cNvSpPr/>
          <p:nvPr/>
        </p:nvSpPr>
        <p:spPr>
          <a:xfrm>
            <a:off x="5017300" y="1905855"/>
            <a:ext cx="33203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Augmentation taux de mortalité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560507" y="4184029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Martin 2006</a:t>
            </a:r>
          </a:p>
        </p:txBody>
      </p:sp>
      <p:sp>
        <p:nvSpPr>
          <p:cNvPr id="8" name="Rectangle 7"/>
          <p:cNvSpPr/>
          <p:nvPr/>
        </p:nvSpPr>
        <p:spPr>
          <a:xfrm>
            <a:off x="239748" y="4488563"/>
            <a:ext cx="82471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000" dirty="0"/>
              <a:t>40 à 50% des bactériémie surviennent chez des patients âgés</a:t>
            </a:r>
          </a:p>
          <a:p>
            <a:pPr marL="171450" indent="-171450">
              <a:buFontTx/>
              <a:buChar char="-"/>
            </a:pPr>
            <a:r>
              <a:rPr lang="fr-FR" sz="2000" dirty="0">
                <a:latin typeface="Calibri" panose="020F0502020204030204" pitchFamily="34" charset="0"/>
              </a:rPr>
              <a:t> Taux de mortalité du choc septique  50-60% (contre 30-40% chez le jeune)</a:t>
            </a:r>
          </a:p>
          <a:p>
            <a:pPr marL="171450" indent="-171450">
              <a:buFontTx/>
              <a:buChar char="-"/>
            </a:pPr>
            <a:endParaRPr lang="fr-FR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779912" y="3445550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Martin 2006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6226" y="1905324"/>
            <a:ext cx="2617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Augmentation incidence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9597" y="649554"/>
            <a:ext cx="658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Une des causes majeures de mortalité et de morbidité du sujet âgé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773348" y="188640"/>
            <a:ext cx="4467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>
                <a:solidFill>
                  <a:srgbClr val="6666FF"/>
                </a:solidFill>
              </a:rPr>
              <a:t>Susceptibilité augmentée aux infections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9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16"/>
    </mc:Choice>
    <mc:Fallback xmlns="">
      <p:transition spd="slow" advTm="34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6632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C00000"/>
                </a:solidFill>
              </a:rPr>
              <a:t>Conséquences Cliniques (2)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773348" y="188640"/>
            <a:ext cx="4467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>
                <a:solidFill>
                  <a:srgbClr val="6666FF"/>
                </a:solidFill>
              </a:rPr>
              <a:t>Susceptibilité augmentée aux infections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-10672" y="1106583"/>
            <a:ext cx="5904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6666FF"/>
                </a:solidFill>
              </a:rPr>
              <a:t>Pneumopathies bactérienne et sujets âgés :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9597" y="649554"/>
            <a:ext cx="658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Une des causes majeures de mortalité et de morbidité du sujet âgé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93819" y="1803202"/>
            <a:ext cx="7930376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400" dirty="0"/>
              <a:t>Germe le plus fréquent: S. </a:t>
            </a:r>
            <a:r>
              <a:rPr lang="fr-FR" sz="2400" dirty="0" err="1"/>
              <a:t>pneumoniae</a:t>
            </a:r>
            <a:endParaRPr lang="fr-FR" sz="2400" dirty="0"/>
          </a:p>
          <a:p>
            <a:pPr marL="285750" indent="-285750">
              <a:buFontTx/>
              <a:buChar char="-"/>
            </a:pPr>
            <a:r>
              <a:rPr lang="fr-FR" sz="2400" dirty="0"/>
              <a:t>Suivi de H. </a:t>
            </a:r>
            <a:r>
              <a:rPr lang="fr-FR" sz="2400" dirty="0" err="1"/>
              <a:t>influenzae</a:t>
            </a:r>
            <a:r>
              <a:rPr lang="fr-FR" sz="2400" dirty="0"/>
              <a:t>, S. aureus et BGN  patient âgé&gt;&gt;jeune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Taux de mortalité de 15 à 30% dans les pays développés</a:t>
            </a:r>
          </a:p>
          <a:p>
            <a:pPr marL="285750" indent="-285750">
              <a:buFontTx/>
              <a:buChar char="-"/>
            </a:pPr>
            <a:r>
              <a:rPr lang="fr-FR" sz="2400" dirty="0"/>
              <a:t>Autres facteurs de risque</a:t>
            </a:r>
          </a:p>
          <a:p>
            <a:pPr marL="742950" lvl="1" indent="-285750">
              <a:buFontTx/>
              <a:buChar char="-"/>
            </a:pPr>
            <a:r>
              <a:rPr lang="fr-FR" sz="2400" dirty="0"/>
              <a:t>Comorbidité (dénutrition)</a:t>
            </a:r>
          </a:p>
          <a:p>
            <a:pPr marL="742950" lvl="1" indent="-285750">
              <a:buFontTx/>
              <a:buChar char="-"/>
            </a:pPr>
            <a:r>
              <a:rPr lang="fr-FR" sz="2400" dirty="0"/>
              <a:t>Modifications du tissus pulmonaire</a:t>
            </a:r>
          </a:p>
          <a:p>
            <a:pPr marL="742950" lvl="1" indent="-285750">
              <a:buFontTx/>
              <a:buChar char="-"/>
            </a:pPr>
            <a:r>
              <a:rPr lang="fr-FR" sz="2400" dirty="0"/>
              <a:t>Dentition+++</a:t>
            </a:r>
          </a:p>
          <a:p>
            <a:pPr marL="285750" indent="-285750">
              <a:buFontTx/>
              <a:buChar char="-"/>
            </a:pPr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en-US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4796870" y="5385279"/>
            <a:ext cx="4619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Krone</a:t>
            </a:r>
            <a:r>
              <a:rPr lang="fr-FR" i="1" dirty="0"/>
              <a:t> et al., Lancet </a:t>
            </a:r>
            <a:r>
              <a:rPr lang="fr-FR" i="1" dirty="0" err="1"/>
              <a:t>Respir</a:t>
            </a:r>
            <a:r>
              <a:rPr lang="fr-FR" i="1" dirty="0"/>
              <a:t> Med 2014</a:t>
            </a:r>
          </a:p>
          <a:p>
            <a:r>
              <a:rPr lang="fr-FR" i="1" dirty="0"/>
              <a:t>Meyer et al., </a:t>
            </a:r>
            <a:r>
              <a:rPr lang="fr-FR" i="1" dirty="0" err="1"/>
              <a:t>Semin</a:t>
            </a:r>
            <a:r>
              <a:rPr lang="fr-FR" i="1" dirty="0"/>
              <a:t> </a:t>
            </a:r>
            <a:r>
              <a:rPr lang="fr-FR" i="1" dirty="0" err="1"/>
              <a:t>Respir</a:t>
            </a:r>
            <a:r>
              <a:rPr lang="fr-FR" i="1" dirty="0"/>
              <a:t> </a:t>
            </a:r>
            <a:r>
              <a:rPr lang="fr-FR" i="1" dirty="0" err="1"/>
              <a:t>Crit</a:t>
            </a:r>
            <a:r>
              <a:rPr lang="fr-FR" i="1" dirty="0"/>
              <a:t> Care Med. 2010 </a:t>
            </a:r>
          </a:p>
          <a:p>
            <a:r>
              <a:rPr lang="fr-FR" i="1" dirty="0"/>
              <a:t> </a:t>
            </a:r>
          </a:p>
          <a:p>
            <a:endParaRPr lang="en-US" i="1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33"/>
    </mc:Choice>
    <mc:Fallback xmlns="">
      <p:transition spd="slow" advTm="32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6632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C00000"/>
                </a:solidFill>
              </a:rPr>
              <a:t>Conséquences Cliniques (2)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773348" y="188640"/>
            <a:ext cx="4467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>
                <a:solidFill>
                  <a:srgbClr val="6666FF"/>
                </a:solidFill>
              </a:rPr>
              <a:t>Susceptibilité augmentée aux infections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-10672" y="1106583"/>
            <a:ext cx="3223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6666FF"/>
                </a:solidFill>
              </a:rPr>
              <a:t>Grippe et sujets âgés :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9597" y="649554"/>
            <a:ext cx="658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Une des causes majeures de mortalité et de morbidité du sujet âgé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b="62468"/>
          <a:stretch/>
        </p:blipFill>
        <p:spPr>
          <a:xfrm>
            <a:off x="570163" y="2536342"/>
            <a:ext cx="8109052" cy="16069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15607" y="3496620"/>
            <a:ext cx="2100808" cy="83103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2159388" y="5314722"/>
            <a:ext cx="5131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Infections à Influenza graves: (</a:t>
            </a:r>
            <a:r>
              <a:rPr lang="fr-FR" sz="2000" dirty="0" err="1"/>
              <a:t>McElhaney</a:t>
            </a:r>
            <a:r>
              <a:rPr lang="fr-FR" sz="2000" dirty="0"/>
              <a:t> 2011)</a:t>
            </a:r>
          </a:p>
          <a:p>
            <a:r>
              <a:rPr lang="fr-FR" sz="2000" dirty="0">
                <a:sym typeface="Wingdings" panose="05000000000000000000" pitchFamily="2" charset="2"/>
              </a:rPr>
              <a:t> </a:t>
            </a:r>
            <a:r>
              <a:rPr lang="fr-FR" sz="2000" dirty="0"/>
              <a:t>90% décès liés à la grippe = sujets âgés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0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09"/>
    </mc:Choice>
    <mc:Fallback xmlns="">
      <p:transition spd="slow" advTm="32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8142" y="87015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3600" b="1" dirty="0">
                <a:solidFill>
                  <a:srgbClr val="C00000"/>
                </a:solidFill>
              </a:rPr>
              <a:t>Plan</a:t>
            </a:r>
          </a:p>
        </p:txBody>
      </p:sp>
      <p:sp>
        <p:nvSpPr>
          <p:cNvPr id="227" name="ZoneTexte 226"/>
          <p:cNvSpPr txBox="1"/>
          <p:nvPr/>
        </p:nvSpPr>
        <p:spPr>
          <a:xfrm>
            <a:off x="808074" y="1899684"/>
            <a:ext cx="554061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800" dirty="0"/>
              <a:t>Rappels immunologiques</a:t>
            </a:r>
          </a:p>
          <a:p>
            <a:pPr marL="342900" indent="-342900">
              <a:buAutoNum type="arabicPeriod"/>
            </a:pPr>
            <a:r>
              <a:rPr lang="fr-FR" sz="2800" dirty="0"/>
              <a:t>Le système immunitaire normal</a:t>
            </a:r>
          </a:p>
          <a:p>
            <a:pPr marL="342900" indent="-342900">
              <a:buAutoNum type="arabicPeriod"/>
            </a:pPr>
            <a:r>
              <a:rPr lang="fr-FR" sz="2800" dirty="0"/>
              <a:t>Le système immunitaire sénescent</a:t>
            </a:r>
          </a:p>
          <a:p>
            <a:pPr marL="342900" indent="-342900">
              <a:buAutoNum type="arabicPeriod"/>
            </a:pPr>
            <a:r>
              <a:rPr lang="fr-FR" sz="2800" dirty="0"/>
              <a:t>Conséquences cliniques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74"/>
    </mc:Choice>
    <mc:Fallback xmlns="">
      <p:transition spd="slow" advTm="17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6632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C00000"/>
                </a:solidFill>
              </a:rPr>
              <a:t>Conséquences Cliniques (2)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773348" y="188640"/>
            <a:ext cx="4467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>
                <a:solidFill>
                  <a:srgbClr val="6666FF"/>
                </a:solidFill>
              </a:rPr>
              <a:t>Susceptibilité augmentée aux infections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-10672" y="1106583"/>
            <a:ext cx="3223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6666FF"/>
                </a:solidFill>
              </a:rPr>
              <a:t>Grippe et sujets âgés :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9597" y="649554"/>
            <a:ext cx="658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Une des causes majeures de mortalité et de morbidité du sujet âgé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76" y="2133600"/>
            <a:ext cx="8846124" cy="25009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3265449"/>
            <a:ext cx="8819470" cy="22273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956338" y="5205730"/>
            <a:ext cx="6161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ym typeface="Wingdings"/>
              </a:rPr>
              <a:t> </a:t>
            </a:r>
            <a:r>
              <a:rPr lang="en-US" dirty="0" err="1">
                <a:sym typeface="Wingdings"/>
              </a:rPr>
              <a:t>Mortalité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attribuable</a:t>
            </a:r>
            <a:r>
              <a:rPr lang="en-US" dirty="0">
                <a:sym typeface="Wingdings"/>
              </a:rPr>
              <a:t> au </a:t>
            </a:r>
            <a:r>
              <a:rPr lang="en-US" dirty="0" err="1">
                <a:sym typeface="Wingdings"/>
              </a:rPr>
              <a:t>pathogène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augmente</a:t>
            </a:r>
            <a:r>
              <a:rPr lang="en-US" dirty="0">
                <a:sym typeface="Wingdings"/>
              </a:rPr>
              <a:t> avec </a:t>
            </a:r>
            <a:r>
              <a:rPr lang="en-US" dirty="0" err="1">
                <a:sym typeface="Wingdings"/>
              </a:rPr>
              <a:t>l’âge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18"/>
    </mc:Choice>
    <mc:Fallback xmlns="">
      <p:transition spd="slow" advTm="29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6632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C00000"/>
                </a:solidFill>
              </a:rPr>
              <a:t>Conséquences Cliniques (2)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796870" y="188640"/>
            <a:ext cx="4467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>
                <a:solidFill>
                  <a:srgbClr val="6666FF"/>
                </a:solidFill>
              </a:rPr>
              <a:t>Susceptibilité augmentée aux infections </a:t>
            </a:r>
          </a:p>
        </p:txBody>
      </p:sp>
      <p:sp>
        <p:nvSpPr>
          <p:cNvPr id="4" name="Rectangle 3"/>
          <p:cNvSpPr/>
          <p:nvPr/>
        </p:nvSpPr>
        <p:spPr>
          <a:xfrm>
            <a:off x="143029" y="118819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6666FF"/>
                </a:solidFill>
              </a:rPr>
              <a:t>Réactivations virales et sujets âgés :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14252" y="2171341"/>
            <a:ext cx="262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Réactivations virales : VZV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52" y="2680916"/>
            <a:ext cx="4017281" cy="237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1728814" y="5407422"/>
            <a:ext cx="858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Levin 2012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9597" y="649554"/>
            <a:ext cx="6587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Une des causes majeures de mortalité et de morbidité du sujet âgé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12031" y="2171341"/>
            <a:ext cx="475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Corrélé au déclin des réponses T anti-VZV</a:t>
            </a:r>
            <a:endParaRPr lang="fr-FR" sz="1600" dirty="0"/>
          </a:p>
        </p:txBody>
      </p:sp>
      <p:sp>
        <p:nvSpPr>
          <p:cNvPr id="13" name="Rectangle 12"/>
          <p:cNvSpPr/>
          <p:nvPr/>
        </p:nvSpPr>
        <p:spPr>
          <a:xfrm>
            <a:off x="5838439" y="5347687"/>
            <a:ext cx="10262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/>
              <a:t>(</a:t>
            </a:r>
            <a:r>
              <a:rPr lang="fr-FR" sz="1200" dirty="0" err="1"/>
              <a:t>Burkle</a:t>
            </a:r>
            <a:r>
              <a:rPr lang="fr-FR" sz="1200" dirty="0"/>
              <a:t> 1982)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49" y="2649390"/>
            <a:ext cx="4137687" cy="240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4091871" y="61151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799561" y="5817244"/>
            <a:ext cx="72901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charset="0"/>
              <a:buChar char="è"/>
            </a:pPr>
            <a:r>
              <a:rPr lang="en-US" dirty="0">
                <a:sym typeface="Wingdings"/>
              </a:rPr>
              <a:t>Augmentation de </a:t>
            </a:r>
            <a:r>
              <a:rPr lang="en-US" dirty="0" err="1">
                <a:sym typeface="Wingdings"/>
              </a:rPr>
              <a:t>l’incidence</a:t>
            </a:r>
            <a:r>
              <a:rPr lang="en-US" dirty="0">
                <a:sym typeface="Wingdings"/>
              </a:rPr>
              <a:t> du </a:t>
            </a:r>
            <a:r>
              <a:rPr lang="en-US" dirty="0" err="1">
                <a:sym typeface="Wingdings"/>
              </a:rPr>
              <a:t>Zona</a:t>
            </a:r>
            <a:r>
              <a:rPr lang="en-US" dirty="0">
                <a:sym typeface="Wingdings"/>
              </a:rPr>
              <a:t> avec </a:t>
            </a:r>
            <a:r>
              <a:rPr lang="en-US" dirty="0" err="1">
                <a:sym typeface="Wingdings"/>
              </a:rPr>
              <a:t>l’âge</a:t>
            </a:r>
            <a:r>
              <a:rPr lang="en-US" dirty="0">
                <a:sym typeface="Wingdings"/>
              </a:rPr>
              <a:t>: </a:t>
            </a:r>
          </a:p>
          <a:p>
            <a:pPr algn="ctr"/>
            <a:r>
              <a:rPr lang="en-US" dirty="0">
                <a:sym typeface="Wingdings"/>
              </a:rPr>
              <a:t>8 </a:t>
            </a:r>
            <a:r>
              <a:rPr lang="en-US" dirty="0" err="1">
                <a:sym typeface="Wingdings"/>
              </a:rPr>
              <a:t>à</a:t>
            </a:r>
            <a:r>
              <a:rPr lang="en-US" dirty="0">
                <a:sym typeface="Wingdings"/>
              </a:rPr>
              <a:t> 10 </a:t>
            </a:r>
            <a:r>
              <a:rPr lang="en-US" dirty="0" err="1">
                <a:sym typeface="Wingdings"/>
              </a:rPr>
              <a:t>fois</a:t>
            </a:r>
            <a:r>
              <a:rPr lang="en-US" dirty="0">
                <a:sym typeface="Wingdings"/>
              </a:rPr>
              <a:t> plus de </a:t>
            </a:r>
            <a:r>
              <a:rPr lang="en-US" dirty="0" err="1">
                <a:sym typeface="Wingdings"/>
              </a:rPr>
              <a:t>risque</a:t>
            </a:r>
            <a:r>
              <a:rPr lang="en-US" dirty="0">
                <a:sym typeface="Wingdings"/>
              </a:rPr>
              <a:t> après 60ans; 50% des &gt; 85 </a:t>
            </a:r>
            <a:r>
              <a:rPr lang="en-US" dirty="0" err="1">
                <a:sym typeface="Wingdings"/>
              </a:rPr>
              <a:t>ans</a:t>
            </a:r>
            <a:r>
              <a:rPr lang="en-US" dirty="0">
                <a:sym typeface="Wingdings"/>
              </a:rPr>
              <a:t> </a:t>
            </a:r>
          </a:p>
          <a:p>
            <a:pPr algn="ctr"/>
            <a:r>
              <a:rPr lang="fr-FR" sz="1200" i="1" dirty="0"/>
              <a:t>(Heymann 2008)</a:t>
            </a:r>
          </a:p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5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40"/>
    </mc:Choice>
    <mc:Fallback xmlns="">
      <p:transition spd="slow" advTm="38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44624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C00000"/>
                </a:solidFill>
              </a:rPr>
              <a:t>Conséquences Cliniques (3)</a:t>
            </a:r>
          </a:p>
        </p:txBody>
      </p:sp>
      <p:sp>
        <p:nvSpPr>
          <p:cNvPr id="3" name="Text Box 1028"/>
          <p:cNvSpPr txBox="1">
            <a:spLocks noChangeArrowheads="1"/>
          </p:cNvSpPr>
          <p:nvPr/>
        </p:nvSpPr>
        <p:spPr bwMode="auto">
          <a:xfrm>
            <a:off x="0" y="1196752"/>
            <a:ext cx="9180513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342900" eaLnBrk="1" hangingPunct="1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6666FF"/>
                </a:solidFill>
                <a:latin typeface="+mj-lt"/>
              </a:rPr>
              <a:t>Vaccination anti-influenza </a:t>
            </a:r>
          </a:p>
          <a:p>
            <a:pPr indent="-342900" eaLnBrk="1" hangingPunct="1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6666FF"/>
              </a:solidFill>
              <a:latin typeface="+mj-lt"/>
            </a:endParaRPr>
          </a:p>
          <a:p>
            <a:pPr eaLnBrk="1" hangingPunct="1"/>
            <a:r>
              <a:rPr lang="fr-FR" sz="1800" dirty="0">
                <a:latin typeface="+mj-lt"/>
              </a:rPr>
              <a:t>- Anticorps neutralisants  </a:t>
            </a:r>
            <a:r>
              <a:rPr lang="fr-FR" sz="1800" dirty="0">
                <a:latin typeface="+mj-lt"/>
                <a:sym typeface="Wingdings" panose="05000000000000000000" pitchFamily="2" charset="2"/>
              </a:rPr>
              <a:t>  + faibles que chez le jeune</a:t>
            </a:r>
          </a:p>
          <a:p>
            <a:pPr marL="285750" indent="-285750" eaLnBrk="1" hangingPunct="1">
              <a:buFontTx/>
              <a:buChar char="-"/>
            </a:pPr>
            <a:r>
              <a:rPr lang="fr-FR" sz="1800" dirty="0">
                <a:latin typeface="+mj-lt"/>
              </a:rPr>
              <a:t>Protection grippe: 18-65 ans: 59%</a:t>
            </a:r>
            <a:r>
              <a:rPr lang="fr-FR" sz="1600" dirty="0">
                <a:latin typeface="+mj-lt"/>
              </a:rPr>
              <a:t>;</a:t>
            </a:r>
            <a:r>
              <a:rPr lang="fr-FR" sz="2200" dirty="0">
                <a:latin typeface="+mj-lt"/>
              </a:rPr>
              <a:t> </a:t>
            </a:r>
            <a:r>
              <a:rPr lang="fr-FR" sz="1800" dirty="0">
                <a:latin typeface="+mj-lt"/>
              </a:rPr>
              <a:t>sujet &gt; 65 ans 39%-49% </a:t>
            </a:r>
            <a:endParaRPr lang="fr-FR" sz="1400" dirty="0">
              <a:latin typeface="+mj-lt"/>
            </a:endParaRPr>
          </a:p>
          <a:p>
            <a:pPr marL="285750" indent="-285750" eaLnBrk="1" hangingPunct="1">
              <a:buFontTx/>
              <a:buChar char="-"/>
            </a:pPr>
            <a:r>
              <a:rPr lang="fr-FR" sz="1800" dirty="0">
                <a:latin typeface="+mj-lt"/>
              </a:rPr>
              <a:t>Protection mortalité: 5,3% </a:t>
            </a:r>
            <a:r>
              <a:rPr lang="fr-FR" sz="1800" dirty="0">
                <a:latin typeface="+mj-lt"/>
                <a:sym typeface="Wingdings"/>
              </a:rPr>
              <a:t></a:t>
            </a:r>
            <a:r>
              <a:rPr lang="fr-FR" sz="1800" dirty="0">
                <a:latin typeface="+mj-lt"/>
              </a:rPr>
              <a:t> 3,9% après 79 ans</a:t>
            </a:r>
            <a:endParaRPr lang="fr-FR" sz="1400" dirty="0">
              <a:latin typeface="+mj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148064" y="116632"/>
            <a:ext cx="4008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>
                <a:solidFill>
                  <a:srgbClr val="6666FF"/>
                </a:solidFill>
              </a:rPr>
              <a:t>Diminution des réponses vaccinales 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3192" y="2982302"/>
            <a:ext cx="2626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6666FF"/>
                </a:solidFill>
              </a:rPr>
              <a:t>Vaccination anti-VZV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520" y="611396"/>
            <a:ext cx="9505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Réponses mémoires persistent mais insuffisantes / protection optimale </a:t>
            </a:r>
            <a:r>
              <a:rPr lang="fr-FR" dirty="0">
                <a:sym typeface="Wingdings"/>
              </a:rPr>
              <a:t> </a:t>
            </a:r>
            <a:r>
              <a:rPr lang="fr-FR" dirty="0" err="1">
                <a:sym typeface="Wingdings"/>
              </a:rPr>
              <a:t>restimulation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0" y="3744326"/>
            <a:ext cx="797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ym typeface="Wingdings" panose="05000000000000000000" pitchFamily="2" charset="2"/>
              </a:rPr>
              <a:t>- Diminution du taux d’anticorps et de l’efficacité clinique avec l’âge. </a:t>
            </a:r>
            <a:r>
              <a:rPr lang="fr-FR" sz="1400" i="1" dirty="0"/>
              <a:t>(Levin 2008, 2013</a:t>
            </a:r>
            <a:r>
              <a:rPr lang="fr-FR" sz="1400" dirty="0"/>
              <a:t>)</a:t>
            </a:r>
            <a:endParaRPr lang="fr-FR" sz="1400" dirty="0">
              <a:sym typeface="Wingdings" panose="05000000000000000000" pitchFamily="2" charset="2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386807" y="2843802"/>
            <a:ext cx="3570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/>
              <a:t>Osterholm</a:t>
            </a:r>
            <a:r>
              <a:rPr lang="fr-FR" sz="1200" i="1" dirty="0"/>
              <a:t> 2012; </a:t>
            </a:r>
            <a:r>
              <a:rPr lang="fr-FR" sz="1200" i="1" dirty="0" err="1"/>
              <a:t>Beyer</a:t>
            </a:r>
            <a:r>
              <a:rPr lang="fr-FR" sz="1200" i="1" dirty="0"/>
              <a:t> 2012; France, HCSP mars 2014</a:t>
            </a:r>
            <a:endParaRPr lang="en-US" sz="1200" i="1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31"/>
    </mc:Choice>
    <mc:Fallback xmlns="">
      <p:transition spd="slow" advTm="66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44624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b="1" dirty="0">
                <a:solidFill>
                  <a:srgbClr val="C00000"/>
                </a:solidFill>
              </a:rPr>
              <a:t>Conclusion</a:t>
            </a:r>
          </a:p>
        </p:txBody>
      </p:sp>
      <p:sp>
        <p:nvSpPr>
          <p:cNvPr id="3" name="Text Box 1028"/>
          <p:cNvSpPr txBox="1">
            <a:spLocks noChangeArrowheads="1"/>
          </p:cNvSpPr>
          <p:nvPr/>
        </p:nvSpPr>
        <p:spPr bwMode="auto">
          <a:xfrm>
            <a:off x="0" y="1196752"/>
            <a:ext cx="9180513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342900" eaLnBrk="1" hangingPunct="1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6666FF"/>
                </a:solidFill>
                <a:latin typeface="+mj-lt"/>
              </a:rPr>
              <a:t>Vieillissement du système immunitaire</a:t>
            </a:r>
          </a:p>
          <a:p>
            <a:pPr indent="-342900" eaLnBrk="1" hangingPunct="1">
              <a:buFont typeface="Arial" panose="020B0604020202020204" pitchFamily="34" charset="0"/>
              <a:buChar char="•"/>
            </a:pPr>
            <a:endParaRPr lang="fr-FR" sz="2000" dirty="0">
              <a:solidFill>
                <a:srgbClr val="6666FF"/>
              </a:solidFill>
              <a:latin typeface="+mj-lt"/>
            </a:endParaRPr>
          </a:p>
          <a:p>
            <a:pPr marL="342900" indent="-342900" eaLnBrk="1" hangingPunct="1">
              <a:buAutoNum type="arabicPeriod"/>
            </a:pPr>
            <a:r>
              <a:rPr lang="fr-FR" sz="2000" dirty="0">
                <a:latin typeface="+mj-lt"/>
              </a:rPr>
              <a:t>Système inné: Etat pro-inflammatoire chronique </a:t>
            </a:r>
            <a:r>
              <a:rPr lang="fr-FR" sz="2000" dirty="0">
                <a:latin typeface="+mj-lt"/>
                <a:sym typeface="Wingdings" panose="05000000000000000000" pitchFamily="2" charset="2"/>
              </a:rPr>
              <a:t> INFLAM-AGING</a:t>
            </a:r>
          </a:p>
          <a:p>
            <a:pPr marL="342900" indent="-342900" eaLnBrk="1" hangingPunct="1">
              <a:buAutoNum type="arabicPeriod"/>
            </a:pPr>
            <a:r>
              <a:rPr lang="fr-FR" sz="2000" dirty="0">
                <a:latin typeface="+mj-lt"/>
                <a:sym typeface="Wingdings" panose="05000000000000000000" pitchFamily="2" charset="2"/>
              </a:rPr>
              <a:t>Système adaptatif: </a:t>
            </a:r>
          </a:p>
          <a:p>
            <a:pPr marL="1085850" lvl="1" indent="-342900" eaLnBrk="1" hangingPunct="1">
              <a:buFont typeface="Wingdings" panose="05000000000000000000" pitchFamily="2" charset="2"/>
              <a:buChar char="Ø"/>
            </a:pPr>
            <a:r>
              <a:rPr lang="fr-FR" sz="1800" dirty="0">
                <a:latin typeface="+mj-lt"/>
                <a:sym typeface="Wingdings" panose="05000000000000000000" pitchFamily="2" charset="2"/>
              </a:rPr>
              <a:t>Diminution du nombre de cellules naïve (involution thymique)  Répertoire T restreint</a:t>
            </a:r>
          </a:p>
          <a:p>
            <a:pPr marL="1085850" lvl="1" indent="-342900" eaLnBrk="1" hangingPunct="1">
              <a:buFont typeface="Wingdings" panose="05000000000000000000" pitchFamily="2" charset="2"/>
              <a:buChar char="Ø"/>
            </a:pPr>
            <a:r>
              <a:rPr lang="fr-FR" sz="1800" dirty="0">
                <a:latin typeface="+mj-lt"/>
                <a:sym typeface="Wingdings" panose="05000000000000000000" pitchFamily="2" charset="2"/>
              </a:rPr>
              <a:t>Augmentation du compartiment mémoire et oligoclonalité</a:t>
            </a:r>
          </a:p>
          <a:p>
            <a:pPr marL="1085850" lvl="1" indent="-342900" eaLnBrk="1" hangingPunct="1">
              <a:buFont typeface="Wingdings" panose="05000000000000000000" pitchFamily="2" charset="2"/>
              <a:buChar char="Ø"/>
            </a:pPr>
            <a:r>
              <a:rPr lang="fr-FR" sz="1800" dirty="0">
                <a:latin typeface="+mj-lt"/>
                <a:sym typeface="Wingdings" panose="05000000000000000000" pitchFamily="2" charset="2"/>
              </a:rPr>
              <a:t>Taux </a:t>
            </a:r>
            <a:r>
              <a:rPr lang="fr-FR" sz="1800" dirty="0" err="1">
                <a:latin typeface="+mj-lt"/>
                <a:sym typeface="Wingdings" panose="05000000000000000000" pitchFamily="2" charset="2"/>
              </a:rPr>
              <a:t>d’Ac</a:t>
            </a:r>
            <a:r>
              <a:rPr lang="fr-FR" sz="1800" dirty="0">
                <a:latin typeface="+mj-lt"/>
                <a:sym typeface="Wingdings" panose="05000000000000000000" pitchFamily="2" charset="2"/>
              </a:rPr>
              <a:t> diminué, affinité diminuée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endParaRPr lang="fr-FR" sz="1400" dirty="0">
              <a:latin typeface="+mj-lt"/>
              <a:sym typeface="Wingdings" panose="05000000000000000000" pitchFamily="2" charset="2"/>
            </a:endParaRPr>
          </a:p>
          <a:p>
            <a:pPr marL="342900" indent="-342900" eaLnBrk="1" hangingPunct="1">
              <a:buFont typeface="+mj-lt"/>
              <a:buAutoNum type="arabicPeriod" startAt="3"/>
            </a:pPr>
            <a:r>
              <a:rPr lang="fr-FR" sz="2000" dirty="0">
                <a:latin typeface="+mj-lt"/>
                <a:sym typeface="Wingdings" panose="05000000000000000000" pitchFamily="2" charset="2"/>
              </a:rPr>
              <a:t>Conséquences</a:t>
            </a:r>
          </a:p>
          <a:p>
            <a:pPr marL="1085850" lvl="1" indent="-342900" eaLnBrk="1" hangingPunct="1">
              <a:buFont typeface="Wingdings" panose="05000000000000000000" pitchFamily="2" charset="2"/>
              <a:buChar char="Ø"/>
            </a:pPr>
            <a:r>
              <a:rPr lang="fr-FR" sz="1800" dirty="0">
                <a:latin typeface="+mj-lt"/>
                <a:sym typeface="Wingdings" panose="05000000000000000000" pitchFamily="2" charset="2"/>
              </a:rPr>
              <a:t>Infections plus fréquentes et plus graves (bactériennes et virales)</a:t>
            </a:r>
          </a:p>
          <a:p>
            <a:pPr marL="1085850" lvl="1" indent="-342900" eaLnBrk="1" hangingPunct="1">
              <a:buFont typeface="Wingdings" panose="05000000000000000000" pitchFamily="2" charset="2"/>
              <a:buChar char="Ø"/>
            </a:pPr>
            <a:r>
              <a:rPr lang="fr-FR" sz="1800" dirty="0">
                <a:latin typeface="+mj-lt"/>
                <a:sym typeface="Wingdings" panose="05000000000000000000" pitchFamily="2" charset="2"/>
              </a:rPr>
              <a:t>Diminution de l’efficacité vaccinale</a:t>
            </a:r>
            <a:endParaRPr lang="fr-FR" sz="1800" dirty="0">
              <a:latin typeface="+mj-lt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8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82"/>
    </mc:Choice>
    <mc:Fallback xmlns="">
      <p:transition spd="slow" advTm="59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8142" y="87015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C00000"/>
                </a:solidFill>
              </a:rPr>
              <a:t>Quelques « rappels » d’immunologie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25299" y="6030106"/>
            <a:ext cx="264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immunitaire</a:t>
            </a:r>
            <a:r>
              <a:rPr lang="en-US" dirty="0"/>
              <a:t> </a:t>
            </a:r>
            <a:r>
              <a:rPr lang="en-US" dirty="0" err="1"/>
              <a:t>inné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5131283" y="6036090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immunitaire</a:t>
            </a:r>
            <a:r>
              <a:rPr lang="en-US" dirty="0"/>
              <a:t> </a:t>
            </a:r>
            <a:r>
              <a:rPr lang="en-US" dirty="0" err="1"/>
              <a:t>adaptatif</a:t>
            </a:r>
            <a:endParaRPr lang="en-US" dirty="0"/>
          </a:p>
        </p:txBody>
      </p:sp>
      <p:grpSp>
        <p:nvGrpSpPr>
          <p:cNvPr id="7" name="Grouper 6"/>
          <p:cNvGrpSpPr/>
          <p:nvPr/>
        </p:nvGrpSpPr>
        <p:grpSpPr>
          <a:xfrm>
            <a:off x="430599" y="1008735"/>
            <a:ext cx="4021660" cy="3403709"/>
            <a:chOff x="2254053" y="1208718"/>
            <a:chExt cx="1485717" cy="1175400"/>
          </a:xfrm>
        </p:grpSpPr>
        <p:grpSp>
          <p:nvGrpSpPr>
            <p:cNvPr id="8" name="Grouper 7"/>
            <p:cNvGrpSpPr/>
            <p:nvPr/>
          </p:nvGrpSpPr>
          <p:grpSpPr>
            <a:xfrm>
              <a:off x="2400708" y="1529143"/>
              <a:ext cx="826925" cy="682694"/>
              <a:chOff x="2149246" y="1903951"/>
              <a:chExt cx="1913261" cy="1664749"/>
            </a:xfrm>
          </p:grpSpPr>
          <p:grpSp>
            <p:nvGrpSpPr>
              <p:cNvPr id="12" name="Group 3"/>
              <p:cNvGrpSpPr>
                <a:grpSpLocks/>
              </p:cNvGrpSpPr>
              <p:nvPr/>
            </p:nvGrpSpPr>
            <p:grpSpPr bwMode="auto">
              <a:xfrm>
                <a:off x="2517577" y="1903951"/>
                <a:ext cx="900526" cy="764701"/>
                <a:chOff x="977" y="1284"/>
                <a:chExt cx="1094" cy="1175"/>
              </a:xfrm>
            </p:grpSpPr>
            <p:sp>
              <p:nvSpPr>
                <p:cNvPr id="36" name="Freeform 4"/>
                <p:cNvSpPr>
                  <a:spLocks/>
                </p:cNvSpPr>
                <p:nvPr/>
              </p:nvSpPr>
              <p:spPr bwMode="auto">
                <a:xfrm>
                  <a:off x="977" y="1284"/>
                  <a:ext cx="1094" cy="1175"/>
                </a:xfrm>
                <a:custGeom>
                  <a:avLst/>
                  <a:gdLst>
                    <a:gd name="T0" fmla="*/ 1740 w 286"/>
                    <a:gd name="T1" fmla="*/ 5908 h 288"/>
                    <a:gd name="T2" fmla="*/ 891 w 286"/>
                    <a:gd name="T3" fmla="*/ 13916 h 288"/>
                    <a:gd name="T4" fmla="*/ 3030 w 286"/>
                    <a:gd name="T5" fmla="*/ 17662 h 288"/>
                    <a:gd name="T6" fmla="*/ 6319 w 286"/>
                    <a:gd name="T7" fmla="*/ 19294 h 288"/>
                    <a:gd name="T8" fmla="*/ 13212 w 286"/>
                    <a:gd name="T9" fmla="*/ 17311 h 288"/>
                    <a:gd name="T10" fmla="*/ 15947 w 286"/>
                    <a:gd name="T11" fmla="*/ 10253 h 288"/>
                    <a:gd name="T12" fmla="*/ 14719 w 286"/>
                    <a:gd name="T13" fmla="*/ 4011 h 288"/>
                    <a:gd name="T14" fmla="*/ 10404 w 286"/>
                    <a:gd name="T15" fmla="*/ 335 h 288"/>
                    <a:gd name="T16" fmla="*/ 4873 w 286"/>
                    <a:gd name="T17" fmla="*/ 1832 h 288"/>
                    <a:gd name="T18" fmla="*/ 1740 w 286"/>
                    <a:gd name="T19" fmla="*/ 5908 h 28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86" h="288">
                      <a:moveTo>
                        <a:pt x="31" y="87"/>
                      </a:moveTo>
                      <a:cubicBezTo>
                        <a:pt x="6" y="121"/>
                        <a:pt x="0" y="162"/>
                        <a:pt x="16" y="205"/>
                      </a:cubicBezTo>
                      <a:cubicBezTo>
                        <a:pt x="23" y="223"/>
                        <a:pt x="37" y="250"/>
                        <a:pt x="54" y="260"/>
                      </a:cubicBezTo>
                      <a:cubicBezTo>
                        <a:pt x="73" y="272"/>
                        <a:pt x="91" y="283"/>
                        <a:pt x="113" y="284"/>
                      </a:cubicBezTo>
                      <a:cubicBezTo>
                        <a:pt x="159" y="288"/>
                        <a:pt x="202" y="282"/>
                        <a:pt x="236" y="255"/>
                      </a:cubicBezTo>
                      <a:cubicBezTo>
                        <a:pt x="269" y="227"/>
                        <a:pt x="283" y="198"/>
                        <a:pt x="285" y="151"/>
                      </a:cubicBezTo>
                      <a:cubicBezTo>
                        <a:pt x="286" y="117"/>
                        <a:pt x="282" y="87"/>
                        <a:pt x="263" y="59"/>
                      </a:cubicBezTo>
                      <a:cubicBezTo>
                        <a:pt x="245" y="32"/>
                        <a:pt x="217" y="11"/>
                        <a:pt x="186" y="5"/>
                      </a:cubicBezTo>
                      <a:cubicBezTo>
                        <a:pt x="154" y="1"/>
                        <a:pt x="111" y="0"/>
                        <a:pt x="87" y="27"/>
                      </a:cubicBezTo>
                      <a:cubicBezTo>
                        <a:pt x="63" y="53"/>
                        <a:pt x="50" y="56"/>
                        <a:pt x="31" y="87"/>
                      </a:cubicBezTo>
                    </a:path>
                  </a:pathLst>
                </a:custGeom>
                <a:solidFill>
                  <a:srgbClr val="FACDD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37" name="Freeform 5"/>
                <p:cNvSpPr>
                  <a:spLocks/>
                </p:cNvSpPr>
                <p:nvPr/>
              </p:nvSpPr>
              <p:spPr bwMode="auto">
                <a:xfrm>
                  <a:off x="1015" y="1329"/>
                  <a:ext cx="781" cy="1024"/>
                </a:xfrm>
                <a:custGeom>
                  <a:avLst/>
                  <a:gdLst>
                    <a:gd name="T0" fmla="*/ 3373 w 204"/>
                    <a:gd name="T1" fmla="*/ 16645 h 251"/>
                    <a:gd name="T2" fmla="*/ 1466 w 204"/>
                    <a:gd name="T3" fmla="*/ 13165 h 251"/>
                    <a:gd name="T4" fmla="*/ 2182 w 204"/>
                    <a:gd name="T5" fmla="*/ 5842 h 251"/>
                    <a:gd name="T6" fmla="*/ 5057 w 204"/>
                    <a:gd name="T7" fmla="*/ 2097 h 251"/>
                    <a:gd name="T8" fmla="*/ 10157 w 204"/>
                    <a:gd name="T9" fmla="*/ 751 h 251"/>
                    <a:gd name="T10" fmla="*/ 11447 w 204"/>
                    <a:gd name="T11" fmla="*/ 1297 h 251"/>
                    <a:gd name="T12" fmla="*/ 9540 w 204"/>
                    <a:gd name="T13" fmla="*/ 335 h 251"/>
                    <a:gd name="T14" fmla="*/ 4487 w 204"/>
                    <a:gd name="T15" fmla="*/ 1697 h 251"/>
                    <a:gd name="T16" fmla="*/ 1570 w 204"/>
                    <a:gd name="T17" fmla="*/ 5426 h 251"/>
                    <a:gd name="T18" fmla="*/ 835 w 204"/>
                    <a:gd name="T19" fmla="*/ 12765 h 251"/>
                    <a:gd name="T20" fmla="*/ 2756 w 204"/>
                    <a:gd name="T21" fmla="*/ 16229 h 251"/>
                    <a:gd name="T22" fmla="*/ 3928 w 204"/>
                    <a:gd name="T23" fmla="*/ 17045 h 251"/>
                    <a:gd name="T24" fmla="*/ 3373 w 204"/>
                    <a:gd name="T25" fmla="*/ 16645 h 25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04" h="251">
                      <a:moveTo>
                        <a:pt x="60" y="245"/>
                      </a:moveTo>
                      <a:cubicBezTo>
                        <a:pt x="44" y="235"/>
                        <a:pt x="32" y="211"/>
                        <a:pt x="26" y="194"/>
                      </a:cubicBezTo>
                      <a:cubicBezTo>
                        <a:pt x="11" y="155"/>
                        <a:pt x="16" y="118"/>
                        <a:pt x="39" y="86"/>
                      </a:cubicBezTo>
                      <a:cubicBezTo>
                        <a:pt x="57" y="58"/>
                        <a:pt x="68" y="56"/>
                        <a:pt x="90" y="31"/>
                      </a:cubicBezTo>
                      <a:cubicBezTo>
                        <a:pt x="113" y="7"/>
                        <a:pt x="151" y="8"/>
                        <a:pt x="181" y="11"/>
                      </a:cubicBezTo>
                      <a:cubicBezTo>
                        <a:pt x="189" y="13"/>
                        <a:pt x="197" y="16"/>
                        <a:pt x="204" y="19"/>
                      </a:cubicBezTo>
                      <a:cubicBezTo>
                        <a:pt x="194" y="13"/>
                        <a:pt x="182" y="8"/>
                        <a:pt x="170" y="5"/>
                      </a:cubicBezTo>
                      <a:cubicBezTo>
                        <a:pt x="140" y="2"/>
                        <a:pt x="102" y="0"/>
                        <a:pt x="80" y="25"/>
                      </a:cubicBezTo>
                      <a:cubicBezTo>
                        <a:pt x="57" y="50"/>
                        <a:pt x="46" y="52"/>
                        <a:pt x="28" y="80"/>
                      </a:cubicBezTo>
                      <a:cubicBezTo>
                        <a:pt x="5" y="112"/>
                        <a:pt x="0" y="149"/>
                        <a:pt x="15" y="188"/>
                      </a:cubicBezTo>
                      <a:cubicBezTo>
                        <a:pt x="21" y="205"/>
                        <a:pt x="33" y="229"/>
                        <a:pt x="49" y="239"/>
                      </a:cubicBezTo>
                      <a:cubicBezTo>
                        <a:pt x="56" y="243"/>
                        <a:pt x="63" y="247"/>
                        <a:pt x="70" y="251"/>
                      </a:cubicBezTo>
                      <a:cubicBezTo>
                        <a:pt x="67" y="249"/>
                        <a:pt x="63" y="247"/>
                        <a:pt x="60" y="245"/>
                      </a:cubicBezTo>
                    </a:path>
                  </a:pathLst>
                </a:custGeom>
                <a:solidFill>
                  <a:srgbClr val="FFF4F6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38" name="Freeform 6"/>
                <p:cNvSpPr>
                  <a:spLocks/>
                </p:cNvSpPr>
                <p:nvPr/>
              </p:nvSpPr>
              <p:spPr bwMode="auto">
                <a:xfrm>
                  <a:off x="1252" y="1370"/>
                  <a:ext cx="792" cy="1052"/>
                </a:xfrm>
                <a:custGeom>
                  <a:avLst/>
                  <a:gdLst>
                    <a:gd name="T0" fmla="*/ 10365 w 207"/>
                    <a:gd name="T1" fmla="*/ 2911 h 258"/>
                    <a:gd name="T2" fmla="*/ 7568 w 207"/>
                    <a:gd name="T3" fmla="*/ 0 h 258"/>
                    <a:gd name="T4" fmla="*/ 9573 w 207"/>
                    <a:gd name="T5" fmla="*/ 2442 h 258"/>
                    <a:gd name="T6" fmla="*/ 10759 w 207"/>
                    <a:gd name="T7" fmla="*/ 8265 h 258"/>
                    <a:gd name="T8" fmla="*/ 8184 w 207"/>
                    <a:gd name="T9" fmla="*/ 14846 h 258"/>
                    <a:gd name="T10" fmla="*/ 1741 w 207"/>
                    <a:gd name="T11" fmla="*/ 16742 h 258"/>
                    <a:gd name="T12" fmla="*/ 0 w 207"/>
                    <a:gd name="T13" fmla="*/ 16127 h 258"/>
                    <a:gd name="T14" fmla="*/ 2518 w 207"/>
                    <a:gd name="T15" fmla="*/ 17293 h 258"/>
                    <a:gd name="T16" fmla="*/ 8961 w 207"/>
                    <a:gd name="T17" fmla="*/ 15397 h 258"/>
                    <a:gd name="T18" fmla="*/ 11536 w 207"/>
                    <a:gd name="T19" fmla="*/ 8812 h 258"/>
                    <a:gd name="T20" fmla="*/ 10365 w 207"/>
                    <a:gd name="T21" fmla="*/ 2911 h 25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07" h="258">
                      <a:moveTo>
                        <a:pt x="185" y="43"/>
                      </a:moveTo>
                      <a:cubicBezTo>
                        <a:pt x="172" y="25"/>
                        <a:pt x="155" y="9"/>
                        <a:pt x="135" y="0"/>
                      </a:cubicBezTo>
                      <a:cubicBezTo>
                        <a:pt x="149" y="9"/>
                        <a:pt x="162" y="22"/>
                        <a:pt x="171" y="36"/>
                      </a:cubicBezTo>
                      <a:cubicBezTo>
                        <a:pt x="190" y="63"/>
                        <a:pt x="193" y="91"/>
                        <a:pt x="192" y="122"/>
                      </a:cubicBezTo>
                      <a:cubicBezTo>
                        <a:pt x="191" y="166"/>
                        <a:pt x="177" y="194"/>
                        <a:pt x="146" y="219"/>
                      </a:cubicBezTo>
                      <a:cubicBezTo>
                        <a:pt x="114" y="245"/>
                        <a:pt x="74" y="251"/>
                        <a:pt x="31" y="247"/>
                      </a:cubicBezTo>
                      <a:cubicBezTo>
                        <a:pt x="20" y="246"/>
                        <a:pt x="9" y="243"/>
                        <a:pt x="0" y="238"/>
                      </a:cubicBezTo>
                      <a:cubicBezTo>
                        <a:pt x="14" y="246"/>
                        <a:pt x="28" y="253"/>
                        <a:pt x="45" y="255"/>
                      </a:cubicBezTo>
                      <a:cubicBezTo>
                        <a:pt x="88" y="258"/>
                        <a:pt x="128" y="253"/>
                        <a:pt x="160" y="227"/>
                      </a:cubicBezTo>
                      <a:cubicBezTo>
                        <a:pt x="191" y="201"/>
                        <a:pt x="204" y="174"/>
                        <a:pt x="206" y="130"/>
                      </a:cubicBezTo>
                      <a:cubicBezTo>
                        <a:pt x="207" y="98"/>
                        <a:pt x="203" y="70"/>
                        <a:pt x="185" y="43"/>
                      </a:cubicBezTo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39" name="Freeform 7"/>
                <p:cNvSpPr>
                  <a:spLocks/>
                </p:cNvSpPr>
                <p:nvPr/>
              </p:nvSpPr>
              <p:spPr bwMode="auto">
                <a:xfrm>
                  <a:off x="1149" y="1378"/>
                  <a:ext cx="826" cy="979"/>
                </a:xfrm>
                <a:custGeom>
                  <a:avLst/>
                  <a:gdLst>
                    <a:gd name="T0" fmla="*/ 3247 w 216"/>
                    <a:gd name="T1" fmla="*/ 7122 h 240"/>
                    <a:gd name="T2" fmla="*/ 2294 w 216"/>
                    <a:gd name="T3" fmla="*/ 8884 h 240"/>
                    <a:gd name="T4" fmla="*/ 730 w 216"/>
                    <a:gd name="T5" fmla="*/ 11067 h 240"/>
                    <a:gd name="T6" fmla="*/ 1740 w 216"/>
                    <a:gd name="T7" fmla="*/ 11748 h 240"/>
                    <a:gd name="T8" fmla="*/ 3526 w 216"/>
                    <a:gd name="T9" fmla="*/ 12494 h 240"/>
                    <a:gd name="T10" fmla="*/ 5147 w 216"/>
                    <a:gd name="T11" fmla="*/ 14791 h 240"/>
                    <a:gd name="T12" fmla="*/ 6038 w 216"/>
                    <a:gd name="T13" fmla="*/ 12764 h 240"/>
                    <a:gd name="T14" fmla="*/ 7721 w 216"/>
                    <a:gd name="T15" fmla="*/ 12564 h 240"/>
                    <a:gd name="T16" fmla="*/ 8673 w 216"/>
                    <a:gd name="T17" fmla="*/ 12694 h 240"/>
                    <a:gd name="T18" fmla="*/ 8673 w 216"/>
                    <a:gd name="T19" fmla="*/ 10867 h 240"/>
                    <a:gd name="T20" fmla="*/ 8772 w 216"/>
                    <a:gd name="T21" fmla="*/ 8154 h 240"/>
                    <a:gd name="T22" fmla="*/ 9725 w 216"/>
                    <a:gd name="T23" fmla="*/ 7938 h 240"/>
                    <a:gd name="T24" fmla="*/ 10294 w 216"/>
                    <a:gd name="T25" fmla="*/ 7938 h 240"/>
                    <a:gd name="T26" fmla="*/ 10734 w 216"/>
                    <a:gd name="T27" fmla="*/ 6722 h 240"/>
                    <a:gd name="T28" fmla="*/ 10015 w 216"/>
                    <a:gd name="T29" fmla="*/ 6241 h 240"/>
                    <a:gd name="T30" fmla="*/ 9346 w 216"/>
                    <a:gd name="T31" fmla="*/ 5160 h 240"/>
                    <a:gd name="T32" fmla="*/ 9958 w 216"/>
                    <a:gd name="T33" fmla="*/ 2578 h 240"/>
                    <a:gd name="T34" fmla="*/ 8394 w 216"/>
                    <a:gd name="T35" fmla="*/ 2313 h 240"/>
                    <a:gd name="T36" fmla="*/ 6830 w 216"/>
                    <a:gd name="T37" fmla="*/ 1697 h 240"/>
                    <a:gd name="T38" fmla="*/ 8057 w 216"/>
                    <a:gd name="T39" fmla="*/ 265 h 240"/>
                    <a:gd name="T40" fmla="*/ 10061 w 216"/>
                    <a:gd name="T41" fmla="*/ 1962 h 240"/>
                    <a:gd name="T42" fmla="*/ 10455 w 216"/>
                    <a:gd name="T43" fmla="*/ 3263 h 240"/>
                    <a:gd name="T44" fmla="*/ 11625 w 216"/>
                    <a:gd name="T45" fmla="*/ 4344 h 240"/>
                    <a:gd name="T46" fmla="*/ 11920 w 216"/>
                    <a:gd name="T47" fmla="*/ 6172 h 240"/>
                    <a:gd name="T48" fmla="*/ 11071 w 216"/>
                    <a:gd name="T49" fmla="*/ 7338 h 240"/>
                    <a:gd name="T50" fmla="*/ 11185 w 216"/>
                    <a:gd name="T51" fmla="*/ 9170 h 240"/>
                    <a:gd name="T52" fmla="*/ 10910 w 216"/>
                    <a:gd name="T53" fmla="*/ 11397 h 240"/>
                    <a:gd name="T54" fmla="*/ 9843 w 216"/>
                    <a:gd name="T55" fmla="*/ 12148 h 240"/>
                    <a:gd name="T56" fmla="*/ 8772 w 216"/>
                    <a:gd name="T57" fmla="*/ 13029 h 240"/>
                    <a:gd name="T58" fmla="*/ 8275 w 216"/>
                    <a:gd name="T59" fmla="*/ 14196 h 240"/>
                    <a:gd name="T60" fmla="*/ 7442 w 216"/>
                    <a:gd name="T61" fmla="*/ 15958 h 240"/>
                    <a:gd name="T62" fmla="*/ 6317 w 216"/>
                    <a:gd name="T63" fmla="*/ 15807 h 240"/>
                    <a:gd name="T64" fmla="*/ 4929 w 216"/>
                    <a:gd name="T65" fmla="*/ 15207 h 240"/>
                    <a:gd name="T66" fmla="*/ 3744 w 216"/>
                    <a:gd name="T67" fmla="*/ 16092 h 240"/>
                    <a:gd name="T68" fmla="*/ 2019 w 216"/>
                    <a:gd name="T69" fmla="*/ 15807 h 240"/>
                    <a:gd name="T70" fmla="*/ 792 w 216"/>
                    <a:gd name="T71" fmla="*/ 12348 h 240"/>
                    <a:gd name="T72" fmla="*/ 394 w 216"/>
                    <a:gd name="T73" fmla="*/ 10932 h 240"/>
                    <a:gd name="T74" fmla="*/ 279 w 216"/>
                    <a:gd name="T75" fmla="*/ 9435 h 240"/>
                    <a:gd name="T76" fmla="*/ 1843 w 216"/>
                    <a:gd name="T77" fmla="*/ 5160 h 240"/>
                    <a:gd name="T78" fmla="*/ 3247 w 216"/>
                    <a:gd name="T79" fmla="*/ 7122 h 24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216" h="240">
                      <a:moveTo>
                        <a:pt x="58" y="105"/>
                      </a:moveTo>
                      <a:cubicBezTo>
                        <a:pt x="55" y="114"/>
                        <a:pt x="48" y="125"/>
                        <a:pt x="41" y="131"/>
                      </a:cubicBezTo>
                      <a:cubicBezTo>
                        <a:pt x="27" y="142"/>
                        <a:pt x="6" y="140"/>
                        <a:pt x="13" y="163"/>
                      </a:cubicBezTo>
                      <a:cubicBezTo>
                        <a:pt x="15" y="175"/>
                        <a:pt x="20" y="174"/>
                        <a:pt x="31" y="173"/>
                      </a:cubicBezTo>
                      <a:cubicBezTo>
                        <a:pt x="45" y="171"/>
                        <a:pt x="53" y="173"/>
                        <a:pt x="63" y="184"/>
                      </a:cubicBezTo>
                      <a:cubicBezTo>
                        <a:pt x="74" y="197"/>
                        <a:pt x="71" y="221"/>
                        <a:pt x="92" y="218"/>
                      </a:cubicBezTo>
                      <a:cubicBezTo>
                        <a:pt x="112" y="215"/>
                        <a:pt x="102" y="202"/>
                        <a:pt x="108" y="188"/>
                      </a:cubicBezTo>
                      <a:cubicBezTo>
                        <a:pt x="114" y="174"/>
                        <a:pt x="130" y="177"/>
                        <a:pt x="138" y="185"/>
                      </a:cubicBezTo>
                      <a:cubicBezTo>
                        <a:pt x="145" y="190"/>
                        <a:pt x="147" y="195"/>
                        <a:pt x="155" y="187"/>
                      </a:cubicBezTo>
                      <a:cubicBezTo>
                        <a:pt x="163" y="180"/>
                        <a:pt x="159" y="169"/>
                        <a:pt x="155" y="160"/>
                      </a:cubicBezTo>
                      <a:cubicBezTo>
                        <a:pt x="148" y="145"/>
                        <a:pt x="141" y="134"/>
                        <a:pt x="157" y="120"/>
                      </a:cubicBezTo>
                      <a:cubicBezTo>
                        <a:pt x="163" y="115"/>
                        <a:pt x="168" y="116"/>
                        <a:pt x="174" y="117"/>
                      </a:cubicBezTo>
                      <a:cubicBezTo>
                        <a:pt x="177" y="117"/>
                        <a:pt x="180" y="118"/>
                        <a:pt x="184" y="117"/>
                      </a:cubicBezTo>
                      <a:cubicBezTo>
                        <a:pt x="192" y="115"/>
                        <a:pt x="197" y="105"/>
                        <a:pt x="192" y="99"/>
                      </a:cubicBezTo>
                      <a:cubicBezTo>
                        <a:pt x="190" y="96"/>
                        <a:pt x="183" y="95"/>
                        <a:pt x="179" y="92"/>
                      </a:cubicBezTo>
                      <a:cubicBezTo>
                        <a:pt x="176" y="88"/>
                        <a:pt x="169" y="81"/>
                        <a:pt x="167" y="76"/>
                      </a:cubicBezTo>
                      <a:cubicBezTo>
                        <a:pt x="160" y="61"/>
                        <a:pt x="186" y="52"/>
                        <a:pt x="178" y="38"/>
                      </a:cubicBezTo>
                      <a:cubicBezTo>
                        <a:pt x="170" y="22"/>
                        <a:pt x="156" y="34"/>
                        <a:pt x="150" y="34"/>
                      </a:cubicBezTo>
                      <a:cubicBezTo>
                        <a:pt x="140" y="35"/>
                        <a:pt x="127" y="33"/>
                        <a:pt x="122" y="25"/>
                      </a:cubicBezTo>
                      <a:cubicBezTo>
                        <a:pt x="108" y="6"/>
                        <a:pt x="129" y="0"/>
                        <a:pt x="144" y="4"/>
                      </a:cubicBezTo>
                      <a:cubicBezTo>
                        <a:pt x="158" y="8"/>
                        <a:pt x="175" y="15"/>
                        <a:pt x="180" y="29"/>
                      </a:cubicBezTo>
                      <a:cubicBezTo>
                        <a:pt x="183" y="36"/>
                        <a:pt x="183" y="43"/>
                        <a:pt x="187" y="48"/>
                      </a:cubicBezTo>
                      <a:cubicBezTo>
                        <a:pt x="193" y="55"/>
                        <a:pt x="202" y="57"/>
                        <a:pt x="208" y="64"/>
                      </a:cubicBezTo>
                      <a:cubicBezTo>
                        <a:pt x="213" y="71"/>
                        <a:pt x="216" y="82"/>
                        <a:pt x="213" y="91"/>
                      </a:cubicBezTo>
                      <a:cubicBezTo>
                        <a:pt x="210" y="99"/>
                        <a:pt x="202" y="100"/>
                        <a:pt x="198" y="108"/>
                      </a:cubicBezTo>
                      <a:cubicBezTo>
                        <a:pt x="192" y="119"/>
                        <a:pt x="197" y="124"/>
                        <a:pt x="200" y="135"/>
                      </a:cubicBezTo>
                      <a:cubicBezTo>
                        <a:pt x="203" y="146"/>
                        <a:pt x="201" y="158"/>
                        <a:pt x="195" y="168"/>
                      </a:cubicBezTo>
                      <a:cubicBezTo>
                        <a:pt x="190" y="178"/>
                        <a:pt x="185" y="178"/>
                        <a:pt x="176" y="179"/>
                      </a:cubicBezTo>
                      <a:cubicBezTo>
                        <a:pt x="164" y="181"/>
                        <a:pt x="165" y="184"/>
                        <a:pt x="157" y="192"/>
                      </a:cubicBezTo>
                      <a:cubicBezTo>
                        <a:pt x="148" y="200"/>
                        <a:pt x="148" y="196"/>
                        <a:pt x="148" y="209"/>
                      </a:cubicBezTo>
                      <a:cubicBezTo>
                        <a:pt x="148" y="221"/>
                        <a:pt x="145" y="229"/>
                        <a:pt x="133" y="235"/>
                      </a:cubicBezTo>
                      <a:cubicBezTo>
                        <a:pt x="123" y="240"/>
                        <a:pt x="122" y="239"/>
                        <a:pt x="113" y="233"/>
                      </a:cubicBezTo>
                      <a:cubicBezTo>
                        <a:pt x="107" y="229"/>
                        <a:pt x="107" y="223"/>
                        <a:pt x="88" y="224"/>
                      </a:cubicBezTo>
                      <a:cubicBezTo>
                        <a:pt x="79" y="225"/>
                        <a:pt x="76" y="234"/>
                        <a:pt x="67" y="237"/>
                      </a:cubicBezTo>
                      <a:cubicBezTo>
                        <a:pt x="57" y="239"/>
                        <a:pt x="45" y="237"/>
                        <a:pt x="36" y="233"/>
                      </a:cubicBezTo>
                      <a:cubicBezTo>
                        <a:pt x="10" y="221"/>
                        <a:pt x="18" y="201"/>
                        <a:pt x="14" y="182"/>
                      </a:cubicBezTo>
                      <a:cubicBezTo>
                        <a:pt x="13" y="175"/>
                        <a:pt x="8" y="169"/>
                        <a:pt x="7" y="161"/>
                      </a:cubicBezTo>
                      <a:cubicBezTo>
                        <a:pt x="6" y="153"/>
                        <a:pt x="6" y="146"/>
                        <a:pt x="5" y="139"/>
                      </a:cubicBezTo>
                      <a:cubicBezTo>
                        <a:pt x="0" y="118"/>
                        <a:pt x="7" y="79"/>
                        <a:pt x="33" y="76"/>
                      </a:cubicBezTo>
                      <a:cubicBezTo>
                        <a:pt x="66" y="71"/>
                        <a:pt x="62" y="97"/>
                        <a:pt x="58" y="105"/>
                      </a:cubicBezTo>
                    </a:path>
                  </a:pathLst>
                </a:custGeom>
                <a:solidFill>
                  <a:srgbClr val="882F4E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0" name="Freeform 8"/>
                <p:cNvSpPr>
                  <a:spLocks/>
                </p:cNvSpPr>
                <p:nvPr/>
              </p:nvSpPr>
              <p:spPr bwMode="auto">
                <a:xfrm>
                  <a:off x="1230" y="2174"/>
                  <a:ext cx="195" cy="167"/>
                </a:xfrm>
                <a:custGeom>
                  <a:avLst/>
                  <a:gdLst>
                    <a:gd name="T0" fmla="*/ 0 w 51"/>
                    <a:gd name="T1" fmla="*/ 0 h 41"/>
                    <a:gd name="T2" fmla="*/ 1113 w 51"/>
                    <a:gd name="T3" fmla="*/ 2159 h 41"/>
                    <a:gd name="T4" fmla="*/ 2852 w 51"/>
                    <a:gd name="T5" fmla="*/ 2024 h 41"/>
                    <a:gd name="T6" fmla="*/ 1113 w 51"/>
                    <a:gd name="T7" fmla="*/ 1495 h 41"/>
                    <a:gd name="T8" fmla="*/ 57 w 51"/>
                    <a:gd name="T9" fmla="*/ 0 h 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1" h="41">
                      <a:moveTo>
                        <a:pt x="0" y="0"/>
                      </a:moveTo>
                      <a:cubicBezTo>
                        <a:pt x="3" y="16"/>
                        <a:pt x="4" y="26"/>
                        <a:pt x="20" y="32"/>
                      </a:cubicBezTo>
                      <a:cubicBezTo>
                        <a:pt x="30" y="35"/>
                        <a:pt x="44" y="41"/>
                        <a:pt x="51" y="30"/>
                      </a:cubicBezTo>
                      <a:cubicBezTo>
                        <a:pt x="37" y="30"/>
                        <a:pt x="33" y="31"/>
                        <a:pt x="20" y="22"/>
                      </a:cubicBezTo>
                      <a:cubicBezTo>
                        <a:pt x="13" y="17"/>
                        <a:pt x="3" y="9"/>
                        <a:pt x="1" y="0"/>
                      </a:cubicBezTo>
                    </a:path>
                  </a:pathLst>
                </a:custGeom>
                <a:solidFill>
                  <a:srgbClr val="67002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1" name="Freeform 9"/>
                <p:cNvSpPr>
                  <a:spLocks/>
                </p:cNvSpPr>
                <p:nvPr/>
              </p:nvSpPr>
              <p:spPr bwMode="auto">
                <a:xfrm>
                  <a:off x="1210" y="1721"/>
                  <a:ext cx="203" cy="228"/>
                </a:xfrm>
                <a:custGeom>
                  <a:avLst/>
                  <a:gdLst>
                    <a:gd name="T0" fmla="*/ 161 w 53"/>
                    <a:gd name="T1" fmla="*/ 3383 h 56"/>
                    <a:gd name="T2" fmla="*/ 1628 w 53"/>
                    <a:gd name="T3" fmla="*/ 0 h 56"/>
                    <a:gd name="T4" fmla="*/ 1233 w 53"/>
                    <a:gd name="T5" fmla="*/ 1824 h 56"/>
                    <a:gd name="T6" fmla="*/ 735 w 53"/>
                    <a:gd name="T7" fmla="*/ 2769 h 56"/>
                    <a:gd name="T8" fmla="*/ 0 w 53"/>
                    <a:gd name="T9" fmla="*/ 3778 h 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3" h="56">
                      <a:moveTo>
                        <a:pt x="3" y="50"/>
                      </a:moveTo>
                      <a:cubicBezTo>
                        <a:pt x="21" y="43"/>
                        <a:pt x="53" y="18"/>
                        <a:pt x="29" y="0"/>
                      </a:cubicBezTo>
                      <a:cubicBezTo>
                        <a:pt x="35" y="13"/>
                        <a:pt x="31" y="17"/>
                        <a:pt x="22" y="27"/>
                      </a:cubicBezTo>
                      <a:cubicBezTo>
                        <a:pt x="18" y="32"/>
                        <a:pt x="17" y="36"/>
                        <a:pt x="13" y="41"/>
                      </a:cubicBezTo>
                      <a:cubicBezTo>
                        <a:pt x="10" y="47"/>
                        <a:pt x="1" y="50"/>
                        <a:pt x="0" y="56"/>
                      </a:cubicBezTo>
                    </a:path>
                  </a:pathLst>
                </a:custGeom>
                <a:solidFill>
                  <a:srgbClr val="67002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2" name="Freeform 10"/>
                <p:cNvSpPr>
                  <a:spLocks/>
                </p:cNvSpPr>
                <p:nvPr/>
              </p:nvSpPr>
              <p:spPr bwMode="auto">
                <a:xfrm>
                  <a:off x="1807" y="1921"/>
                  <a:ext cx="100" cy="163"/>
                </a:xfrm>
                <a:custGeom>
                  <a:avLst/>
                  <a:gdLst>
                    <a:gd name="T0" fmla="*/ 1138 w 26"/>
                    <a:gd name="T1" fmla="*/ 0 h 40"/>
                    <a:gd name="T2" fmla="*/ 0 w 26"/>
                    <a:gd name="T3" fmla="*/ 2706 h 40"/>
                    <a:gd name="T4" fmla="*/ 1081 w 26"/>
                    <a:gd name="T5" fmla="*/ 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6" h="40">
                      <a:moveTo>
                        <a:pt x="20" y="0"/>
                      </a:moveTo>
                      <a:cubicBezTo>
                        <a:pt x="26" y="21"/>
                        <a:pt x="21" y="37"/>
                        <a:pt x="0" y="40"/>
                      </a:cubicBezTo>
                      <a:cubicBezTo>
                        <a:pt x="18" y="37"/>
                        <a:pt x="19" y="15"/>
                        <a:pt x="19" y="0"/>
                      </a:cubicBezTo>
                    </a:path>
                  </a:pathLst>
                </a:custGeom>
                <a:solidFill>
                  <a:srgbClr val="67002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3" name="Freeform 11"/>
                <p:cNvSpPr>
                  <a:spLocks/>
                </p:cNvSpPr>
                <p:nvPr/>
              </p:nvSpPr>
              <p:spPr bwMode="auto">
                <a:xfrm>
                  <a:off x="1574" y="2198"/>
                  <a:ext cx="126" cy="143"/>
                </a:xfrm>
                <a:custGeom>
                  <a:avLst/>
                  <a:gdLst>
                    <a:gd name="T0" fmla="*/ 1722 w 33"/>
                    <a:gd name="T1" fmla="*/ 0 h 35"/>
                    <a:gd name="T2" fmla="*/ 1283 w 33"/>
                    <a:gd name="T3" fmla="*/ 1969 h 35"/>
                    <a:gd name="T4" fmla="*/ 0 w 33"/>
                    <a:gd name="T5" fmla="*/ 1504 h 35"/>
                    <a:gd name="T6" fmla="*/ 1562 w 33"/>
                    <a:gd name="T7" fmla="*/ 135 h 35"/>
                    <a:gd name="T8" fmla="*/ 1722 w 33"/>
                    <a:gd name="T9" fmla="*/ 0 h 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35">
                      <a:moveTo>
                        <a:pt x="31" y="0"/>
                      </a:moveTo>
                      <a:cubicBezTo>
                        <a:pt x="29" y="10"/>
                        <a:pt x="33" y="23"/>
                        <a:pt x="23" y="29"/>
                      </a:cubicBezTo>
                      <a:cubicBezTo>
                        <a:pt x="14" y="35"/>
                        <a:pt x="8" y="26"/>
                        <a:pt x="0" y="22"/>
                      </a:cubicBezTo>
                      <a:cubicBezTo>
                        <a:pt x="12" y="28"/>
                        <a:pt x="30" y="17"/>
                        <a:pt x="28" y="2"/>
                      </a:cubicBezTo>
                      <a:cubicBezTo>
                        <a:pt x="31" y="0"/>
                        <a:pt x="31" y="0"/>
                        <a:pt x="31" y="0"/>
                      </a:cubicBezTo>
                    </a:path>
                  </a:pathLst>
                </a:custGeom>
                <a:solidFill>
                  <a:srgbClr val="67002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4" name="Freeform 12"/>
                <p:cNvSpPr>
                  <a:spLocks/>
                </p:cNvSpPr>
                <p:nvPr/>
              </p:nvSpPr>
              <p:spPr bwMode="auto">
                <a:xfrm>
                  <a:off x="1888" y="1623"/>
                  <a:ext cx="76" cy="126"/>
                </a:xfrm>
                <a:custGeom>
                  <a:avLst/>
                  <a:gdLst>
                    <a:gd name="T0" fmla="*/ 0 w 20"/>
                    <a:gd name="T1" fmla="*/ 0 h 31"/>
                    <a:gd name="T2" fmla="*/ 707 w 20"/>
                    <a:gd name="T3" fmla="*/ 1618 h 31"/>
                    <a:gd name="T4" fmla="*/ 707 w 20"/>
                    <a:gd name="T5" fmla="*/ 1817 h 31"/>
                    <a:gd name="T6" fmla="*/ 331 w 20"/>
                    <a:gd name="T7" fmla="*/ 2081 h 31"/>
                    <a:gd name="T8" fmla="*/ 57 w 20"/>
                    <a:gd name="T9" fmla="*/ 65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" h="31">
                      <a:moveTo>
                        <a:pt x="0" y="0"/>
                      </a:moveTo>
                      <a:cubicBezTo>
                        <a:pt x="7" y="5"/>
                        <a:pt x="20" y="15"/>
                        <a:pt x="13" y="24"/>
                      </a:cubicBezTo>
                      <a:cubicBezTo>
                        <a:pt x="13" y="25"/>
                        <a:pt x="13" y="26"/>
                        <a:pt x="13" y="27"/>
                      </a:cubicBezTo>
                      <a:cubicBezTo>
                        <a:pt x="12" y="28"/>
                        <a:pt x="8" y="31"/>
                        <a:pt x="6" y="31"/>
                      </a:cubicBezTo>
                      <a:cubicBezTo>
                        <a:pt x="14" y="16"/>
                        <a:pt x="0" y="14"/>
                        <a:pt x="1" y="1"/>
                      </a:cubicBezTo>
                    </a:path>
                  </a:pathLst>
                </a:custGeom>
                <a:solidFill>
                  <a:srgbClr val="67002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5" name="Freeform 13"/>
                <p:cNvSpPr>
                  <a:spLocks/>
                </p:cNvSpPr>
                <p:nvPr/>
              </p:nvSpPr>
              <p:spPr bwMode="auto">
                <a:xfrm>
                  <a:off x="1624" y="1435"/>
                  <a:ext cx="122" cy="69"/>
                </a:xfrm>
                <a:custGeom>
                  <a:avLst/>
                  <a:gdLst>
                    <a:gd name="T0" fmla="*/ 0 w 32"/>
                    <a:gd name="T1" fmla="*/ 0 h 17"/>
                    <a:gd name="T2" fmla="*/ 1773 w 32"/>
                    <a:gd name="T3" fmla="*/ 674 h 17"/>
                    <a:gd name="T4" fmla="*/ 57 w 32"/>
                    <a:gd name="T5" fmla="*/ 0 h 17"/>
                    <a:gd name="T6" fmla="*/ 0 w 32"/>
                    <a:gd name="T7" fmla="*/ 0 h 1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2" h="17">
                      <a:moveTo>
                        <a:pt x="0" y="0"/>
                      </a:moveTo>
                      <a:cubicBezTo>
                        <a:pt x="3" y="16"/>
                        <a:pt x="20" y="17"/>
                        <a:pt x="32" y="10"/>
                      </a:cubicBezTo>
                      <a:cubicBezTo>
                        <a:pt x="22" y="14"/>
                        <a:pt x="7" y="8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67002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6" name="Freeform 14"/>
                <p:cNvSpPr>
                  <a:spLocks/>
                </p:cNvSpPr>
                <p:nvPr/>
              </p:nvSpPr>
              <p:spPr bwMode="auto">
                <a:xfrm>
                  <a:off x="1168" y="1725"/>
                  <a:ext cx="100" cy="171"/>
                </a:xfrm>
                <a:custGeom>
                  <a:avLst/>
                  <a:gdLst>
                    <a:gd name="T0" fmla="*/ 1419 w 26"/>
                    <a:gd name="T1" fmla="*/ 0 h 42"/>
                    <a:gd name="T2" fmla="*/ 223 w 26"/>
                    <a:gd name="T3" fmla="*/ 2834 h 42"/>
                    <a:gd name="T4" fmla="*/ 1481 w 26"/>
                    <a:gd name="T5" fmla="*/ 200 h 42"/>
                    <a:gd name="T6" fmla="*/ 1419 w 26"/>
                    <a:gd name="T7" fmla="*/ 0 h 4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6" h="42">
                      <a:moveTo>
                        <a:pt x="25" y="0"/>
                      </a:moveTo>
                      <a:cubicBezTo>
                        <a:pt x="10" y="3"/>
                        <a:pt x="0" y="29"/>
                        <a:pt x="4" y="42"/>
                      </a:cubicBezTo>
                      <a:cubicBezTo>
                        <a:pt x="8" y="31"/>
                        <a:pt x="14" y="9"/>
                        <a:pt x="26" y="3"/>
                      </a:cubicBezTo>
                      <a:cubicBezTo>
                        <a:pt x="25" y="0"/>
                        <a:pt x="25" y="0"/>
                        <a:pt x="25" y="0"/>
                      </a:cubicBezTo>
                    </a:path>
                  </a:pathLst>
                </a:custGeom>
                <a:solidFill>
                  <a:srgbClr val="9C4E6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7" name="Freeform 15"/>
                <p:cNvSpPr>
                  <a:spLocks/>
                </p:cNvSpPr>
                <p:nvPr/>
              </p:nvSpPr>
              <p:spPr bwMode="auto">
                <a:xfrm>
                  <a:off x="1260" y="2104"/>
                  <a:ext cx="138" cy="90"/>
                </a:xfrm>
                <a:custGeom>
                  <a:avLst/>
                  <a:gdLst>
                    <a:gd name="T0" fmla="*/ 0 w 36"/>
                    <a:gd name="T1" fmla="*/ 65 h 22"/>
                    <a:gd name="T2" fmla="*/ 2028 w 36"/>
                    <a:gd name="T3" fmla="*/ 1505 h 22"/>
                    <a:gd name="T4" fmla="*/ 280 w 36"/>
                    <a:gd name="T5" fmla="*/ 65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22">
                      <a:moveTo>
                        <a:pt x="0" y="1"/>
                      </a:moveTo>
                      <a:cubicBezTo>
                        <a:pt x="22" y="0"/>
                        <a:pt x="26" y="6"/>
                        <a:pt x="36" y="22"/>
                      </a:cubicBezTo>
                      <a:cubicBezTo>
                        <a:pt x="26" y="12"/>
                        <a:pt x="18" y="5"/>
                        <a:pt x="5" y="1"/>
                      </a:cubicBezTo>
                    </a:path>
                  </a:pathLst>
                </a:custGeom>
                <a:solidFill>
                  <a:srgbClr val="9C4E6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8" name="Freeform 16"/>
                <p:cNvSpPr>
                  <a:spLocks/>
                </p:cNvSpPr>
                <p:nvPr/>
              </p:nvSpPr>
              <p:spPr bwMode="auto">
                <a:xfrm>
                  <a:off x="1574" y="2125"/>
                  <a:ext cx="57" cy="98"/>
                </a:xfrm>
                <a:custGeom>
                  <a:avLst/>
                  <a:gdLst>
                    <a:gd name="T0" fmla="*/ 707 w 15"/>
                    <a:gd name="T1" fmla="*/ 0 h 24"/>
                    <a:gd name="T2" fmla="*/ 114 w 15"/>
                    <a:gd name="T3" fmla="*/ 1633 h 24"/>
                    <a:gd name="T4" fmla="*/ 825 w 15"/>
                    <a:gd name="T5" fmla="*/ 135 h 24"/>
                    <a:gd name="T6" fmla="*/ 707 w 15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" h="24">
                      <a:moveTo>
                        <a:pt x="13" y="0"/>
                      </a:moveTo>
                      <a:cubicBezTo>
                        <a:pt x="0" y="0"/>
                        <a:pt x="1" y="16"/>
                        <a:pt x="2" y="24"/>
                      </a:cubicBezTo>
                      <a:cubicBezTo>
                        <a:pt x="5" y="16"/>
                        <a:pt x="7" y="7"/>
                        <a:pt x="15" y="2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9C4E6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9" name="Freeform 17"/>
                <p:cNvSpPr>
                  <a:spLocks/>
                </p:cNvSpPr>
                <p:nvPr/>
              </p:nvSpPr>
              <p:spPr bwMode="auto">
                <a:xfrm>
                  <a:off x="1715" y="1867"/>
                  <a:ext cx="81" cy="151"/>
                </a:xfrm>
                <a:custGeom>
                  <a:avLst/>
                  <a:gdLst>
                    <a:gd name="T0" fmla="*/ 1203 w 21"/>
                    <a:gd name="T1" fmla="*/ 0 h 37"/>
                    <a:gd name="T2" fmla="*/ 224 w 21"/>
                    <a:gd name="T3" fmla="*/ 816 h 37"/>
                    <a:gd name="T4" fmla="*/ 579 w 21"/>
                    <a:gd name="T5" fmla="*/ 2514 h 37"/>
                    <a:gd name="T6" fmla="*/ 1088 w 21"/>
                    <a:gd name="T7" fmla="*/ 200 h 37"/>
                    <a:gd name="T8" fmla="*/ 1203 w 2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" h="37">
                      <a:moveTo>
                        <a:pt x="21" y="0"/>
                      </a:moveTo>
                      <a:cubicBezTo>
                        <a:pt x="15" y="3"/>
                        <a:pt x="7" y="5"/>
                        <a:pt x="4" y="12"/>
                      </a:cubicBezTo>
                      <a:cubicBezTo>
                        <a:pt x="0" y="21"/>
                        <a:pt x="7" y="29"/>
                        <a:pt x="10" y="37"/>
                      </a:cubicBezTo>
                      <a:cubicBezTo>
                        <a:pt x="7" y="25"/>
                        <a:pt x="9" y="11"/>
                        <a:pt x="19" y="3"/>
                      </a:cubicBezTo>
                      <a:cubicBezTo>
                        <a:pt x="21" y="0"/>
                        <a:pt x="21" y="0"/>
                        <a:pt x="21" y="0"/>
                      </a:cubicBezTo>
                    </a:path>
                  </a:pathLst>
                </a:custGeom>
                <a:solidFill>
                  <a:srgbClr val="9C4E6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0" name="Freeform 18"/>
                <p:cNvSpPr>
                  <a:spLocks/>
                </p:cNvSpPr>
                <p:nvPr/>
              </p:nvSpPr>
              <p:spPr bwMode="auto">
                <a:xfrm>
                  <a:off x="1784" y="1614"/>
                  <a:ext cx="65" cy="111"/>
                </a:xfrm>
                <a:custGeom>
                  <a:avLst/>
                  <a:gdLst>
                    <a:gd name="T0" fmla="*/ 730 w 17"/>
                    <a:gd name="T1" fmla="*/ 0 h 27"/>
                    <a:gd name="T2" fmla="*/ 952 w 17"/>
                    <a:gd name="T3" fmla="*/ 1875 h 27"/>
                    <a:gd name="T4" fmla="*/ 616 w 17"/>
                    <a:gd name="T5" fmla="*/ 896 h 27"/>
                    <a:gd name="T6" fmla="*/ 730 w 17"/>
                    <a:gd name="T7" fmla="*/ 66 h 2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7" h="27">
                      <a:moveTo>
                        <a:pt x="13" y="0"/>
                      </a:moveTo>
                      <a:cubicBezTo>
                        <a:pt x="0" y="13"/>
                        <a:pt x="9" y="15"/>
                        <a:pt x="17" y="27"/>
                      </a:cubicBezTo>
                      <a:cubicBezTo>
                        <a:pt x="15" y="23"/>
                        <a:pt x="11" y="17"/>
                        <a:pt x="11" y="13"/>
                      </a:cubicBezTo>
                      <a:cubicBezTo>
                        <a:pt x="11" y="8"/>
                        <a:pt x="14" y="6"/>
                        <a:pt x="13" y="1"/>
                      </a:cubicBezTo>
                    </a:path>
                  </a:pathLst>
                </a:custGeom>
                <a:solidFill>
                  <a:srgbClr val="9C4E6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1" name="Freeform 19"/>
                <p:cNvSpPr>
                  <a:spLocks/>
                </p:cNvSpPr>
                <p:nvPr/>
              </p:nvSpPr>
              <p:spPr bwMode="auto">
                <a:xfrm>
                  <a:off x="1000" y="1292"/>
                  <a:ext cx="1071" cy="1159"/>
                </a:xfrm>
                <a:custGeom>
                  <a:avLst/>
                  <a:gdLst>
                    <a:gd name="T0" fmla="*/ 1404 w 280"/>
                    <a:gd name="T1" fmla="*/ 5779 h 284"/>
                    <a:gd name="T2" fmla="*/ 1346 w 280"/>
                    <a:gd name="T3" fmla="*/ 5713 h 284"/>
                    <a:gd name="T4" fmla="*/ 0 w 280"/>
                    <a:gd name="T5" fmla="*/ 10541 h 284"/>
                    <a:gd name="T6" fmla="*/ 555 w 280"/>
                    <a:gd name="T7" fmla="*/ 13790 h 284"/>
                    <a:gd name="T8" fmla="*/ 2635 w 280"/>
                    <a:gd name="T9" fmla="*/ 17605 h 284"/>
                    <a:gd name="T10" fmla="*/ 5982 w 280"/>
                    <a:gd name="T11" fmla="*/ 19238 h 284"/>
                    <a:gd name="T12" fmla="*/ 7271 w 280"/>
                    <a:gd name="T13" fmla="*/ 19303 h 284"/>
                    <a:gd name="T14" fmla="*/ 12875 w 280"/>
                    <a:gd name="T15" fmla="*/ 17189 h 284"/>
                    <a:gd name="T16" fmla="*/ 15671 w 280"/>
                    <a:gd name="T17" fmla="*/ 10125 h 284"/>
                    <a:gd name="T18" fmla="*/ 15671 w 280"/>
                    <a:gd name="T19" fmla="*/ 9443 h 284"/>
                    <a:gd name="T20" fmla="*/ 14439 w 280"/>
                    <a:gd name="T21" fmla="*/ 3816 h 284"/>
                    <a:gd name="T22" fmla="*/ 10079 w 280"/>
                    <a:gd name="T23" fmla="*/ 135 h 284"/>
                    <a:gd name="T24" fmla="*/ 10079 w 280"/>
                    <a:gd name="T25" fmla="*/ 135 h 284"/>
                    <a:gd name="T26" fmla="*/ 8339 w 280"/>
                    <a:gd name="T27" fmla="*/ 0 h 284"/>
                    <a:gd name="T28" fmla="*/ 4475 w 280"/>
                    <a:gd name="T29" fmla="*/ 1632 h 284"/>
                    <a:gd name="T30" fmla="*/ 2796 w 280"/>
                    <a:gd name="T31" fmla="*/ 3530 h 284"/>
                    <a:gd name="T32" fmla="*/ 1346 w 280"/>
                    <a:gd name="T33" fmla="*/ 5713 h 284"/>
                    <a:gd name="T34" fmla="*/ 1404 w 280"/>
                    <a:gd name="T35" fmla="*/ 5779 h 284"/>
                    <a:gd name="T36" fmla="*/ 1346 w 280"/>
                    <a:gd name="T37" fmla="*/ 5713 h 284"/>
                    <a:gd name="T38" fmla="*/ 1404 w 280"/>
                    <a:gd name="T39" fmla="*/ 5779 h 284"/>
                    <a:gd name="T40" fmla="*/ 1450 w 280"/>
                    <a:gd name="T41" fmla="*/ 5779 h 284"/>
                    <a:gd name="T42" fmla="*/ 2911 w 280"/>
                    <a:gd name="T43" fmla="*/ 3665 h 284"/>
                    <a:gd name="T44" fmla="*/ 4594 w 280"/>
                    <a:gd name="T45" fmla="*/ 1698 h 284"/>
                    <a:gd name="T46" fmla="*/ 8339 w 280"/>
                    <a:gd name="T47" fmla="*/ 135 h 284"/>
                    <a:gd name="T48" fmla="*/ 10079 w 280"/>
                    <a:gd name="T49" fmla="*/ 265 h 284"/>
                    <a:gd name="T50" fmla="*/ 10079 w 280"/>
                    <a:gd name="T51" fmla="*/ 200 h 284"/>
                    <a:gd name="T52" fmla="*/ 10079 w 280"/>
                    <a:gd name="T53" fmla="*/ 265 h 284"/>
                    <a:gd name="T54" fmla="*/ 14325 w 280"/>
                    <a:gd name="T55" fmla="*/ 3881 h 284"/>
                    <a:gd name="T56" fmla="*/ 15552 w 280"/>
                    <a:gd name="T57" fmla="*/ 9443 h 284"/>
                    <a:gd name="T58" fmla="*/ 15552 w 280"/>
                    <a:gd name="T59" fmla="*/ 10125 h 284"/>
                    <a:gd name="T60" fmla="*/ 12818 w 280"/>
                    <a:gd name="T61" fmla="*/ 17120 h 284"/>
                    <a:gd name="T62" fmla="*/ 7271 w 280"/>
                    <a:gd name="T63" fmla="*/ 19168 h 284"/>
                    <a:gd name="T64" fmla="*/ 5982 w 280"/>
                    <a:gd name="T65" fmla="*/ 19103 h 284"/>
                    <a:gd name="T66" fmla="*/ 2693 w 280"/>
                    <a:gd name="T67" fmla="*/ 17471 h 284"/>
                    <a:gd name="T68" fmla="*/ 616 w 280"/>
                    <a:gd name="T69" fmla="*/ 13724 h 284"/>
                    <a:gd name="T70" fmla="*/ 119 w 280"/>
                    <a:gd name="T71" fmla="*/ 10541 h 284"/>
                    <a:gd name="T72" fmla="*/ 1450 w 280"/>
                    <a:gd name="T73" fmla="*/ 5779 h 284"/>
                    <a:gd name="T74" fmla="*/ 1450 w 280"/>
                    <a:gd name="T75" fmla="*/ 5779 h 284"/>
                    <a:gd name="T76" fmla="*/ 1404 w 280"/>
                    <a:gd name="T77" fmla="*/ 5779 h 284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280" h="284">
                      <a:moveTo>
                        <a:pt x="25" y="85"/>
                      </a:moveTo>
                      <a:cubicBezTo>
                        <a:pt x="24" y="84"/>
                        <a:pt x="24" y="84"/>
                        <a:pt x="24" y="84"/>
                      </a:cubicBezTo>
                      <a:cubicBezTo>
                        <a:pt x="8" y="106"/>
                        <a:pt x="0" y="130"/>
                        <a:pt x="0" y="155"/>
                      </a:cubicBezTo>
                      <a:cubicBezTo>
                        <a:pt x="0" y="171"/>
                        <a:pt x="3" y="187"/>
                        <a:pt x="10" y="203"/>
                      </a:cubicBezTo>
                      <a:cubicBezTo>
                        <a:pt x="16" y="221"/>
                        <a:pt x="30" y="248"/>
                        <a:pt x="47" y="259"/>
                      </a:cubicBezTo>
                      <a:cubicBezTo>
                        <a:pt x="66" y="271"/>
                        <a:pt x="85" y="282"/>
                        <a:pt x="107" y="283"/>
                      </a:cubicBezTo>
                      <a:cubicBezTo>
                        <a:pt x="115" y="284"/>
                        <a:pt x="122" y="284"/>
                        <a:pt x="130" y="284"/>
                      </a:cubicBezTo>
                      <a:cubicBezTo>
                        <a:pt x="167" y="284"/>
                        <a:pt x="202" y="276"/>
                        <a:pt x="230" y="253"/>
                      </a:cubicBezTo>
                      <a:cubicBezTo>
                        <a:pt x="264" y="226"/>
                        <a:pt x="278" y="196"/>
                        <a:pt x="280" y="149"/>
                      </a:cubicBezTo>
                      <a:cubicBezTo>
                        <a:pt x="280" y="146"/>
                        <a:pt x="280" y="142"/>
                        <a:pt x="280" y="139"/>
                      </a:cubicBezTo>
                      <a:cubicBezTo>
                        <a:pt x="280" y="109"/>
                        <a:pt x="275" y="82"/>
                        <a:pt x="258" y="56"/>
                      </a:cubicBezTo>
                      <a:cubicBezTo>
                        <a:pt x="239" y="29"/>
                        <a:pt x="212" y="8"/>
                        <a:pt x="180" y="2"/>
                      </a:cubicBezTo>
                      <a:cubicBezTo>
                        <a:pt x="180" y="2"/>
                        <a:pt x="180" y="2"/>
                        <a:pt x="180" y="2"/>
                      </a:cubicBezTo>
                      <a:cubicBezTo>
                        <a:pt x="170" y="1"/>
                        <a:pt x="160" y="0"/>
                        <a:pt x="149" y="0"/>
                      </a:cubicBezTo>
                      <a:cubicBezTo>
                        <a:pt x="124" y="0"/>
                        <a:pt x="98" y="5"/>
                        <a:pt x="80" y="24"/>
                      </a:cubicBezTo>
                      <a:cubicBezTo>
                        <a:pt x="68" y="37"/>
                        <a:pt x="59" y="45"/>
                        <a:pt x="50" y="52"/>
                      </a:cubicBezTo>
                      <a:cubicBezTo>
                        <a:pt x="42" y="60"/>
                        <a:pt x="34" y="69"/>
                        <a:pt x="24" y="84"/>
                      </a:cubicBezTo>
                      <a:cubicBezTo>
                        <a:pt x="25" y="85"/>
                        <a:pt x="25" y="85"/>
                        <a:pt x="25" y="85"/>
                      </a:cubicBezTo>
                      <a:cubicBezTo>
                        <a:pt x="24" y="84"/>
                        <a:pt x="24" y="84"/>
                        <a:pt x="24" y="84"/>
                      </a:cubicBezTo>
                      <a:cubicBezTo>
                        <a:pt x="25" y="85"/>
                        <a:pt x="25" y="85"/>
                        <a:pt x="25" y="85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35" y="70"/>
                        <a:pt x="43" y="62"/>
                        <a:pt x="52" y="54"/>
                      </a:cubicBezTo>
                      <a:cubicBezTo>
                        <a:pt x="60" y="46"/>
                        <a:pt x="70" y="39"/>
                        <a:pt x="82" y="25"/>
                      </a:cubicBezTo>
                      <a:cubicBezTo>
                        <a:pt x="99" y="7"/>
                        <a:pt x="124" y="2"/>
                        <a:pt x="149" y="2"/>
                      </a:cubicBezTo>
                      <a:cubicBezTo>
                        <a:pt x="159" y="2"/>
                        <a:pt x="170" y="3"/>
                        <a:pt x="180" y="4"/>
                      </a:cubicBezTo>
                      <a:cubicBezTo>
                        <a:pt x="180" y="3"/>
                        <a:pt x="180" y="3"/>
                        <a:pt x="180" y="3"/>
                      </a:cubicBezTo>
                      <a:cubicBezTo>
                        <a:pt x="180" y="4"/>
                        <a:pt x="180" y="4"/>
                        <a:pt x="180" y="4"/>
                      </a:cubicBezTo>
                      <a:cubicBezTo>
                        <a:pt x="211" y="10"/>
                        <a:pt x="238" y="31"/>
                        <a:pt x="256" y="57"/>
                      </a:cubicBezTo>
                      <a:cubicBezTo>
                        <a:pt x="273" y="82"/>
                        <a:pt x="278" y="109"/>
                        <a:pt x="278" y="139"/>
                      </a:cubicBezTo>
                      <a:cubicBezTo>
                        <a:pt x="278" y="142"/>
                        <a:pt x="278" y="146"/>
                        <a:pt x="278" y="149"/>
                      </a:cubicBezTo>
                      <a:cubicBezTo>
                        <a:pt x="276" y="196"/>
                        <a:pt x="262" y="225"/>
                        <a:pt x="229" y="252"/>
                      </a:cubicBezTo>
                      <a:cubicBezTo>
                        <a:pt x="201" y="275"/>
                        <a:pt x="167" y="282"/>
                        <a:pt x="130" y="282"/>
                      </a:cubicBezTo>
                      <a:cubicBezTo>
                        <a:pt x="123" y="282"/>
                        <a:pt x="115" y="282"/>
                        <a:pt x="107" y="281"/>
                      </a:cubicBezTo>
                      <a:cubicBezTo>
                        <a:pt x="85" y="280"/>
                        <a:pt x="67" y="269"/>
                        <a:pt x="48" y="257"/>
                      </a:cubicBezTo>
                      <a:cubicBezTo>
                        <a:pt x="32" y="247"/>
                        <a:pt x="18" y="220"/>
                        <a:pt x="11" y="202"/>
                      </a:cubicBezTo>
                      <a:cubicBezTo>
                        <a:pt x="5" y="186"/>
                        <a:pt x="2" y="170"/>
                        <a:pt x="2" y="155"/>
                      </a:cubicBezTo>
                      <a:cubicBezTo>
                        <a:pt x="2" y="130"/>
                        <a:pt x="10" y="107"/>
                        <a:pt x="26" y="85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25" y="85"/>
                        <a:pt x="25" y="85"/>
                        <a:pt x="25" y="85"/>
                      </a:cubicBezTo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2" name="Freeform 20"/>
                <p:cNvSpPr>
                  <a:spLocks noEditPoints="1"/>
                </p:cNvSpPr>
                <p:nvPr/>
              </p:nvSpPr>
              <p:spPr bwMode="auto">
                <a:xfrm>
                  <a:off x="1149" y="1386"/>
                  <a:ext cx="826" cy="967"/>
                </a:xfrm>
                <a:custGeom>
                  <a:avLst/>
                  <a:gdLst>
                    <a:gd name="T0" fmla="*/ 7488 w 216"/>
                    <a:gd name="T1" fmla="*/ 65 h 237"/>
                    <a:gd name="T2" fmla="*/ 10455 w 216"/>
                    <a:gd name="T3" fmla="*/ 3129 h 237"/>
                    <a:gd name="T4" fmla="*/ 11071 w 216"/>
                    <a:gd name="T5" fmla="*/ 7193 h 237"/>
                    <a:gd name="T6" fmla="*/ 9843 w 216"/>
                    <a:gd name="T7" fmla="*/ 12020 h 237"/>
                    <a:gd name="T8" fmla="*/ 7442 w 216"/>
                    <a:gd name="T9" fmla="*/ 15831 h 237"/>
                    <a:gd name="T10" fmla="*/ 5205 w 216"/>
                    <a:gd name="T11" fmla="*/ 15084 h 237"/>
                    <a:gd name="T12" fmla="*/ 3189 w 216"/>
                    <a:gd name="T13" fmla="*/ 16031 h 237"/>
                    <a:gd name="T14" fmla="*/ 394 w 216"/>
                    <a:gd name="T15" fmla="*/ 10804 h 237"/>
                    <a:gd name="T16" fmla="*/ 2294 w 216"/>
                    <a:gd name="T17" fmla="*/ 5027 h 237"/>
                    <a:gd name="T18" fmla="*/ 730 w 216"/>
                    <a:gd name="T19" fmla="*/ 10939 h 237"/>
                    <a:gd name="T20" fmla="*/ 2119 w 216"/>
                    <a:gd name="T21" fmla="*/ 11555 h 237"/>
                    <a:gd name="T22" fmla="*/ 5147 w 216"/>
                    <a:gd name="T23" fmla="*/ 14668 h 237"/>
                    <a:gd name="T24" fmla="*/ 7721 w 216"/>
                    <a:gd name="T25" fmla="*/ 12436 h 237"/>
                    <a:gd name="T26" fmla="*/ 8673 w 216"/>
                    <a:gd name="T27" fmla="*/ 10739 h 237"/>
                    <a:gd name="T28" fmla="*/ 9725 w 216"/>
                    <a:gd name="T29" fmla="*/ 7809 h 237"/>
                    <a:gd name="T30" fmla="*/ 10734 w 216"/>
                    <a:gd name="T31" fmla="*/ 6594 h 237"/>
                    <a:gd name="T32" fmla="*/ 9958 w 216"/>
                    <a:gd name="T33" fmla="*/ 2448 h 237"/>
                    <a:gd name="T34" fmla="*/ 8161 w 216"/>
                    <a:gd name="T35" fmla="*/ 2183 h 237"/>
                    <a:gd name="T36" fmla="*/ 6493 w 216"/>
                    <a:gd name="T37" fmla="*/ 816 h 237"/>
                    <a:gd name="T38" fmla="*/ 8394 w 216"/>
                    <a:gd name="T39" fmla="*/ 2248 h 237"/>
                    <a:gd name="T40" fmla="*/ 9901 w 216"/>
                    <a:gd name="T41" fmla="*/ 2448 h 237"/>
                    <a:gd name="T42" fmla="*/ 9227 w 216"/>
                    <a:gd name="T43" fmla="*/ 4696 h 237"/>
                    <a:gd name="T44" fmla="*/ 10398 w 216"/>
                    <a:gd name="T45" fmla="*/ 6394 h 237"/>
                    <a:gd name="T46" fmla="*/ 10294 w 216"/>
                    <a:gd name="T47" fmla="*/ 7740 h 237"/>
                    <a:gd name="T48" fmla="*/ 8730 w 216"/>
                    <a:gd name="T49" fmla="*/ 8009 h 237"/>
                    <a:gd name="T50" fmla="*/ 8891 w 216"/>
                    <a:gd name="T51" fmla="*/ 11886 h 237"/>
                    <a:gd name="T52" fmla="*/ 8057 w 216"/>
                    <a:gd name="T53" fmla="*/ 12636 h 237"/>
                    <a:gd name="T54" fmla="*/ 6830 w 216"/>
                    <a:gd name="T55" fmla="*/ 11886 h 237"/>
                    <a:gd name="T56" fmla="*/ 5702 w 216"/>
                    <a:gd name="T57" fmla="*/ 14334 h 237"/>
                    <a:gd name="T58" fmla="*/ 4474 w 216"/>
                    <a:gd name="T59" fmla="*/ 14334 h 237"/>
                    <a:gd name="T60" fmla="*/ 2180 w 216"/>
                    <a:gd name="T61" fmla="*/ 11486 h 237"/>
                    <a:gd name="T62" fmla="*/ 1289 w 216"/>
                    <a:gd name="T63" fmla="*/ 11555 h 237"/>
                    <a:gd name="T64" fmla="*/ 673 w 216"/>
                    <a:gd name="T65" fmla="*/ 10453 h 237"/>
                    <a:gd name="T66" fmla="*/ 2356 w 216"/>
                    <a:gd name="T67" fmla="*/ 8821 h 237"/>
                    <a:gd name="T68" fmla="*/ 3465 w 216"/>
                    <a:gd name="T69" fmla="*/ 6177 h 237"/>
                    <a:gd name="T70" fmla="*/ 2294 w 216"/>
                    <a:gd name="T71" fmla="*/ 4961 h 237"/>
                    <a:gd name="T72" fmla="*/ 554 w 216"/>
                    <a:gd name="T73" fmla="*/ 6177 h 237"/>
                    <a:gd name="T74" fmla="*/ 337 w 216"/>
                    <a:gd name="T75" fmla="*/ 10804 h 237"/>
                    <a:gd name="T76" fmla="*/ 1958 w 216"/>
                    <a:gd name="T77" fmla="*/ 15766 h 237"/>
                    <a:gd name="T78" fmla="*/ 4359 w 216"/>
                    <a:gd name="T79" fmla="*/ 15550 h 237"/>
                    <a:gd name="T80" fmla="*/ 5923 w 216"/>
                    <a:gd name="T81" fmla="*/ 15350 h 237"/>
                    <a:gd name="T82" fmla="*/ 6933 w 216"/>
                    <a:gd name="T83" fmla="*/ 16100 h 237"/>
                    <a:gd name="T84" fmla="*/ 8336 w 216"/>
                    <a:gd name="T85" fmla="*/ 14068 h 237"/>
                    <a:gd name="T86" fmla="*/ 8336 w 216"/>
                    <a:gd name="T87" fmla="*/ 13583 h 237"/>
                    <a:gd name="T88" fmla="*/ 9285 w 216"/>
                    <a:gd name="T89" fmla="*/ 12371 h 237"/>
                    <a:gd name="T90" fmla="*/ 10967 w 216"/>
                    <a:gd name="T91" fmla="*/ 11339 h 237"/>
                    <a:gd name="T92" fmla="*/ 10967 w 216"/>
                    <a:gd name="T93" fmla="*/ 7875 h 237"/>
                    <a:gd name="T94" fmla="*/ 11962 w 216"/>
                    <a:gd name="T95" fmla="*/ 6043 h 237"/>
                    <a:gd name="T96" fmla="*/ 11071 w 216"/>
                    <a:gd name="T97" fmla="*/ 3595 h 237"/>
                    <a:gd name="T98" fmla="*/ 10119 w 216"/>
                    <a:gd name="T99" fmla="*/ 1832 h 23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216" h="237">
                      <a:moveTo>
                        <a:pt x="146" y="32"/>
                      </a:moveTo>
                      <a:cubicBezTo>
                        <a:pt x="137" y="32"/>
                        <a:pt x="127" y="30"/>
                        <a:pt x="122" y="23"/>
                      </a:cubicBezTo>
                      <a:cubicBezTo>
                        <a:pt x="111" y="8"/>
                        <a:pt x="122" y="1"/>
                        <a:pt x="134" y="1"/>
                      </a:cubicBezTo>
                      <a:cubicBezTo>
                        <a:pt x="137" y="1"/>
                        <a:pt x="141" y="2"/>
                        <a:pt x="144" y="2"/>
                      </a:cubicBezTo>
                      <a:cubicBezTo>
                        <a:pt x="158" y="6"/>
                        <a:pt x="175" y="13"/>
                        <a:pt x="180" y="27"/>
                      </a:cubicBezTo>
                      <a:cubicBezTo>
                        <a:pt x="183" y="34"/>
                        <a:pt x="183" y="41"/>
                        <a:pt x="187" y="46"/>
                      </a:cubicBezTo>
                      <a:cubicBezTo>
                        <a:pt x="193" y="53"/>
                        <a:pt x="202" y="55"/>
                        <a:pt x="208" y="62"/>
                      </a:cubicBezTo>
                      <a:cubicBezTo>
                        <a:pt x="213" y="69"/>
                        <a:pt x="216" y="80"/>
                        <a:pt x="213" y="89"/>
                      </a:cubicBezTo>
                      <a:cubicBezTo>
                        <a:pt x="210" y="97"/>
                        <a:pt x="202" y="98"/>
                        <a:pt x="198" y="106"/>
                      </a:cubicBezTo>
                      <a:cubicBezTo>
                        <a:pt x="192" y="117"/>
                        <a:pt x="197" y="122"/>
                        <a:pt x="200" y="133"/>
                      </a:cubicBezTo>
                      <a:cubicBezTo>
                        <a:pt x="203" y="144"/>
                        <a:pt x="201" y="156"/>
                        <a:pt x="195" y="166"/>
                      </a:cubicBezTo>
                      <a:cubicBezTo>
                        <a:pt x="190" y="176"/>
                        <a:pt x="185" y="176"/>
                        <a:pt x="176" y="177"/>
                      </a:cubicBezTo>
                      <a:cubicBezTo>
                        <a:pt x="164" y="179"/>
                        <a:pt x="165" y="182"/>
                        <a:pt x="157" y="190"/>
                      </a:cubicBezTo>
                      <a:cubicBezTo>
                        <a:pt x="148" y="198"/>
                        <a:pt x="148" y="194"/>
                        <a:pt x="148" y="207"/>
                      </a:cubicBezTo>
                      <a:cubicBezTo>
                        <a:pt x="148" y="219"/>
                        <a:pt x="145" y="227"/>
                        <a:pt x="133" y="233"/>
                      </a:cubicBezTo>
                      <a:cubicBezTo>
                        <a:pt x="129" y="235"/>
                        <a:pt x="126" y="236"/>
                        <a:pt x="124" y="236"/>
                      </a:cubicBezTo>
                      <a:cubicBezTo>
                        <a:pt x="121" y="236"/>
                        <a:pt x="118" y="234"/>
                        <a:pt x="113" y="231"/>
                      </a:cubicBezTo>
                      <a:cubicBezTo>
                        <a:pt x="107" y="227"/>
                        <a:pt x="107" y="222"/>
                        <a:pt x="93" y="222"/>
                      </a:cubicBezTo>
                      <a:cubicBezTo>
                        <a:pt x="92" y="222"/>
                        <a:pt x="90" y="222"/>
                        <a:pt x="88" y="222"/>
                      </a:cubicBezTo>
                      <a:cubicBezTo>
                        <a:pt x="79" y="223"/>
                        <a:pt x="76" y="232"/>
                        <a:pt x="67" y="235"/>
                      </a:cubicBezTo>
                      <a:cubicBezTo>
                        <a:pt x="64" y="235"/>
                        <a:pt x="61" y="236"/>
                        <a:pt x="57" y="236"/>
                      </a:cubicBezTo>
                      <a:cubicBezTo>
                        <a:pt x="50" y="236"/>
                        <a:pt x="42" y="234"/>
                        <a:pt x="36" y="231"/>
                      </a:cubicBezTo>
                      <a:cubicBezTo>
                        <a:pt x="10" y="219"/>
                        <a:pt x="18" y="199"/>
                        <a:pt x="14" y="180"/>
                      </a:cubicBezTo>
                      <a:cubicBezTo>
                        <a:pt x="13" y="173"/>
                        <a:pt x="8" y="167"/>
                        <a:pt x="7" y="159"/>
                      </a:cubicBezTo>
                      <a:cubicBezTo>
                        <a:pt x="6" y="151"/>
                        <a:pt x="6" y="144"/>
                        <a:pt x="5" y="137"/>
                      </a:cubicBezTo>
                      <a:cubicBezTo>
                        <a:pt x="0" y="116"/>
                        <a:pt x="7" y="77"/>
                        <a:pt x="33" y="74"/>
                      </a:cubicBezTo>
                      <a:cubicBezTo>
                        <a:pt x="36" y="74"/>
                        <a:pt x="39" y="74"/>
                        <a:pt x="41" y="74"/>
                      </a:cubicBezTo>
                      <a:cubicBezTo>
                        <a:pt x="66" y="74"/>
                        <a:pt x="61" y="96"/>
                        <a:pt x="58" y="103"/>
                      </a:cubicBezTo>
                      <a:cubicBezTo>
                        <a:pt x="55" y="112"/>
                        <a:pt x="48" y="123"/>
                        <a:pt x="41" y="129"/>
                      </a:cubicBezTo>
                      <a:cubicBezTo>
                        <a:pt x="27" y="140"/>
                        <a:pt x="6" y="138"/>
                        <a:pt x="13" y="161"/>
                      </a:cubicBezTo>
                      <a:cubicBezTo>
                        <a:pt x="15" y="169"/>
                        <a:pt x="18" y="171"/>
                        <a:pt x="23" y="171"/>
                      </a:cubicBezTo>
                      <a:cubicBezTo>
                        <a:pt x="25" y="171"/>
                        <a:pt x="28" y="171"/>
                        <a:pt x="31" y="171"/>
                      </a:cubicBezTo>
                      <a:cubicBezTo>
                        <a:pt x="33" y="170"/>
                        <a:pt x="36" y="170"/>
                        <a:pt x="38" y="170"/>
                      </a:cubicBezTo>
                      <a:cubicBezTo>
                        <a:pt x="48" y="170"/>
                        <a:pt x="55" y="173"/>
                        <a:pt x="63" y="182"/>
                      </a:cubicBezTo>
                      <a:cubicBezTo>
                        <a:pt x="74" y="194"/>
                        <a:pt x="71" y="216"/>
                        <a:pt x="89" y="216"/>
                      </a:cubicBezTo>
                      <a:cubicBezTo>
                        <a:pt x="90" y="216"/>
                        <a:pt x="91" y="216"/>
                        <a:pt x="92" y="216"/>
                      </a:cubicBezTo>
                      <a:cubicBezTo>
                        <a:pt x="112" y="213"/>
                        <a:pt x="102" y="200"/>
                        <a:pt x="108" y="186"/>
                      </a:cubicBezTo>
                      <a:cubicBezTo>
                        <a:pt x="111" y="179"/>
                        <a:pt x="116" y="176"/>
                        <a:pt x="122" y="176"/>
                      </a:cubicBezTo>
                      <a:cubicBezTo>
                        <a:pt x="128" y="176"/>
                        <a:pt x="134" y="179"/>
                        <a:pt x="138" y="183"/>
                      </a:cubicBezTo>
                      <a:cubicBezTo>
                        <a:pt x="142" y="186"/>
                        <a:pt x="145" y="189"/>
                        <a:pt x="148" y="189"/>
                      </a:cubicBezTo>
                      <a:cubicBezTo>
                        <a:pt x="150" y="189"/>
                        <a:pt x="152" y="188"/>
                        <a:pt x="155" y="185"/>
                      </a:cubicBezTo>
                      <a:cubicBezTo>
                        <a:pt x="163" y="178"/>
                        <a:pt x="159" y="167"/>
                        <a:pt x="155" y="158"/>
                      </a:cubicBezTo>
                      <a:cubicBezTo>
                        <a:pt x="148" y="143"/>
                        <a:pt x="141" y="132"/>
                        <a:pt x="157" y="118"/>
                      </a:cubicBezTo>
                      <a:cubicBezTo>
                        <a:pt x="161" y="115"/>
                        <a:pt x="164" y="114"/>
                        <a:pt x="168" y="114"/>
                      </a:cubicBezTo>
                      <a:cubicBezTo>
                        <a:pt x="170" y="114"/>
                        <a:pt x="172" y="114"/>
                        <a:pt x="174" y="115"/>
                      </a:cubicBezTo>
                      <a:cubicBezTo>
                        <a:pt x="176" y="115"/>
                        <a:pt x="178" y="115"/>
                        <a:pt x="180" y="115"/>
                      </a:cubicBezTo>
                      <a:cubicBezTo>
                        <a:pt x="181" y="115"/>
                        <a:pt x="183" y="115"/>
                        <a:pt x="184" y="115"/>
                      </a:cubicBezTo>
                      <a:cubicBezTo>
                        <a:pt x="192" y="113"/>
                        <a:pt x="197" y="103"/>
                        <a:pt x="192" y="97"/>
                      </a:cubicBezTo>
                      <a:cubicBezTo>
                        <a:pt x="190" y="94"/>
                        <a:pt x="183" y="93"/>
                        <a:pt x="179" y="90"/>
                      </a:cubicBezTo>
                      <a:cubicBezTo>
                        <a:pt x="176" y="86"/>
                        <a:pt x="169" y="79"/>
                        <a:pt x="167" y="74"/>
                      </a:cubicBezTo>
                      <a:cubicBezTo>
                        <a:pt x="160" y="59"/>
                        <a:pt x="186" y="50"/>
                        <a:pt x="178" y="36"/>
                      </a:cubicBezTo>
                      <a:cubicBezTo>
                        <a:pt x="175" y="29"/>
                        <a:pt x="171" y="28"/>
                        <a:pt x="166" y="28"/>
                      </a:cubicBezTo>
                      <a:cubicBezTo>
                        <a:pt x="160" y="28"/>
                        <a:pt x="154" y="32"/>
                        <a:pt x="150" y="32"/>
                      </a:cubicBezTo>
                      <a:cubicBezTo>
                        <a:pt x="149" y="32"/>
                        <a:pt x="147" y="32"/>
                        <a:pt x="146" y="32"/>
                      </a:cubicBezTo>
                      <a:moveTo>
                        <a:pt x="134" y="0"/>
                      </a:moveTo>
                      <a:cubicBezTo>
                        <a:pt x="130" y="0"/>
                        <a:pt x="125" y="1"/>
                        <a:pt x="122" y="3"/>
                      </a:cubicBezTo>
                      <a:cubicBezTo>
                        <a:pt x="119" y="5"/>
                        <a:pt x="116" y="8"/>
                        <a:pt x="116" y="12"/>
                      </a:cubicBezTo>
                      <a:cubicBezTo>
                        <a:pt x="116" y="15"/>
                        <a:pt x="118" y="19"/>
                        <a:pt x="121" y="23"/>
                      </a:cubicBezTo>
                      <a:cubicBezTo>
                        <a:pt x="126" y="31"/>
                        <a:pt x="137" y="33"/>
                        <a:pt x="146" y="33"/>
                      </a:cubicBezTo>
                      <a:cubicBezTo>
                        <a:pt x="148" y="33"/>
                        <a:pt x="149" y="33"/>
                        <a:pt x="150" y="33"/>
                      </a:cubicBezTo>
                      <a:cubicBezTo>
                        <a:pt x="152" y="33"/>
                        <a:pt x="155" y="32"/>
                        <a:pt x="158" y="31"/>
                      </a:cubicBezTo>
                      <a:cubicBezTo>
                        <a:pt x="160" y="30"/>
                        <a:pt x="164" y="29"/>
                        <a:pt x="166" y="29"/>
                      </a:cubicBezTo>
                      <a:cubicBezTo>
                        <a:pt x="170" y="29"/>
                        <a:pt x="174" y="30"/>
                        <a:pt x="177" y="36"/>
                      </a:cubicBezTo>
                      <a:cubicBezTo>
                        <a:pt x="178" y="38"/>
                        <a:pt x="178" y="39"/>
                        <a:pt x="178" y="41"/>
                      </a:cubicBezTo>
                      <a:cubicBezTo>
                        <a:pt x="178" y="46"/>
                        <a:pt x="175" y="50"/>
                        <a:pt x="172" y="54"/>
                      </a:cubicBezTo>
                      <a:cubicBezTo>
                        <a:pt x="168" y="59"/>
                        <a:pt x="165" y="63"/>
                        <a:pt x="165" y="69"/>
                      </a:cubicBezTo>
                      <a:cubicBezTo>
                        <a:pt x="165" y="71"/>
                        <a:pt x="165" y="73"/>
                        <a:pt x="166" y="75"/>
                      </a:cubicBezTo>
                      <a:cubicBezTo>
                        <a:pt x="169" y="80"/>
                        <a:pt x="175" y="87"/>
                        <a:pt x="179" y="90"/>
                      </a:cubicBezTo>
                      <a:cubicBezTo>
                        <a:pt x="181" y="92"/>
                        <a:pt x="183" y="93"/>
                        <a:pt x="186" y="94"/>
                      </a:cubicBezTo>
                      <a:cubicBezTo>
                        <a:pt x="188" y="96"/>
                        <a:pt x="190" y="97"/>
                        <a:pt x="191" y="98"/>
                      </a:cubicBezTo>
                      <a:cubicBezTo>
                        <a:pt x="193" y="99"/>
                        <a:pt x="193" y="101"/>
                        <a:pt x="193" y="103"/>
                      </a:cubicBezTo>
                      <a:cubicBezTo>
                        <a:pt x="193" y="108"/>
                        <a:pt x="189" y="113"/>
                        <a:pt x="184" y="114"/>
                      </a:cubicBezTo>
                      <a:cubicBezTo>
                        <a:pt x="183" y="114"/>
                        <a:pt x="181" y="114"/>
                        <a:pt x="180" y="114"/>
                      </a:cubicBezTo>
                      <a:cubicBezTo>
                        <a:pt x="176" y="114"/>
                        <a:pt x="172" y="113"/>
                        <a:pt x="168" y="113"/>
                      </a:cubicBezTo>
                      <a:cubicBezTo>
                        <a:pt x="164" y="113"/>
                        <a:pt x="160" y="114"/>
                        <a:pt x="156" y="118"/>
                      </a:cubicBezTo>
                      <a:cubicBezTo>
                        <a:pt x="149" y="124"/>
                        <a:pt x="146" y="130"/>
                        <a:pt x="146" y="136"/>
                      </a:cubicBezTo>
                      <a:cubicBezTo>
                        <a:pt x="146" y="143"/>
                        <a:pt x="150" y="150"/>
                        <a:pt x="154" y="158"/>
                      </a:cubicBezTo>
                      <a:cubicBezTo>
                        <a:pt x="156" y="164"/>
                        <a:pt x="159" y="169"/>
                        <a:pt x="159" y="175"/>
                      </a:cubicBezTo>
                      <a:cubicBezTo>
                        <a:pt x="159" y="178"/>
                        <a:pt x="157" y="182"/>
                        <a:pt x="154" y="185"/>
                      </a:cubicBezTo>
                      <a:cubicBezTo>
                        <a:pt x="151" y="187"/>
                        <a:pt x="149" y="188"/>
                        <a:pt x="148" y="188"/>
                      </a:cubicBezTo>
                      <a:cubicBezTo>
                        <a:pt x="146" y="188"/>
                        <a:pt x="145" y="188"/>
                        <a:pt x="144" y="186"/>
                      </a:cubicBezTo>
                      <a:cubicBezTo>
                        <a:pt x="143" y="185"/>
                        <a:pt x="141" y="184"/>
                        <a:pt x="139" y="182"/>
                      </a:cubicBezTo>
                      <a:cubicBezTo>
                        <a:pt x="134" y="178"/>
                        <a:pt x="128" y="175"/>
                        <a:pt x="122" y="175"/>
                      </a:cubicBezTo>
                      <a:cubicBezTo>
                        <a:pt x="122" y="175"/>
                        <a:pt x="122" y="175"/>
                        <a:pt x="122" y="175"/>
                      </a:cubicBezTo>
                      <a:cubicBezTo>
                        <a:pt x="116" y="175"/>
                        <a:pt x="110" y="178"/>
                        <a:pt x="107" y="186"/>
                      </a:cubicBezTo>
                      <a:cubicBezTo>
                        <a:pt x="104" y="193"/>
                        <a:pt x="105" y="200"/>
                        <a:pt x="105" y="205"/>
                      </a:cubicBezTo>
                      <a:cubicBezTo>
                        <a:pt x="104" y="207"/>
                        <a:pt x="103" y="209"/>
                        <a:pt x="102" y="211"/>
                      </a:cubicBezTo>
                      <a:cubicBezTo>
                        <a:pt x="100" y="213"/>
                        <a:pt x="97" y="214"/>
                        <a:pt x="92" y="215"/>
                      </a:cubicBezTo>
                      <a:cubicBezTo>
                        <a:pt x="91" y="215"/>
                        <a:pt x="90" y="215"/>
                        <a:pt x="89" y="215"/>
                      </a:cubicBezTo>
                      <a:cubicBezTo>
                        <a:pt x="85" y="215"/>
                        <a:pt x="82" y="214"/>
                        <a:pt x="80" y="211"/>
                      </a:cubicBezTo>
                      <a:cubicBezTo>
                        <a:pt x="76" y="208"/>
                        <a:pt x="74" y="203"/>
                        <a:pt x="72" y="198"/>
                      </a:cubicBezTo>
                      <a:cubicBezTo>
                        <a:pt x="70" y="192"/>
                        <a:pt x="68" y="186"/>
                        <a:pt x="64" y="181"/>
                      </a:cubicBezTo>
                      <a:cubicBezTo>
                        <a:pt x="56" y="172"/>
                        <a:pt x="48" y="169"/>
                        <a:pt x="39" y="169"/>
                      </a:cubicBezTo>
                      <a:cubicBezTo>
                        <a:pt x="38" y="169"/>
                        <a:pt x="38" y="169"/>
                        <a:pt x="38" y="169"/>
                      </a:cubicBezTo>
                      <a:cubicBezTo>
                        <a:pt x="36" y="169"/>
                        <a:pt x="33" y="169"/>
                        <a:pt x="31" y="170"/>
                      </a:cubicBezTo>
                      <a:cubicBezTo>
                        <a:pt x="28" y="170"/>
                        <a:pt x="25" y="170"/>
                        <a:pt x="23" y="170"/>
                      </a:cubicBezTo>
                      <a:cubicBezTo>
                        <a:pt x="20" y="170"/>
                        <a:pt x="19" y="170"/>
                        <a:pt x="17" y="169"/>
                      </a:cubicBezTo>
                      <a:cubicBezTo>
                        <a:pt x="16" y="167"/>
                        <a:pt x="15" y="165"/>
                        <a:pt x="13" y="161"/>
                      </a:cubicBezTo>
                      <a:cubicBezTo>
                        <a:pt x="13" y="158"/>
                        <a:pt x="12" y="156"/>
                        <a:pt x="12" y="154"/>
                      </a:cubicBezTo>
                      <a:cubicBezTo>
                        <a:pt x="12" y="150"/>
                        <a:pt x="13" y="147"/>
                        <a:pt x="15" y="145"/>
                      </a:cubicBezTo>
                      <a:cubicBezTo>
                        <a:pt x="18" y="142"/>
                        <a:pt x="22" y="140"/>
                        <a:pt x="27" y="138"/>
                      </a:cubicBezTo>
                      <a:cubicBezTo>
                        <a:pt x="32" y="136"/>
                        <a:pt x="37" y="133"/>
                        <a:pt x="42" y="130"/>
                      </a:cubicBezTo>
                      <a:cubicBezTo>
                        <a:pt x="49" y="124"/>
                        <a:pt x="56" y="112"/>
                        <a:pt x="59" y="103"/>
                      </a:cubicBezTo>
                      <a:cubicBezTo>
                        <a:pt x="59" y="103"/>
                        <a:pt x="59" y="103"/>
                        <a:pt x="59" y="103"/>
                      </a:cubicBezTo>
                      <a:cubicBezTo>
                        <a:pt x="60" y="101"/>
                        <a:pt x="62" y="96"/>
                        <a:pt x="62" y="91"/>
                      </a:cubicBezTo>
                      <a:cubicBezTo>
                        <a:pt x="62" y="87"/>
                        <a:pt x="61" y="82"/>
                        <a:pt x="58" y="79"/>
                      </a:cubicBezTo>
                      <a:cubicBezTo>
                        <a:pt x="54" y="75"/>
                        <a:pt x="49" y="73"/>
                        <a:pt x="41" y="73"/>
                      </a:cubicBezTo>
                      <a:cubicBezTo>
                        <a:pt x="41" y="73"/>
                        <a:pt x="41" y="73"/>
                        <a:pt x="41" y="73"/>
                      </a:cubicBezTo>
                      <a:cubicBezTo>
                        <a:pt x="39" y="73"/>
                        <a:pt x="36" y="73"/>
                        <a:pt x="33" y="73"/>
                      </a:cubicBezTo>
                      <a:cubicBezTo>
                        <a:pt x="33" y="73"/>
                        <a:pt x="33" y="73"/>
                        <a:pt x="33" y="73"/>
                      </a:cubicBezTo>
                      <a:cubicBezTo>
                        <a:pt x="22" y="74"/>
                        <a:pt x="14" y="82"/>
                        <a:pt x="10" y="91"/>
                      </a:cubicBezTo>
                      <a:cubicBezTo>
                        <a:pt x="5" y="101"/>
                        <a:pt x="2" y="113"/>
                        <a:pt x="2" y="124"/>
                      </a:cubicBezTo>
                      <a:cubicBezTo>
                        <a:pt x="2" y="128"/>
                        <a:pt x="3" y="133"/>
                        <a:pt x="4" y="137"/>
                      </a:cubicBezTo>
                      <a:cubicBezTo>
                        <a:pt x="5" y="145"/>
                        <a:pt x="5" y="151"/>
                        <a:pt x="6" y="159"/>
                      </a:cubicBezTo>
                      <a:cubicBezTo>
                        <a:pt x="7" y="167"/>
                        <a:pt x="12" y="174"/>
                        <a:pt x="13" y="180"/>
                      </a:cubicBezTo>
                      <a:cubicBezTo>
                        <a:pt x="15" y="190"/>
                        <a:pt x="14" y="200"/>
                        <a:pt x="16" y="209"/>
                      </a:cubicBezTo>
                      <a:cubicBezTo>
                        <a:pt x="17" y="218"/>
                        <a:pt x="22" y="226"/>
                        <a:pt x="35" y="232"/>
                      </a:cubicBezTo>
                      <a:cubicBezTo>
                        <a:pt x="42" y="235"/>
                        <a:pt x="50" y="237"/>
                        <a:pt x="58" y="237"/>
                      </a:cubicBezTo>
                      <a:cubicBezTo>
                        <a:pt x="61" y="237"/>
                        <a:pt x="64" y="236"/>
                        <a:pt x="67" y="236"/>
                      </a:cubicBezTo>
                      <a:cubicBezTo>
                        <a:pt x="72" y="234"/>
                        <a:pt x="75" y="231"/>
                        <a:pt x="78" y="229"/>
                      </a:cubicBezTo>
                      <a:cubicBezTo>
                        <a:pt x="81" y="226"/>
                        <a:pt x="84" y="224"/>
                        <a:pt x="88" y="223"/>
                      </a:cubicBezTo>
                      <a:cubicBezTo>
                        <a:pt x="90" y="223"/>
                        <a:pt x="92" y="223"/>
                        <a:pt x="93" y="223"/>
                      </a:cubicBezTo>
                      <a:cubicBezTo>
                        <a:pt x="100" y="223"/>
                        <a:pt x="103" y="224"/>
                        <a:pt x="106" y="226"/>
                      </a:cubicBezTo>
                      <a:cubicBezTo>
                        <a:pt x="108" y="227"/>
                        <a:pt x="110" y="230"/>
                        <a:pt x="113" y="232"/>
                      </a:cubicBezTo>
                      <a:cubicBezTo>
                        <a:pt x="115" y="234"/>
                        <a:pt x="117" y="235"/>
                        <a:pt x="119" y="236"/>
                      </a:cubicBezTo>
                      <a:cubicBezTo>
                        <a:pt x="121" y="237"/>
                        <a:pt x="122" y="237"/>
                        <a:pt x="124" y="237"/>
                      </a:cubicBezTo>
                      <a:cubicBezTo>
                        <a:pt x="127" y="237"/>
                        <a:pt x="130" y="236"/>
                        <a:pt x="134" y="234"/>
                      </a:cubicBezTo>
                      <a:cubicBezTo>
                        <a:pt x="140" y="231"/>
                        <a:pt x="143" y="228"/>
                        <a:pt x="146" y="223"/>
                      </a:cubicBezTo>
                      <a:cubicBezTo>
                        <a:pt x="148" y="219"/>
                        <a:pt x="149" y="214"/>
                        <a:pt x="149" y="207"/>
                      </a:cubicBezTo>
                      <a:cubicBezTo>
                        <a:pt x="149" y="207"/>
                        <a:pt x="149" y="207"/>
                        <a:pt x="149" y="207"/>
                      </a:cubicBezTo>
                      <a:cubicBezTo>
                        <a:pt x="149" y="207"/>
                        <a:pt x="149" y="206"/>
                        <a:pt x="149" y="206"/>
                      </a:cubicBezTo>
                      <a:cubicBezTo>
                        <a:pt x="149" y="203"/>
                        <a:pt x="149" y="201"/>
                        <a:pt x="149" y="200"/>
                      </a:cubicBezTo>
                      <a:cubicBezTo>
                        <a:pt x="149" y="198"/>
                        <a:pt x="150" y="197"/>
                        <a:pt x="151" y="196"/>
                      </a:cubicBezTo>
                      <a:cubicBezTo>
                        <a:pt x="152" y="195"/>
                        <a:pt x="155" y="194"/>
                        <a:pt x="158" y="190"/>
                      </a:cubicBezTo>
                      <a:cubicBezTo>
                        <a:pt x="162" y="186"/>
                        <a:pt x="163" y="184"/>
                        <a:pt x="166" y="182"/>
                      </a:cubicBezTo>
                      <a:cubicBezTo>
                        <a:pt x="168" y="180"/>
                        <a:pt x="170" y="179"/>
                        <a:pt x="176" y="178"/>
                      </a:cubicBezTo>
                      <a:cubicBezTo>
                        <a:pt x="181" y="177"/>
                        <a:pt x="184" y="177"/>
                        <a:pt x="187" y="176"/>
                      </a:cubicBezTo>
                      <a:cubicBezTo>
                        <a:pt x="191" y="174"/>
                        <a:pt x="193" y="172"/>
                        <a:pt x="196" y="167"/>
                      </a:cubicBezTo>
                      <a:cubicBezTo>
                        <a:pt x="200" y="160"/>
                        <a:pt x="202" y="152"/>
                        <a:pt x="202" y="144"/>
                      </a:cubicBezTo>
                      <a:cubicBezTo>
                        <a:pt x="202" y="140"/>
                        <a:pt x="202" y="136"/>
                        <a:pt x="201" y="133"/>
                      </a:cubicBezTo>
                      <a:cubicBezTo>
                        <a:pt x="199" y="126"/>
                        <a:pt x="196" y="121"/>
                        <a:pt x="196" y="116"/>
                      </a:cubicBezTo>
                      <a:cubicBezTo>
                        <a:pt x="196" y="113"/>
                        <a:pt x="197" y="110"/>
                        <a:pt x="199" y="106"/>
                      </a:cubicBezTo>
                      <a:cubicBezTo>
                        <a:pt x="201" y="103"/>
                        <a:pt x="203" y="101"/>
                        <a:pt x="206" y="98"/>
                      </a:cubicBezTo>
                      <a:cubicBezTo>
                        <a:pt x="209" y="96"/>
                        <a:pt x="212" y="93"/>
                        <a:pt x="214" y="89"/>
                      </a:cubicBezTo>
                      <a:cubicBezTo>
                        <a:pt x="215" y="87"/>
                        <a:pt x="215" y="84"/>
                        <a:pt x="215" y="82"/>
                      </a:cubicBezTo>
                      <a:cubicBezTo>
                        <a:pt x="215" y="74"/>
                        <a:pt x="212" y="66"/>
                        <a:pt x="208" y="61"/>
                      </a:cubicBezTo>
                      <a:cubicBezTo>
                        <a:pt x="206" y="57"/>
                        <a:pt x="202" y="55"/>
                        <a:pt x="198" y="53"/>
                      </a:cubicBezTo>
                      <a:cubicBezTo>
                        <a:pt x="194" y="51"/>
                        <a:pt x="190" y="49"/>
                        <a:pt x="188" y="46"/>
                      </a:cubicBezTo>
                      <a:cubicBezTo>
                        <a:pt x="186" y="43"/>
                        <a:pt x="185" y="40"/>
                        <a:pt x="184" y="37"/>
                      </a:cubicBezTo>
                      <a:cubicBezTo>
                        <a:pt x="183" y="34"/>
                        <a:pt x="183" y="30"/>
                        <a:pt x="181" y="27"/>
                      </a:cubicBezTo>
                      <a:cubicBezTo>
                        <a:pt x="175" y="12"/>
                        <a:pt x="158" y="6"/>
                        <a:pt x="144" y="1"/>
                      </a:cubicBezTo>
                      <a:cubicBezTo>
                        <a:pt x="141" y="1"/>
                        <a:pt x="137" y="0"/>
                        <a:pt x="134" y="0"/>
                      </a:cubicBezTo>
                    </a:path>
                  </a:pathLst>
                </a:custGeom>
                <a:solidFill>
                  <a:srgbClr val="6F62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3" name="Freeform 21"/>
                <p:cNvSpPr>
                  <a:spLocks noEditPoints="1"/>
                </p:cNvSpPr>
                <p:nvPr/>
              </p:nvSpPr>
              <p:spPr bwMode="auto">
                <a:xfrm>
                  <a:off x="1149" y="1390"/>
                  <a:ext cx="826" cy="959"/>
                </a:xfrm>
                <a:custGeom>
                  <a:avLst/>
                  <a:gdLst>
                    <a:gd name="T0" fmla="*/ 6597 w 216"/>
                    <a:gd name="T1" fmla="*/ 751 h 235"/>
                    <a:gd name="T2" fmla="*/ 8000 w 216"/>
                    <a:gd name="T3" fmla="*/ 135 h 235"/>
                    <a:gd name="T4" fmla="*/ 10398 w 216"/>
                    <a:gd name="T5" fmla="*/ 3130 h 235"/>
                    <a:gd name="T6" fmla="*/ 11920 w 216"/>
                    <a:gd name="T7" fmla="*/ 5513 h 235"/>
                    <a:gd name="T8" fmla="*/ 11013 w 216"/>
                    <a:gd name="T9" fmla="*/ 7129 h 235"/>
                    <a:gd name="T10" fmla="*/ 11185 w 216"/>
                    <a:gd name="T11" fmla="*/ 9725 h 235"/>
                    <a:gd name="T12" fmla="*/ 9843 w 216"/>
                    <a:gd name="T13" fmla="*/ 11892 h 235"/>
                    <a:gd name="T14" fmla="*/ 8336 w 216"/>
                    <a:gd name="T15" fmla="*/ 13255 h 235"/>
                    <a:gd name="T16" fmla="*/ 8218 w 216"/>
                    <a:gd name="T17" fmla="*/ 14005 h 235"/>
                    <a:gd name="T18" fmla="*/ 7442 w 216"/>
                    <a:gd name="T19" fmla="*/ 15703 h 235"/>
                    <a:gd name="T20" fmla="*/ 6711 w 216"/>
                    <a:gd name="T21" fmla="*/ 15838 h 235"/>
                    <a:gd name="T22" fmla="*/ 5205 w 216"/>
                    <a:gd name="T23" fmla="*/ 14956 h 235"/>
                    <a:gd name="T24" fmla="*/ 3744 w 216"/>
                    <a:gd name="T25" fmla="*/ 15838 h 235"/>
                    <a:gd name="T26" fmla="*/ 1010 w 216"/>
                    <a:gd name="T27" fmla="*/ 14071 h 235"/>
                    <a:gd name="T28" fmla="*/ 337 w 216"/>
                    <a:gd name="T29" fmla="*/ 9178 h 235"/>
                    <a:gd name="T30" fmla="*/ 1901 w 216"/>
                    <a:gd name="T31" fmla="*/ 5028 h 235"/>
                    <a:gd name="T32" fmla="*/ 3128 w 216"/>
                    <a:gd name="T33" fmla="*/ 5362 h 235"/>
                    <a:gd name="T34" fmla="*/ 3247 w 216"/>
                    <a:gd name="T35" fmla="*/ 6929 h 235"/>
                    <a:gd name="T36" fmla="*/ 730 w 216"/>
                    <a:gd name="T37" fmla="*/ 9725 h 235"/>
                    <a:gd name="T38" fmla="*/ 891 w 216"/>
                    <a:gd name="T39" fmla="*/ 11492 h 235"/>
                    <a:gd name="T40" fmla="*/ 1740 w 216"/>
                    <a:gd name="T41" fmla="*/ 11622 h 235"/>
                    <a:gd name="T42" fmla="*/ 4080 w 216"/>
                    <a:gd name="T43" fmla="*/ 13789 h 235"/>
                    <a:gd name="T44" fmla="*/ 5147 w 216"/>
                    <a:gd name="T45" fmla="*/ 14671 h 235"/>
                    <a:gd name="T46" fmla="*/ 6099 w 216"/>
                    <a:gd name="T47" fmla="*/ 12573 h 235"/>
                    <a:gd name="T48" fmla="*/ 7721 w 216"/>
                    <a:gd name="T49" fmla="*/ 12373 h 235"/>
                    <a:gd name="T50" fmla="*/ 8730 w 216"/>
                    <a:gd name="T51" fmla="*/ 12573 h 235"/>
                    <a:gd name="T52" fmla="*/ 8275 w 216"/>
                    <a:gd name="T53" fmla="*/ 9178 h 235"/>
                    <a:gd name="T54" fmla="*/ 9388 w 216"/>
                    <a:gd name="T55" fmla="*/ 7745 h 235"/>
                    <a:gd name="T56" fmla="*/ 10910 w 216"/>
                    <a:gd name="T57" fmla="*/ 6929 h 235"/>
                    <a:gd name="T58" fmla="*/ 10061 w 216"/>
                    <a:gd name="T59" fmla="*/ 5978 h 235"/>
                    <a:gd name="T60" fmla="*/ 9683 w 216"/>
                    <a:gd name="T61" fmla="*/ 3665 h 235"/>
                    <a:gd name="T62" fmla="*/ 9346 w 216"/>
                    <a:gd name="T63" fmla="*/ 1767 h 235"/>
                    <a:gd name="T64" fmla="*/ 8394 w 216"/>
                    <a:gd name="T65" fmla="*/ 2032 h 235"/>
                    <a:gd name="T66" fmla="*/ 6830 w 216"/>
                    <a:gd name="T67" fmla="*/ 1498 h 235"/>
                    <a:gd name="T68" fmla="*/ 9285 w 216"/>
                    <a:gd name="T69" fmla="*/ 1832 h 235"/>
                    <a:gd name="T70" fmla="*/ 10015 w 216"/>
                    <a:gd name="T71" fmla="*/ 6044 h 235"/>
                    <a:gd name="T72" fmla="*/ 10061 w 216"/>
                    <a:gd name="T73" fmla="*/ 7745 h 235"/>
                    <a:gd name="T74" fmla="*/ 8772 w 216"/>
                    <a:gd name="T75" fmla="*/ 7945 h 235"/>
                    <a:gd name="T76" fmla="*/ 8275 w 216"/>
                    <a:gd name="T77" fmla="*/ 12773 h 235"/>
                    <a:gd name="T78" fmla="*/ 6038 w 216"/>
                    <a:gd name="T79" fmla="*/ 12573 h 235"/>
                    <a:gd name="T80" fmla="*/ 3526 w 216"/>
                    <a:gd name="T81" fmla="*/ 12308 h 235"/>
                    <a:gd name="T82" fmla="*/ 1289 w 216"/>
                    <a:gd name="T83" fmla="*/ 11557 h 235"/>
                    <a:gd name="T84" fmla="*/ 3247 w 216"/>
                    <a:gd name="T85" fmla="*/ 6929 h 235"/>
                    <a:gd name="T86" fmla="*/ 279 w 216"/>
                    <a:gd name="T87" fmla="*/ 9243 h 235"/>
                    <a:gd name="T88" fmla="*/ 2019 w 216"/>
                    <a:gd name="T89" fmla="*/ 15638 h 235"/>
                    <a:gd name="T90" fmla="*/ 4929 w 216"/>
                    <a:gd name="T91" fmla="*/ 15022 h 235"/>
                    <a:gd name="T92" fmla="*/ 6933 w 216"/>
                    <a:gd name="T93" fmla="*/ 15972 h 235"/>
                    <a:gd name="T94" fmla="*/ 8772 w 216"/>
                    <a:gd name="T95" fmla="*/ 12838 h 235"/>
                    <a:gd name="T96" fmla="*/ 11185 w 216"/>
                    <a:gd name="T97" fmla="*/ 8978 h 235"/>
                    <a:gd name="T98" fmla="*/ 11625 w 216"/>
                    <a:gd name="T99" fmla="*/ 4146 h 235"/>
                    <a:gd name="T100" fmla="*/ 8057 w 216"/>
                    <a:gd name="T101" fmla="*/ 65 h 23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216" h="235">
                      <a:moveTo>
                        <a:pt x="146" y="30"/>
                      </a:moveTo>
                      <a:cubicBezTo>
                        <a:pt x="137" y="30"/>
                        <a:pt x="127" y="28"/>
                        <a:pt x="122" y="21"/>
                      </a:cubicBezTo>
                      <a:cubicBezTo>
                        <a:pt x="119" y="17"/>
                        <a:pt x="118" y="14"/>
                        <a:pt x="118" y="11"/>
                      </a:cubicBezTo>
                      <a:cubicBezTo>
                        <a:pt x="118" y="8"/>
                        <a:pt x="120" y="5"/>
                        <a:pt x="123" y="4"/>
                      </a:cubicBezTo>
                      <a:cubicBezTo>
                        <a:pt x="126" y="2"/>
                        <a:pt x="130" y="1"/>
                        <a:pt x="134" y="1"/>
                      </a:cubicBezTo>
                      <a:cubicBezTo>
                        <a:pt x="137" y="1"/>
                        <a:pt x="140" y="2"/>
                        <a:pt x="143" y="2"/>
                      </a:cubicBezTo>
                      <a:cubicBezTo>
                        <a:pt x="158" y="6"/>
                        <a:pt x="174" y="13"/>
                        <a:pt x="180" y="27"/>
                      </a:cubicBezTo>
                      <a:cubicBezTo>
                        <a:pt x="181" y="30"/>
                        <a:pt x="181" y="33"/>
                        <a:pt x="182" y="36"/>
                      </a:cubicBezTo>
                      <a:cubicBezTo>
                        <a:pt x="183" y="40"/>
                        <a:pt x="184" y="43"/>
                        <a:pt x="186" y="46"/>
                      </a:cubicBezTo>
                      <a:cubicBezTo>
                        <a:pt x="189" y="49"/>
                        <a:pt x="193" y="51"/>
                        <a:pt x="197" y="54"/>
                      </a:cubicBezTo>
                      <a:cubicBezTo>
                        <a:pt x="201" y="56"/>
                        <a:pt x="204" y="58"/>
                        <a:pt x="207" y="61"/>
                      </a:cubicBezTo>
                      <a:cubicBezTo>
                        <a:pt x="210" y="66"/>
                        <a:pt x="213" y="74"/>
                        <a:pt x="213" y="81"/>
                      </a:cubicBezTo>
                      <a:cubicBezTo>
                        <a:pt x="213" y="83"/>
                        <a:pt x="213" y="85"/>
                        <a:pt x="212" y="87"/>
                      </a:cubicBezTo>
                      <a:cubicBezTo>
                        <a:pt x="211" y="91"/>
                        <a:pt x="208" y="93"/>
                        <a:pt x="205" y="96"/>
                      </a:cubicBezTo>
                      <a:cubicBezTo>
                        <a:pt x="202" y="98"/>
                        <a:pt x="199" y="101"/>
                        <a:pt x="197" y="105"/>
                      </a:cubicBezTo>
                      <a:cubicBezTo>
                        <a:pt x="195" y="108"/>
                        <a:pt x="194" y="112"/>
                        <a:pt x="194" y="115"/>
                      </a:cubicBezTo>
                      <a:cubicBezTo>
                        <a:pt x="194" y="121"/>
                        <a:pt x="197" y="125"/>
                        <a:pt x="199" y="132"/>
                      </a:cubicBezTo>
                      <a:cubicBezTo>
                        <a:pt x="200" y="136"/>
                        <a:pt x="200" y="139"/>
                        <a:pt x="200" y="143"/>
                      </a:cubicBezTo>
                      <a:cubicBezTo>
                        <a:pt x="200" y="150"/>
                        <a:pt x="198" y="158"/>
                        <a:pt x="194" y="165"/>
                      </a:cubicBezTo>
                      <a:cubicBezTo>
                        <a:pt x="191" y="170"/>
                        <a:pt x="189" y="172"/>
                        <a:pt x="187" y="173"/>
                      </a:cubicBezTo>
                      <a:cubicBezTo>
                        <a:pt x="184" y="174"/>
                        <a:pt x="180" y="174"/>
                        <a:pt x="176" y="175"/>
                      </a:cubicBezTo>
                      <a:cubicBezTo>
                        <a:pt x="170" y="176"/>
                        <a:pt x="167" y="177"/>
                        <a:pt x="164" y="179"/>
                      </a:cubicBezTo>
                      <a:cubicBezTo>
                        <a:pt x="162" y="182"/>
                        <a:pt x="160" y="184"/>
                        <a:pt x="156" y="188"/>
                      </a:cubicBezTo>
                      <a:cubicBezTo>
                        <a:pt x="152" y="192"/>
                        <a:pt x="150" y="193"/>
                        <a:pt x="149" y="195"/>
                      </a:cubicBezTo>
                      <a:cubicBezTo>
                        <a:pt x="148" y="196"/>
                        <a:pt x="147" y="197"/>
                        <a:pt x="147" y="198"/>
                      </a:cubicBezTo>
                      <a:cubicBezTo>
                        <a:pt x="147" y="200"/>
                        <a:pt x="147" y="202"/>
                        <a:pt x="147" y="205"/>
                      </a:cubicBezTo>
                      <a:cubicBezTo>
                        <a:pt x="147" y="205"/>
                        <a:pt x="147" y="206"/>
                        <a:pt x="147" y="206"/>
                      </a:cubicBezTo>
                      <a:cubicBezTo>
                        <a:pt x="147" y="206"/>
                        <a:pt x="147" y="206"/>
                        <a:pt x="147" y="206"/>
                      </a:cubicBezTo>
                      <a:cubicBezTo>
                        <a:pt x="147" y="212"/>
                        <a:pt x="146" y="217"/>
                        <a:pt x="144" y="221"/>
                      </a:cubicBezTo>
                      <a:cubicBezTo>
                        <a:pt x="142" y="225"/>
                        <a:pt x="138" y="228"/>
                        <a:pt x="133" y="231"/>
                      </a:cubicBezTo>
                      <a:cubicBezTo>
                        <a:pt x="129" y="233"/>
                        <a:pt x="126" y="234"/>
                        <a:pt x="124" y="234"/>
                      </a:cubicBezTo>
                      <a:cubicBezTo>
                        <a:pt x="124" y="234"/>
                        <a:pt x="124" y="234"/>
                        <a:pt x="124" y="234"/>
                      </a:cubicBezTo>
                      <a:cubicBezTo>
                        <a:pt x="123" y="234"/>
                        <a:pt x="122" y="234"/>
                        <a:pt x="120" y="233"/>
                      </a:cubicBezTo>
                      <a:cubicBezTo>
                        <a:pt x="118" y="232"/>
                        <a:pt x="116" y="231"/>
                        <a:pt x="114" y="229"/>
                      </a:cubicBezTo>
                      <a:cubicBezTo>
                        <a:pt x="111" y="227"/>
                        <a:pt x="110" y="225"/>
                        <a:pt x="107" y="223"/>
                      </a:cubicBezTo>
                      <a:cubicBezTo>
                        <a:pt x="104" y="221"/>
                        <a:pt x="100" y="220"/>
                        <a:pt x="93" y="220"/>
                      </a:cubicBezTo>
                      <a:cubicBezTo>
                        <a:pt x="92" y="220"/>
                        <a:pt x="90" y="220"/>
                        <a:pt x="88" y="220"/>
                      </a:cubicBezTo>
                      <a:cubicBezTo>
                        <a:pt x="83" y="221"/>
                        <a:pt x="80" y="223"/>
                        <a:pt x="77" y="226"/>
                      </a:cubicBezTo>
                      <a:cubicBezTo>
                        <a:pt x="74" y="229"/>
                        <a:pt x="71" y="232"/>
                        <a:pt x="67" y="233"/>
                      </a:cubicBezTo>
                      <a:cubicBezTo>
                        <a:pt x="64" y="233"/>
                        <a:pt x="61" y="234"/>
                        <a:pt x="58" y="234"/>
                      </a:cubicBezTo>
                      <a:cubicBezTo>
                        <a:pt x="50" y="234"/>
                        <a:pt x="42" y="232"/>
                        <a:pt x="36" y="229"/>
                      </a:cubicBezTo>
                      <a:cubicBezTo>
                        <a:pt x="23" y="223"/>
                        <a:pt x="19" y="216"/>
                        <a:pt x="18" y="207"/>
                      </a:cubicBezTo>
                      <a:cubicBezTo>
                        <a:pt x="16" y="199"/>
                        <a:pt x="17" y="189"/>
                        <a:pt x="15" y="179"/>
                      </a:cubicBezTo>
                      <a:cubicBezTo>
                        <a:pt x="14" y="172"/>
                        <a:pt x="9" y="165"/>
                        <a:pt x="8" y="158"/>
                      </a:cubicBezTo>
                      <a:cubicBezTo>
                        <a:pt x="7" y="150"/>
                        <a:pt x="7" y="143"/>
                        <a:pt x="6" y="135"/>
                      </a:cubicBezTo>
                      <a:cubicBezTo>
                        <a:pt x="5" y="132"/>
                        <a:pt x="4" y="127"/>
                        <a:pt x="4" y="123"/>
                      </a:cubicBezTo>
                      <a:cubicBezTo>
                        <a:pt x="4" y="112"/>
                        <a:pt x="6" y="101"/>
                        <a:pt x="11" y="91"/>
                      </a:cubicBezTo>
                      <a:cubicBezTo>
                        <a:pt x="16" y="82"/>
                        <a:pt x="23" y="75"/>
                        <a:pt x="34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36" y="74"/>
                        <a:pt x="39" y="74"/>
                        <a:pt x="41" y="74"/>
                      </a:cubicBezTo>
                      <a:cubicBezTo>
                        <a:pt x="49" y="74"/>
                        <a:pt x="53" y="76"/>
                        <a:pt x="56" y="79"/>
                      </a:cubicBezTo>
                      <a:cubicBezTo>
                        <a:pt x="59" y="82"/>
                        <a:pt x="60" y="86"/>
                        <a:pt x="60" y="90"/>
                      </a:cubicBezTo>
                      <a:cubicBezTo>
                        <a:pt x="60" y="95"/>
                        <a:pt x="59" y="99"/>
                        <a:pt x="58" y="102"/>
                      </a:cubicBezTo>
                      <a:cubicBezTo>
                        <a:pt x="58" y="102"/>
                        <a:pt x="58" y="102"/>
                        <a:pt x="58" y="102"/>
                      </a:cubicBezTo>
                      <a:cubicBezTo>
                        <a:pt x="54" y="110"/>
                        <a:pt x="48" y="122"/>
                        <a:pt x="41" y="127"/>
                      </a:cubicBezTo>
                      <a:cubicBezTo>
                        <a:pt x="34" y="132"/>
                        <a:pt x="27" y="134"/>
                        <a:pt x="21" y="137"/>
                      </a:cubicBezTo>
                      <a:cubicBezTo>
                        <a:pt x="18" y="139"/>
                        <a:pt x="15" y="141"/>
                        <a:pt x="13" y="143"/>
                      </a:cubicBezTo>
                      <a:cubicBezTo>
                        <a:pt x="12" y="145"/>
                        <a:pt x="10" y="149"/>
                        <a:pt x="10" y="153"/>
                      </a:cubicBezTo>
                      <a:cubicBezTo>
                        <a:pt x="10" y="155"/>
                        <a:pt x="11" y="158"/>
                        <a:pt x="12" y="161"/>
                      </a:cubicBezTo>
                      <a:cubicBezTo>
                        <a:pt x="13" y="165"/>
                        <a:pt x="14" y="167"/>
                        <a:pt x="16" y="169"/>
                      </a:cubicBezTo>
                      <a:cubicBezTo>
                        <a:pt x="18" y="171"/>
                        <a:pt x="20" y="171"/>
                        <a:pt x="23" y="171"/>
                      </a:cubicBezTo>
                      <a:cubicBezTo>
                        <a:pt x="23" y="171"/>
                        <a:pt x="23" y="171"/>
                        <a:pt x="23" y="171"/>
                      </a:cubicBezTo>
                      <a:cubicBezTo>
                        <a:pt x="25" y="171"/>
                        <a:pt x="28" y="171"/>
                        <a:pt x="31" y="171"/>
                      </a:cubicBezTo>
                      <a:cubicBezTo>
                        <a:pt x="34" y="170"/>
                        <a:pt x="36" y="170"/>
                        <a:pt x="38" y="170"/>
                      </a:cubicBezTo>
                      <a:cubicBezTo>
                        <a:pt x="48" y="170"/>
                        <a:pt x="54" y="173"/>
                        <a:pt x="62" y="182"/>
                      </a:cubicBezTo>
                      <a:cubicBezTo>
                        <a:pt x="67" y="187"/>
                        <a:pt x="70" y="196"/>
                        <a:pt x="73" y="203"/>
                      </a:cubicBezTo>
                      <a:cubicBezTo>
                        <a:pt x="74" y="206"/>
                        <a:pt x="76" y="210"/>
                        <a:pt x="78" y="212"/>
                      </a:cubicBezTo>
                      <a:cubicBezTo>
                        <a:pt x="81" y="214"/>
                        <a:pt x="84" y="216"/>
                        <a:pt x="89" y="216"/>
                      </a:cubicBezTo>
                      <a:cubicBezTo>
                        <a:pt x="90" y="216"/>
                        <a:pt x="91" y="216"/>
                        <a:pt x="92" y="216"/>
                      </a:cubicBezTo>
                      <a:cubicBezTo>
                        <a:pt x="98" y="215"/>
                        <a:pt x="101" y="213"/>
                        <a:pt x="103" y="211"/>
                      </a:cubicBezTo>
                      <a:cubicBezTo>
                        <a:pt x="105" y="210"/>
                        <a:pt x="106" y="208"/>
                        <a:pt x="106" y="206"/>
                      </a:cubicBezTo>
                      <a:cubicBezTo>
                        <a:pt x="108" y="200"/>
                        <a:pt x="106" y="193"/>
                        <a:pt x="109" y="185"/>
                      </a:cubicBezTo>
                      <a:cubicBezTo>
                        <a:pt x="112" y="179"/>
                        <a:pt x="117" y="176"/>
                        <a:pt x="122" y="176"/>
                      </a:cubicBezTo>
                      <a:cubicBezTo>
                        <a:pt x="122" y="176"/>
                        <a:pt x="122" y="176"/>
                        <a:pt x="122" y="176"/>
                      </a:cubicBezTo>
                      <a:cubicBezTo>
                        <a:pt x="128" y="176"/>
                        <a:pt x="133" y="179"/>
                        <a:pt x="138" y="182"/>
                      </a:cubicBezTo>
                      <a:cubicBezTo>
                        <a:pt x="140" y="184"/>
                        <a:pt x="141" y="186"/>
                        <a:pt x="143" y="187"/>
                      </a:cubicBezTo>
                      <a:cubicBezTo>
                        <a:pt x="144" y="188"/>
                        <a:pt x="146" y="189"/>
                        <a:pt x="148" y="189"/>
                      </a:cubicBezTo>
                      <a:cubicBezTo>
                        <a:pt x="150" y="189"/>
                        <a:pt x="152" y="188"/>
                        <a:pt x="156" y="185"/>
                      </a:cubicBezTo>
                      <a:cubicBezTo>
                        <a:pt x="159" y="182"/>
                        <a:pt x="161" y="178"/>
                        <a:pt x="161" y="174"/>
                      </a:cubicBezTo>
                      <a:cubicBezTo>
                        <a:pt x="161" y="168"/>
                        <a:pt x="158" y="162"/>
                        <a:pt x="156" y="157"/>
                      </a:cubicBezTo>
                      <a:cubicBezTo>
                        <a:pt x="152" y="148"/>
                        <a:pt x="148" y="141"/>
                        <a:pt x="148" y="135"/>
                      </a:cubicBezTo>
                      <a:cubicBezTo>
                        <a:pt x="148" y="129"/>
                        <a:pt x="150" y="124"/>
                        <a:pt x="157" y="118"/>
                      </a:cubicBezTo>
                      <a:cubicBezTo>
                        <a:pt x="161" y="115"/>
                        <a:pt x="165" y="114"/>
                        <a:pt x="168" y="114"/>
                      </a:cubicBezTo>
                      <a:cubicBezTo>
                        <a:pt x="168" y="114"/>
                        <a:pt x="168" y="114"/>
                        <a:pt x="168" y="114"/>
                      </a:cubicBezTo>
                      <a:cubicBezTo>
                        <a:pt x="172" y="114"/>
                        <a:pt x="175" y="115"/>
                        <a:pt x="180" y="115"/>
                      </a:cubicBezTo>
                      <a:cubicBezTo>
                        <a:pt x="181" y="115"/>
                        <a:pt x="183" y="115"/>
                        <a:pt x="185" y="115"/>
                      </a:cubicBezTo>
                      <a:cubicBezTo>
                        <a:pt x="191" y="113"/>
                        <a:pt x="195" y="108"/>
                        <a:pt x="195" y="102"/>
                      </a:cubicBezTo>
                      <a:cubicBezTo>
                        <a:pt x="195" y="100"/>
                        <a:pt x="194" y="98"/>
                        <a:pt x="193" y="96"/>
                      </a:cubicBezTo>
                      <a:cubicBezTo>
                        <a:pt x="191" y="94"/>
                        <a:pt x="189" y="93"/>
                        <a:pt x="187" y="92"/>
                      </a:cubicBezTo>
                      <a:cubicBezTo>
                        <a:pt x="184" y="90"/>
                        <a:pt x="182" y="89"/>
                        <a:pt x="180" y="88"/>
                      </a:cubicBezTo>
                      <a:cubicBezTo>
                        <a:pt x="176" y="84"/>
                        <a:pt x="170" y="78"/>
                        <a:pt x="168" y="73"/>
                      </a:cubicBezTo>
                      <a:cubicBezTo>
                        <a:pt x="167" y="71"/>
                        <a:pt x="167" y="70"/>
                        <a:pt x="167" y="68"/>
                      </a:cubicBezTo>
                      <a:cubicBezTo>
                        <a:pt x="167" y="63"/>
                        <a:pt x="170" y="59"/>
                        <a:pt x="173" y="54"/>
                      </a:cubicBezTo>
                      <a:cubicBezTo>
                        <a:pt x="177" y="50"/>
                        <a:pt x="180" y="45"/>
                        <a:pt x="180" y="40"/>
                      </a:cubicBezTo>
                      <a:cubicBezTo>
                        <a:pt x="180" y="38"/>
                        <a:pt x="180" y="36"/>
                        <a:pt x="179" y="34"/>
                      </a:cubicBezTo>
                      <a:cubicBezTo>
                        <a:pt x="175" y="28"/>
                        <a:pt x="171" y="26"/>
                        <a:pt x="167" y="26"/>
                      </a:cubicBezTo>
                      <a:cubicBezTo>
                        <a:pt x="167" y="26"/>
                        <a:pt x="167" y="26"/>
                        <a:pt x="166" y="26"/>
                      </a:cubicBezTo>
                      <a:cubicBezTo>
                        <a:pt x="163" y="26"/>
                        <a:pt x="160" y="27"/>
                        <a:pt x="157" y="28"/>
                      </a:cubicBezTo>
                      <a:cubicBezTo>
                        <a:pt x="154" y="29"/>
                        <a:pt x="151" y="30"/>
                        <a:pt x="150" y="30"/>
                      </a:cubicBezTo>
                      <a:cubicBezTo>
                        <a:pt x="149" y="30"/>
                        <a:pt x="147" y="30"/>
                        <a:pt x="146" y="30"/>
                      </a:cubicBezTo>
                      <a:moveTo>
                        <a:pt x="134" y="0"/>
                      </a:moveTo>
                      <a:cubicBezTo>
                        <a:pt x="122" y="0"/>
                        <a:pt x="111" y="7"/>
                        <a:pt x="122" y="22"/>
                      </a:cubicBezTo>
                      <a:cubicBezTo>
                        <a:pt x="127" y="29"/>
                        <a:pt x="137" y="31"/>
                        <a:pt x="146" y="31"/>
                      </a:cubicBezTo>
                      <a:cubicBezTo>
                        <a:pt x="147" y="31"/>
                        <a:pt x="149" y="31"/>
                        <a:pt x="150" y="31"/>
                      </a:cubicBezTo>
                      <a:cubicBezTo>
                        <a:pt x="154" y="31"/>
                        <a:pt x="160" y="27"/>
                        <a:pt x="166" y="27"/>
                      </a:cubicBezTo>
                      <a:cubicBezTo>
                        <a:pt x="171" y="27"/>
                        <a:pt x="175" y="28"/>
                        <a:pt x="178" y="35"/>
                      </a:cubicBezTo>
                      <a:cubicBezTo>
                        <a:pt x="186" y="49"/>
                        <a:pt x="160" y="58"/>
                        <a:pt x="167" y="73"/>
                      </a:cubicBezTo>
                      <a:cubicBezTo>
                        <a:pt x="169" y="78"/>
                        <a:pt x="176" y="85"/>
                        <a:pt x="179" y="89"/>
                      </a:cubicBezTo>
                      <a:cubicBezTo>
                        <a:pt x="183" y="92"/>
                        <a:pt x="190" y="93"/>
                        <a:pt x="192" y="96"/>
                      </a:cubicBezTo>
                      <a:cubicBezTo>
                        <a:pt x="197" y="102"/>
                        <a:pt x="192" y="112"/>
                        <a:pt x="184" y="114"/>
                      </a:cubicBezTo>
                      <a:cubicBezTo>
                        <a:pt x="183" y="114"/>
                        <a:pt x="181" y="114"/>
                        <a:pt x="180" y="114"/>
                      </a:cubicBezTo>
                      <a:cubicBezTo>
                        <a:pt x="178" y="114"/>
                        <a:pt x="176" y="114"/>
                        <a:pt x="174" y="114"/>
                      </a:cubicBezTo>
                      <a:cubicBezTo>
                        <a:pt x="172" y="113"/>
                        <a:pt x="170" y="113"/>
                        <a:pt x="168" y="113"/>
                      </a:cubicBezTo>
                      <a:cubicBezTo>
                        <a:pt x="164" y="113"/>
                        <a:pt x="161" y="114"/>
                        <a:pt x="157" y="117"/>
                      </a:cubicBezTo>
                      <a:cubicBezTo>
                        <a:pt x="141" y="131"/>
                        <a:pt x="148" y="142"/>
                        <a:pt x="155" y="157"/>
                      </a:cubicBezTo>
                      <a:cubicBezTo>
                        <a:pt x="159" y="166"/>
                        <a:pt x="163" y="177"/>
                        <a:pt x="155" y="184"/>
                      </a:cubicBezTo>
                      <a:cubicBezTo>
                        <a:pt x="152" y="187"/>
                        <a:pt x="150" y="188"/>
                        <a:pt x="148" y="188"/>
                      </a:cubicBezTo>
                      <a:cubicBezTo>
                        <a:pt x="145" y="188"/>
                        <a:pt x="142" y="185"/>
                        <a:pt x="138" y="182"/>
                      </a:cubicBezTo>
                      <a:cubicBezTo>
                        <a:pt x="134" y="178"/>
                        <a:pt x="128" y="175"/>
                        <a:pt x="122" y="175"/>
                      </a:cubicBezTo>
                      <a:cubicBezTo>
                        <a:pt x="116" y="175"/>
                        <a:pt x="111" y="178"/>
                        <a:pt x="108" y="185"/>
                      </a:cubicBezTo>
                      <a:cubicBezTo>
                        <a:pt x="102" y="199"/>
                        <a:pt x="112" y="212"/>
                        <a:pt x="92" y="215"/>
                      </a:cubicBezTo>
                      <a:cubicBezTo>
                        <a:pt x="91" y="215"/>
                        <a:pt x="90" y="215"/>
                        <a:pt x="89" y="215"/>
                      </a:cubicBezTo>
                      <a:cubicBezTo>
                        <a:pt x="71" y="215"/>
                        <a:pt x="74" y="193"/>
                        <a:pt x="63" y="181"/>
                      </a:cubicBezTo>
                      <a:cubicBezTo>
                        <a:pt x="55" y="172"/>
                        <a:pt x="48" y="169"/>
                        <a:pt x="38" y="169"/>
                      </a:cubicBezTo>
                      <a:cubicBezTo>
                        <a:pt x="36" y="169"/>
                        <a:pt x="33" y="169"/>
                        <a:pt x="31" y="170"/>
                      </a:cubicBezTo>
                      <a:cubicBezTo>
                        <a:pt x="28" y="170"/>
                        <a:pt x="25" y="170"/>
                        <a:pt x="23" y="170"/>
                      </a:cubicBezTo>
                      <a:cubicBezTo>
                        <a:pt x="18" y="170"/>
                        <a:pt x="15" y="168"/>
                        <a:pt x="13" y="160"/>
                      </a:cubicBezTo>
                      <a:cubicBezTo>
                        <a:pt x="6" y="137"/>
                        <a:pt x="27" y="139"/>
                        <a:pt x="41" y="128"/>
                      </a:cubicBezTo>
                      <a:cubicBezTo>
                        <a:pt x="48" y="122"/>
                        <a:pt x="55" y="111"/>
                        <a:pt x="58" y="102"/>
                      </a:cubicBezTo>
                      <a:cubicBezTo>
                        <a:pt x="61" y="95"/>
                        <a:pt x="66" y="73"/>
                        <a:pt x="41" y="73"/>
                      </a:cubicBezTo>
                      <a:cubicBezTo>
                        <a:pt x="39" y="73"/>
                        <a:pt x="36" y="73"/>
                        <a:pt x="33" y="73"/>
                      </a:cubicBezTo>
                      <a:cubicBezTo>
                        <a:pt x="7" y="76"/>
                        <a:pt x="0" y="115"/>
                        <a:pt x="5" y="136"/>
                      </a:cubicBezTo>
                      <a:cubicBezTo>
                        <a:pt x="6" y="143"/>
                        <a:pt x="6" y="150"/>
                        <a:pt x="7" y="158"/>
                      </a:cubicBezTo>
                      <a:cubicBezTo>
                        <a:pt x="8" y="166"/>
                        <a:pt x="13" y="172"/>
                        <a:pt x="14" y="179"/>
                      </a:cubicBezTo>
                      <a:cubicBezTo>
                        <a:pt x="18" y="198"/>
                        <a:pt x="10" y="218"/>
                        <a:pt x="36" y="230"/>
                      </a:cubicBezTo>
                      <a:cubicBezTo>
                        <a:pt x="42" y="233"/>
                        <a:pt x="50" y="235"/>
                        <a:pt x="57" y="235"/>
                      </a:cubicBezTo>
                      <a:cubicBezTo>
                        <a:pt x="61" y="235"/>
                        <a:pt x="64" y="234"/>
                        <a:pt x="67" y="234"/>
                      </a:cubicBezTo>
                      <a:cubicBezTo>
                        <a:pt x="76" y="231"/>
                        <a:pt x="79" y="222"/>
                        <a:pt x="88" y="221"/>
                      </a:cubicBezTo>
                      <a:cubicBezTo>
                        <a:pt x="90" y="221"/>
                        <a:pt x="92" y="221"/>
                        <a:pt x="93" y="221"/>
                      </a:cubicBezTo>
                      <a:cubicBezTo>
                        <a:pt x="107" y="221"/>
                        <a:pt x="107" y="226"/>
                        <a:pt x="113" y="230"/>
                      </a:cubicBezTo>
                      <a:cubicBezTo>
                        <a:pt x="118" y="233"/>
                        <a:pt x="121" y="235"/>
                        <a:pt x="124" y="235"/>
                      </a:cubicBezTo>
                      <a:cubicBezTo>
                        <a:pt x="126" y="235"/>
                        <a:pt x="129" y="234"/>
                        <a:pt x="133" y="232"/>
                      </a:cubicBezTo>
                      <a:cubicBezTo>
                        <a:pt x="145" y="226"/>
                        <a:pt x="148" y="218"/>
                        <a:pt x="148" y="206"/>
                      </a:cubicBezTo>
                      <a:cubicBezTo>
                        <a:pt x="148" y="193"/>
                        <a:pt x="148" y="197"/>
                        <a:pt x="157" y="189"/>
                      </a:cubicBezTo>
                      <a:cubicBezTo>
                        <a:pt x="165" y="181"/>
                        <a:pt x="164" y="178"/>
                        <a:pt x="176" y="176"/>
                      </a:cubicBezTo>
                      <a:cubicBezTo>
                        <a:pt x="185" y="175"/>
                        <a:pt x="190" y="175"/>
                        <a:pt x="195" y="165"/>
                      </a:cubicBezTo>
                      <a:cubicBezTo>
                        <a:pt x="201" y="155"/>
                        <a:pt x="203" y="143"/>
                        <a:pt x="200" y="132"/>
                      </a:cubicBezTo>
                      <a:cubicBezTo>
                        <a:pt x="197" y="121"/>
                        <a:pt x="192" y="116"/>
                        <a:pt x="198" y="105"/>
                      </a:cubicBezTo>
                      <a:cubicBezTo>
                        <a:pt x="202" y="97"/>
                        <a:pt x="210" y="96"/>
                        <a:pt x="213" y="88"/>
                      </a:cubicBezTo>
                      <a:cubicBezTo>
                        <a:pt x="216" y="79"/>
                        <a:pt x="213" y="68"/>
                        <a:pt x="208" y="61"/>
                      </a:cubicBezTo>
                      <a:cubicBezTo>
                        <a:pt x="202" y="54"/>
                        <a:pt x="193" y="52"/>
                        <a:pt x="187" y="45"/>
                      </a:cubicBezTo>
                      <a:cubicBezTo>
                        <a:pt x="183" y="40"/>
                        <a:pt x="183" y="33"/>
                        <a:pt x="180" y="26"/>
                      </a:cubicBezTo>
                      <a:cubicBezTo>
                        <a:pt x="175" y="12"/>
                        <a:pt x="158" y="5"/>
                        <a:pt x="144" y="1"/>
                      </a:cubicBezTo>
                      <a:cubicBezTo>
                        <a:pt x="141" y="1"/>
                        <a:pt x="137" y="0"/>
                        <a:pt x="134" y="0"/>
                      </a:cubicBezTo>
                    </a:path>
                  </a:pathLst>
                </a:custGeom>
                <a:solidFill>
                  <a:srgbClr val="4D323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4" name="Oval 22"/>
                <p:cNvSpPr>
                  <a:spLocks noChangeArrowheads="1"/>
                </p:cNvSpPr>
                <p:nvPr/>
              </p:nvSpPr>
              <p:spPr bwMode="auto">
                <a:xfrm>
                  <a:off x="1451" y="1933"/>
                  <a:ext cx="35" cy="36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5" name="Oval 23"/>
                <p:cNvSpPr>
                  <a:spLocks noChangeArrowheads="1"/>
                </p:cNvSpPr>
                <p:nvPr/>
              </p:nvSpPr>
              <p:spPr bwMode="auto">
                <a:xfrm>
                  <a:off x="1459" y="1941"/>
                  <a:ext cx="8" cy="1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6" name="Freeform 24"/>
                <p:cNvSpPr>
                  <a:spLocks/>
                </p:cNvSpPr>
                <p:nvPr/>
              </p:nvSpPr>
              <p:spPr bwMode="auto">
                <a:xfrm>
                  <a:off x="1455" y="1941"/>
                  <a:ext cx="16" cy="12"/>
                </a:xfrm>
                <a:custGeom>
                  <a:avLst/>
                  <a:gdLst>
                    <a:gd name="T0" fmla="*/ 64 w 4"/>
                    <a:gd name="T1" fmla="*/ 64 h 3"/>
                    <a:gd name="T2" fmla="*/ 64 w 4"/>
                    <a:gd name="T3" fmla="*/ 64 h 3"/>
                    <a:gd name="T4" fmla="*/ 128 w 4"/>
                    <a:gd name="T5" fmla="*/ 64 h 3"/>
                    <a:gd name="T6" fmla="*/ 192 w 4"/>
                    <a:gd name="T7" fmla="*/ 64 h 3"/>
                    <a:gd name="T8" fmla="*/ 128 w 4"/>
                    <a:gd name="T9" fmla="*/ 128 h 3"/>
                    <a:gd name="T10" fmla="*/ 64 w 4"/>
                    <a:gd name="T11" fmla="*/ 64 h 3"/>
                    <a:gd name="T12" fmla="*/ 64 w 4"/>
                    <a:gd name="T13" fmla="*/ 64 h 3"/>
                    <a:gd name="T14" fmla="*/ 0 w 4"/>
                    <a:gd name="T15" fmla="*/ 64 h 3"/>
                    <a:gd name="T16" fmla="*/ 128 w 4"/>
                    <a:gd name="T17" fmla="*/ 192 h 3"/>
                    <a:gd name="T18" fmla="*/ 256 w 4"/>
                    <a:gd name="T19" fmla="*/ 64 h 3"/>
                    <a:gd name="T20" fmla="*/ 128 w 4"/>
                    <a:gd name="T21" fmla="*/ 0 h 3"/>
                    <a:gd name="T22" fmla="*/ 0 w 4"/>
                    <a:gd name="T23" fmla="*/ 64 h 3"/>
                    <a:gd name="T24" fmla="*/ 64 w 4"/>
                    <a:gd name="T25" fmla="*/ 6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3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3" y="3"/>
                        <a:pt x="4" y="2"/>
                        <a:pt x="4" y="1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7" name="Oval 25"/>
                <p:cNvSpPr>
                  <a:spLocks noChangeArrowheads="1"/>
                </p:cNvSpPr>
                <p:nvPr/>
              </p:nvSpPr>
              <p:spPr bwMode="auto">
                <a:xfrm>
                  <a:off x="1528" y="1839"/>
                  <a:ext cx="38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8" name="Oval 26"/>
                <p:cNvSpPr>
                  <a:spLocks noChangeArrowheads="1"/>
                </p:cNvSpPr>
                <p:nvPr/>
              </p:nvSpPr>
              <p:spPr bwMode="auto">
                <a:xfrm>
                  <a:off x="1536" y="1847"/>
                  <a:ext cx="11" cy="1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9" name="Freeform 27"/>
                <p:cNvSpPr>
                  <a:spLocks/>
                </p:cNvSpPr>
                <p:nvPr/>
              </p:nvSpPr>
              <p:spPr bwMode="auto">
                <a:xfrm>
                  <a:off x="1536" y="1847"/>
                  <a:ext cx="11" cy="12"/>
                </a:xfrm>
                <a:custGeom>
                  <a:avLst/>
                  <a:gdLst>
                    <a:gd name="T0" fmla="*/ 0 w 3"/>
                    <a:gd name="T1" fmla="*/ 64 h 3"/>
                    <a:gd name="T2" fmla="*/ 55 w 3"/>
                    <a:gd name="T3" fmla="*/ 64 h 3"/>
                    <a:gd name="T4" fmla="*/ 55 w 3"/>
                    <a:gd name="T5" fmla="*/ 64 h 3"/>
                    <a:gd name="T6" fmla="*/ 95 w 3"/>
                    <a:gd name="T7" fmla="*/ 64 h 3"/>
                    <a:gd name="T8" fmla="*/ 55 w 3"/>
                    <a:gd name="T9" fmla="*/ 128 h 3"/>
                    <a:gd name="T10" fmla="*/ 55 w 3"/>
                    <a:gd name="T11" fmla="*/ 64 h 3"/>
                    <a:gd name="T12" fmla="*/ 0 w 3"/>
                    <a:gd name="T13" fmla="*/ 64 h 3"/>
                    <a:gd name="T14" fmla="*/ 0 w 3"/>
                    <a:gd name="T15" fmla="*/ 64 h 3"/>
                    <a:gd name="T16" fmla="*/ 55 w 3"/>
                    <a:gd name="T17" fmla="*/ 192 h 3"/>
                    <a:gd name="T18" fmla="*/ 147 w 3"/>
                    <a:gd name="T19" fmla="*/ 64 h 3"/>
                    <a:gd name="T20" fmla="*/ 55 w 3"/>
                    <a:gd name="T21" fmla="*/ 0 h 3"/>
                    <a:gd name="T22" fmla="*/ 0 w 3"/>
                    <a:gd name="T23" fmla="*/ 64 h 3"/>
                    <a:gd name="T24" fmla="*/ 0 w 3"/>
                    <a:gd name="T25" fmla="*/ 6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0" name="Oval 28"/>
                <p:cNvSpPr>
                  <a:spLocks noChangeArrowheads="1"/>
                </p:cNvSpPr>
                <p:nvPr/>
              </p:nvSpPr>
              <p:spPr bwMode="auto">
                <a:xfrm>
                  <a:off x="1432" y="1814"/>
                  <a:ext cx="39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1" name="Oval 29"/>
                <p:cNvSpPr>
                  <a:spLocks noChangeArrowheads="1"/>
                </p:cNvSpPr>
                <p:nvPr/>
              </p:nvSpPr>
              <p:spPr bwMode="auto">
                <a:xfrm>
                  <a:off x="1440" y="1827"/>
                  <a:ext cx="11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2" name="Freeform 30"/>
                <p:cNvSpPr>
                  <a:spLocks/>
                </p:cNvSpPr>
                <p:nvPr/>
              </p:nvSpPr>
              <p:spPr bwMode="auto">
                <a:xfrm>
                  <a:off x="1440" y="1823"/>
                  <a:ext cx="11" cy="16"/>
                </a:xfrm>
                <a:custGeom>
                  <a:avLst/>
                  <a:gdLst>
                    <a:gd name="T0" fmla="*/ 0 w 3"/>
                    <a:gd name="T1" fmla="*/ 128 h 4"/>
                    <a:gd name="T2" fmla="*/ 55 w 3"/>
                    <a:gd name="T3" fmla="*/ 128 h 4"/>
                    <a:gd name="T4" fmla="*/ 55 w 3"/>
                    <a:gd name="T5" fmla="*/ 64 h 4"/>
                    <a:gd name="T6" fmla="*/ 95 w 3"/>
                    <a:gd name="T7" fmla="*/ 128 h 4"/>
                    <a:gd name="T8" fmla="*/ 55 w 3"/>
                    <a:gd name="T9" fmla="*/ 192 h 4"/>
                    <a:gd name="T10" fmla="*/ 55 w 3"/>
                    <a:gd name="T11" fmla="*/ 128 h 4"/>
                    <a:gd name="T12" fmla="*/ 0 w 3"/>
                    <a:gd name="T13" fmla="*/ 128 h 4"/>
                    <a:gd name="T14" fmla="*/ 0 w 3"/>
                    <a:gd name="T15" fmla="*/ 128 h 4"/>
                    <a:gd name="T16" fmla="*/ 55 w 3"/>
                    <a:gd name="T17" fmla="*/ 256 h 4"/>
                    <a:gd name="T18" fmla="*/ 147 w 3"/>
                    <a:gd name="T19" fmla="*/ 128 h 4"/>
                    <a:gd name="T20" fmla="*/ 55 w 3"/>
                    <a:gd name="T21" fmla="*/ 0 h 4"/>
                    <a:gd name="T22" fmla="*/ 0 w 3"/>
                    <a:gd name="T23" fmla="*/ 128 h 4"/>
                    <a:gd name="T24" fmla="*/ 0 w 3"/>
                    <a:gd name="T25" fmla="*/ 128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4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2" y="4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3" name="Oval 31"/>
                <p:cNvSpPr>
                  <a:spLocks noChangeArrowheads="1"/>
                </p:cNvSpPr>
                <p:nvPr/>
              </p:nvSpPr>
              <p:spPr bwMode="auto">
                <a:xfrm>
                  <a:off x="1539" y="1904"/>
                  <a:ext cx="35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4" name="Oval 32"/>
                <p:cNvSpPr>
                  <a:spLocks noChangeArrowheads="1"/>
                </p:cNvSpPr>
                <p:nvPr/>
              </p:nvSpPr>
              <p:spPr bwMode="auto">
                <a:xfrm>
                  <a:off x="1547" y="1916"/>
                  <a:ext cx="8" cy="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5" name="Freeform 33"/>
                <p:cNvSpPr>
                  <a:spLocks/>
                </p:cNvSpPr>
                <p:nvPr/>
              </p:nvSpPr>
              <p:spPr bwMode="auto">
                <a:xfrm>
                  <a:off x="1543" y="1912"/>
                  <a:ext cx="16" cy="17"/>
                </a:xfrm>
                <a:custGeom>
                  <a:avLst/>
                  <a:gdLst>
                    <a:gd name="T0" fmla="*/ 64 w 4"/>
                    <a:gd name="T1" fmla="*/ 162 h 4"/>
                    <a:gd name="T2" fmla="*/ 64 w 4"/>
                    <a:gd name="T3" fmla="*/ 162 h 4"/>
                    <a:gd name="T4" fmla="*/ 128 w 4"/>
                    <a:gd name="T5" fmla="*/ 72 h 4"/>
                    <a:gd name="T6" fmla="*/ 192 w 4"/>
                    <a:gd name="T7" fmla="*/ 162 h 4"/>
                    <a:gd name="T8" fmla="*/ 128 w 4"/>
                    <a:gd name="T9" fmla="*/ 234 h 4"/>
                    <a:gd name="T10" fmla="*/ 64 w 4"/>
                    <a:gd name="T11" fmla="*/ 162 h 4"/>
                    <a:gd name="T12" fmla="*/ 64 w 4"/>
                    <a:gd name="T13" fmla="*/ 162 h 4"/>
                    <a:gd name="T14" fmla="*/ 0 w 4"/>
                    <a:gd name="T15" fmla="*/ 162 h 4"/>
                    <a:gd name="T16" fmla="*/ 128 w 4"/>
                    <a:gd name="T17" fmla="*/ 306 h 4"/>
                    <a:gd name="T18" fmla="*/ 256 w 4"/>
                    <a:gd name="T19" fmla="*/ 162 h 4"/>
                    <a:gd name="T20" fmla="*/ 128 w 4"/>
                    <a:gd name="T21" fmla="*/ 0 h 4"/>
                    <a:gd name="T22" fmla="*/ 0 w 4"/>
                    <a:gd name="T23" fmla="*/ 162 h 4"/>
                    <a:gd name="T24" fmla="*/ 64 w 4"/>
                    <a:gd name="T25" fmla="*/ 162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4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" y="4"/>
                        <a:pt x="4" y="3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6" name="Oval 34"/>
                <p:cNvSpPr>
                  <a:spLocks noChangeArrowheads="1"/>
                </p:cNvSpPr>
                <p:nvPr/>
              </p:nvSpPr>
              <p:spPr bwMode="auto">
                <a:xfrm>
                  <a:off x="1448" y="1965"/>
                  <a:ext cx="34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7" name="Oval 35"/>
                <p:cNvSpPr>
                  <a:spLocks noChangeArrowheads="1"/>
                </p:cNvSpPr>
                <p:nvPr/>
              </p:nvSpPr>
              <p:spPr bwMode="auto">
                <a:xfrm>
                  <a:off x="1455" y="1978"/>
                  <a:ext cx="8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8" name="Freeform 36"/>
                <p:cNvSpPr>
                  <a:spLocks/>
                </p:cNvSpPr>
                <p:nvPr/>
              </p:nvSpPr>
              <p:spPr bwMode="auto">
                <a:xfrm>
                  <a:off x="1451" y="1974"/>
                  <a:ext cx="16" cy="16"/>
                </a:xfrm>
                <a:custGeom>
                  <a:avLst/>
                  <a:gdLst>
                    <a:gd name="T0" fmla="*/ 64 w 4"/>
                    <a:gd name="T1" fmla="*/ 128 h 4"/>
                    <a:gd name="T2" fmla="*/ 64 w 4"/>
                    <a:gd name="T3" fmla="*/ 128 h 4"/>
                    <a:gd name="T4" fmla="*/ 128 w 4"/>
                    <a:gd name="T5" fmla="*/ 64 h 4"/>
                    <a:gd name="T6" fmla="*/ 192 w 4"/>
                    <a:gd name="T7" fmla="*/ 128 h 4"/>
                    <a:gd name="T8" fmla="*/ 128 w 4"/>
                    <a:gd name="T9" fmla="*/ 192 h 4"/>
                    <a:gd name="T10" fmla="*/ 64 w 4"/>
                    <a:gd name="T11" fmla="*/ 128 h 4"/>
                    <a:gd name="T12" fmla="*/ 64 w 4"/>
                    <a:gd name="T13" fmla="*/ 128 h 4"/>
                    <a:gd name="T14" fmla="*/ 0 w 4"/>
                    <a:gd name="T15" fmla="*/ 128 h 4"/>
                    <a:gd name="T16" fmla="*/ 128 w 4"/>
                    <a:gd name="T17" fmla="*/ 256 h 4"/>
                    <a:gd name="T18" fmla="*/ 256 w 4"/>
                    <a:gd name="T19" fmla="*/ 128 h 4"/>
                    <a:gd name="T20" fmla="*/ 128 w 4"/>
                    <a:gd name="T21" fmla="*/ 0 h 4"/>
                    <a:gd name="T22" fmla="*/ 0 w 4"/>
                    <a:gd name="T23" fmla="*/ 128 h 4"/>
                    <a:gd name="T24" fmla="*/ 64 w 4"/>
                    <a:gd name="T25" fmla="*/ 128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4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" y="4"/>
                        <a:pt x="4" y="3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9" name="Oval 37"/>
                <p:cNvSpPr>
                  <a:spLocks noChangeArrowheads="1"/>
                </p:cNvSpPr>
                <p:nvPr/>
              </p:nvSpPr>
              <p:spPr bwMode="auto">
                <a:xfrm>
                  <a:off x="1398" y="1896"/>
                  <a:ext cx="38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0" name="Oval 38"/>
                <p:cNvSpPr>
                  <a:spLocks noChangeArrowheads="1"/>
                </p:cNvSpPr>
                <p:nvPr/>
              </p:nvSpPr>
              <p:spPr bwMode="auto">
                <a:xfrm>
                  <a:off x="1405" y="1908"/>
                  <a:ext cx="12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1" name="Freeform 39"/>
                <p:cNvSpPr>
                  <a:spLocks/>
                </p:cNvSpPr>
                <p:nvPr/>
              </p:nvSpPr>
              <p:spPr bwMode="auto">
                <a:xfrm>
                  <a:off x="1405" y="1904"/>
                  <a:ext cx="12" cy="17"/>
                </a:xfrm>
                <a:custGeom>
                  <a:avLst/>
                  <a:gdLst>
                    <a:gd name="T0" fmla="*/ 0 w 3"/>
                    <a:gd name="T1" fmla="*/ 162 h 4"/>
                    <a:gd name="T2" fmla="*/ 64 w 3"/>
                    <a:gd name="T3" fmla="*/ 162 h 4"/>
                    <a:gd name="T4" fmla="*/ 64 w 3"/>
                    <a:gd name="T5" fmla="*/ 72 h 4"/>
                    <a:gd name="T6" fmla="*/ 128 w 3"/>
                    <a:gd name="T7" fmla="*/ 162 h 4"/>
                    <a:gd name="T8" fmla="*/ 64 w 3"/>
                    <a:gd name="T9" fmla="*/ 234 h 4"/>
                    <a:gd name="T10" fmla="*/ 64 w 3"/>
                    <a:gd name="T11" fmla="*/ 162 h 4"/>
                    <a:gd name="T12" fmla="*/ 0 w 3"/>
                    <a:gd name="T13" fmla="*/ 162 h 4"/>
                    <a:gd name="T14" fmla="*/ 0 w 3"/>
                    <a:gd name="T15" fmla="*/ 162 h 4"/>
                    <a:gd name="T16" fmla="*/ 64 w 3"/>
                    <a:gd name="T17" fmla="*/ 306 h 4"/>
                    <a:gd name="T18" fmla="*/ 192 w 3"/>
                    <a:gd name="T19" fmla="*/ 162 h 4"/>
                    <a:gd name="T20" fmla="*/ 64 w 3"/>
                    <a:gd name="T21" fmla="*/ 0 h 4"/>
                    <a:gd name="T22" fmla="*/ 0 w 3"/>
                    <a:gd name="T23" fmla="*/ 162 h 4"/>
                    <a:gd name="T24" fmla="*/ 0 w 3"/>
                    <a:gd name="T25" fmla="*/ 162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4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2" y="4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2" name="Oval 40"/>
                <p:cNvSpPr>
                  <a:spLocks noChangeArrowheads="1"/>
                </p:cNvSpPr>
                <p:nvPr/>
              </p:nvSpPr>
              <p:spPr bwMode="auto">
                <a:xfrm>
                  <a:off x="1570" y="1631"/>
                  <a:ext cx="38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3" name="Oval 41"/>
                <p:cNvSpPr>
                  <a:spLocks noChangeArrowheads="1"/>
                </p:cNvSpPr>
                <p:nvPr/>
              </p:nvSpPr>
              <p:spPr bwMode="auto">
                <a:xfrm>
                  <a:off x="1578" y="1643"/>
                  <a:ext cx="11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4" name="Freeform 42"/>
                <p:cNvSpPr>
                  <a:spLocks/>
                </p:cNvSpPr>
                <p:nvPr/>
              </p:nvSpPr>
              <p:spPr bwMode="auto">
                <a:xfrm>
                  <a:off x="1578" y="1639"/>
                  <a:ext cx="11" cy="16"/>
                </a:xfrm>
                <a:custGeom>
                  <a:avLst/>
                  <a:gdLst>
                    <a:gd name="T0" fmla="*/ 0 w 3"/>
                    <a:gd name="T1" fmla="*/ 128 h 4"/>
                    <a:gd name="T2" fmla="*/ 55 w 3"/>
                    <a:gd name="T3" fmla="*/ 128 h 4"/>
                    <a:gd name="T4" fmla="*/ 55 w 3"/>
                    <a:gd name="T5" fmla="*/ 64 h 4"/>
                    <a:gd name="T6" fmla="*/ 95 w 3"/>
                    <a:gd name="T7" fmla="*/ 128 h 4"/>
                    <a:gd name="T8" fmla="*/ 55 w 3"/>
                    <a:gd name="T9" fmla="*/ 192 h 4"/>
                    <a:gd name="T10" fmla="*/ 55 w 3"/>
                    <a:gd name="T11" fmla="*/ 128 h 4"/>
                    <a:gd name="T12" fmla="*/ 0 w 3"/>
                    <a:gd name="T13" fmla="*/ 128 h 4"/>
                    <a:gd name="T14" fmla="*/ 0 w 3"/>
                    <a:gd name="T15" fmla="*/ 128 h 4"/>
                    <a:gd name="T16" fmla="*/ 55 w 3"/>
                    <a:gd name="T17" fmla="*/ 256 h 4"/>
                    <a:gd name="T18" fmla="*/ 147 w 3"/>
                    <a:gd name="T19" fmla="*/ 128 h 4"/>
                    <a:gd name="T20" fmla="*/ 55 w 3"/>
                    <a:gd name="T21" fmla="*/ 0 h 4"/>
                    <a:gd name="T22" fmla="*/ 0 w 3"/>
                    <a:gd name="T23" fmla="*/ 128 h 4"/>
                    <a:gd name="T24" fmla="*/ 0 w 3"/>
                    <a:gd name="T25" fmla="*/ 128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4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2" y="4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5" name="Oval 43"/>
                <p:cNvSpPr>
                  <a:spLocks noChangeArrowheads="1"/>
                </p:cNvSpPr>
                <p:nvPr/>
              </p:nvSpPr>
              <p:spPr bwMode="auto">
                <a:xfrm>
                  <a:off x="1459" y="1680"/>
                  <a:ext cx="38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6" name="Oval 44"/>
                <p:cNvSpPr>
                  <a:spLocks noChangeArrowheads="1"/>
                </p:cNvSpPr>
                <p:nvPr/>
              </p:nvSpPr>
              <p:spPr bwMode="auto">
                <a:xfrm>
                  <a:off x="1467" y="1692"/>
                  <a:ext cx="11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7" name="Freeform 45"/>
                <p:cNvSpPr>
                  <a:spLocks/>
                </p:cNvSpPr>
                <p:nvPr/>
              </p:nvSpPr>
              <p:spPr bwMode="auto">
                <a:xfrm>
                  <a:off x="1467" y="1688"/>
                  <a:ext cx="11" cy="16"/>
                </a:xfrm>
                <a:custGeom>
                  <a:avLst/>
                  <a:gdLst>
                    <a:gd name="T0" fmla="*/ 0 w 3"/>
                    <a:gd name="T1" fmla="*/ 128 h 4"/>
                    <a:gd name="T2" fmla="*/ 55 w 3"/>
                    <a:gd name="T3" fmla="*/ 128 h 4"/>
                    <a:gd name="T4" fmla="*/ 55 w 3"/>
                    <a:gd name="T5" fmla="*/ 64 h 4"/>
                    <a:gd name="T6" fmla="*/ 95 w 3"/>
                    <a:gd name="T7" fmla="*/ 128 h 4"/>
                    <a:gd name="T8" fmla="*/ 55 w 3"/>
                    <a:gd name="T9" fmla="*/ 192 h 4"/>
                    <a:gd name="T10" fmla="*/ 55 w 3"/>
                    <a:gd name="T11" fmla="*/ 128 h 4"/>
                    <a:gd name="T12" fmla="*/ 0 w 3"/>
                    <a:gd name="T13" fmla="*/ 128 h 4"/>
                    <a:gd name="T14" fmla="*/ 0 w 3"/>
                    <a:gd name="T15" fmla="*/ 128 h 4"/>
                    <a:gd name="T16" fmla="*/ 55 w 3"/>
                    <a:gd name="T17" fmla="*/ 256 h 4"/>
                    <a:gd name="T18" fmla="*/ 147 w 3"/>
                    <a:gd name="T19" fmla="*/ 128 h 4"/>
                    <a:gd name="T20" fmla="*/ 55 w 3"/>
                    <a:gd name="T21" fmla="*/ 0 h 4"/>
                    <a:gd name="T22" fmla="*/ 0 w 3"/>
                    <a:gd name="T23" fmla="*/ 128 h 4"/>
                    <a:gd name="T24" fmla="*/ 0 w 3"/>
                    <a:gd name="T25" fmla="*/ 128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4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2" y="4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8" name="Oval 46"/>
                <p:cNvSpPr>
                  <a:spLocks noChangeArrowheads="1"/>
                </p:cNvSpPr>
                <p:nvPr/>
              </p:nvSpPr>
              <p:spPr bwMode="auto">
                <a:xfrm>
                  <a:off x="1604" y="1725"/>
                  <a:ext cx="35" cy="36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9" name="Oval 47"/>
                <p:cNvSpPr>
                  <a:spLocks noChangeArrowheads="1"/>
                </p:cNvSpPr>
                <p:nvPr/>
              </p:nvSpPr>
              <p:spPr bwMode="auto">
                <a:xfrm>
                  <a:off x="1612" y="1733"/>
                  <a:ext cx="8" cy="1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0" name="Freeform 48"/>
                <p:cNvSpPr>
                  <a:spLocks/>
                </p:cNvSpPr>
                <p:nvPr/>
              </p:nvSpPr>
              <p:spPr bwMode="auto">
                <a:xfrm>
                  <a:off x="1608" y="1733"/>
                  <a:ext cx="16" cy="12"/>
                </a:xfrm>
                <a:custGeom>
                  <a:avLst/>
                  <a:gdLst>
                    <a:gd name="T0" fmla="*/ 64 w 4"/>
                    <a:gd name="T1" fmla="*/ 64 h 3"/>
                    <a:gd name="T2" fmla="*/ 64 w 4"/>
                    <a:gd name="T3" fmla="*/ 64 h 3"/>
                    <a:gd name="T4" fmla="*/ 128 w 4"/>
                    <a:gd name="T5" fmla="*/ 64 h 3"/>
                    <a:gd name="T6" fmla="*/ 192 w 4"/>
                    <a:gd name="T7" fmla="*/ 64 h 3"/>
                    <a:gd name="T8" fmla="*/ 128 w 4"/>
                    <a:gd name="T9" fmla="*/ 128 h 3"/>
                    <a:gd name="T10" fmla="*/ 64 w 4"/>
                    <a:gd name="T11" fmla="*/ 64 h 3"/>
                    <a:gd name="T12" fmla="*/ 64 w 4"/>
                    <a:gd name="T13" fmla="*/ 64 h 3"/>
                    <a:gd name="T14" fmla="*/ 0 w 4"/>
                    <a:gd name="T15" fmla="*/ 64 h 3"/>
                    <a:gd name="T16" fmla="*/ 128 w 4"/>
                    <a:gd name="T17" fmla="*/ 192 h 3"/>
                    <a:gd name="T18" fmla="*/ 256 w 4"/>
                    <a:gd name="T19" fmla="*/ 64 h 3"/>
                    <a:gd name="T20" fmla="*/ 128 w 4"/>
                    <a:gd name="T21" fmla="*/ 0 h 3"/>
                    <a:gd name="T22" fmla="*/ 0 w 4"/>
                    <a:gd name="T23" fmla="*/ 64 h 3"/>
                    <a:gd name="T24" fmla="*/ 64 w 4"/>
                    <a:gd name="T25" fmla="*/ 6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3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3" y="3"/>
                        <a:pt x="4" y="2"/>
                        <a:pt x="4" y="1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1" name="Oval 49"/>
                <p:cNvSpPr>
                  <a:spLocks noChangeArrowheads="1"/>
                </p:cNvSpPr>
                <p:nvPr/>
              </p:nvSpPr>
              <p:spPr bwMode="auto">
                <a:xfrm>
                  <a:off x="1654" y="1574"/>
                  <a:ext cx="35" cy="40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2" name="Oval 50"/>
                <p:cNvSpPr>
                  <a:spLocks noChangeArrowheads="1"/>
                </p:cNvSpPr>
                <p:nvPr/>
              </p:nvSpPr>
              <p:spPr bwMode="auto">
                <a:xfrm>
                  <a:off x="1662" y="1586"/>
                  <a:ext cx="7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3" name="Freeform 51"/>
                <p:cNvSpPr>
                  <a:spLocks/>
                </p:cNvSpPr>
                <p:nvPr/>
              </p:nvSpPr>
              <p:spPr bwMode="auto">
                <a:xfrm>
                  <a:off x="1658" y="1582"/>
                  <a:ext cx="11" cy="12"/>
                </a:xfrm>
                <a:custGeom>
                  <a:avLst/>
                  <a:gdLst>
                    <a:gd name="T0" fmla="*/ 55 w 3"/>
                    <a:gd name="T1" fmla="*/ 128 h 3"/>
                    <a:gd name="T2" fmla="*/ 55 w 3"/>
                    <a:gd name="T3" fmla="*/ 128 h 3"/>
                    <a:gd name="T4" fmla="*/ 95 w 3"/>
                    <a:gd name="T5" fmla="*/ 64 h 3"/>
                    <a:gd name="T6" fmla="*/ 95 w 3"/>
                    <a:gd name="T7" fmla="*/ 128 h 3"/>
                    <a:gd name="T8" fmla="*/ 95 w 3"/>
                    <a:gd name="T9" fmla="*/ 128 h 3"/>
                    <a:gd name="T10" fmla="*/ 55 w 3"/>
                    <a:gd name="T11" fmla="*/ 128 h 3"/>
                    <a:gd name="T12" fmla="*/ 55 w 3"/>
                    <a:gd name="T13" fmla="*/ 128 h 3"/>
                    <a:gd name="T14" fmla="*/ 0 w 3"/>
                    <a:gd name="T15" fmla="*/ 128 h 3"/>
                    <a:gd name="T16" fmla="*/ 95 w 3"/>
                    <a:gd name="T17" fmla="*/ 192 h 3"/>
                    <a:gd name="T18" fmla="*/ 147 w 3"/>
                    <a:gd name="T19" fmla="*/ 128 h 3"/>
                    <a:gd name="T20" fmla="*/ 95 w 3"/>
                    <a:gd name="T21" fmla="*/ 0 h 3"/>
                    <a:gd name="T22" fmla="*/ 0 w 3"/>
                    <a:gd name="T23" fmla="*/ 128 h 3"/>
                    <a:gd name="T24" fmla="*/ 55 w 3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3" y="3"/>
                        <a:pt x="3" y="3"/>
                        <a:pt x="3" y="2"/>
                      </a:cubicBezTo>
                      <a:cubicBezTo>
                        <a:pt x="3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4" name="Oval 52"/>
                <p:cNvSpPr>
                  <a:spLocks noChangeArrowheads="1"/>
                </p:cNvSpPr>
                <p:nvPr/>
              </p:nvSpPr>
              <p:spPr bwMode="auto">
                <a:xfrm>
                  <a:off x="1520" y="1402"/>
                  <a:ext cx="39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5" name="Oval 53"/>
                <p:cNvSpPr>
                  <a:spLocks noChangeArrowheads="1"/>
                </p:cNvSpPr>
                <p:nvPr/>
              </p:nvSpPr>
              <p:spPr bwMode="auto">
                <a:xfrm>
                  <a:off x="1528" y="1414"/>
                  <a:ext cx="11" cy="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6" name="Freeform 54"/>
                <p:cNvSpPr>
                  <a:spLocks/>
                </p:cNvSpPr>
                <p:nvPr/>
              </p:nvSpPr>
              <p:spPr bwMode="auto">
                <a:xfrm>
                  <a:off x="1528" y="1410"/>
                  <a:ext cx="11" cy="13"/>
                </a:xfrm>
                <a:custGeom>
                  <a:avLst/>
                  <a:gdLst>
                    <a:gd name="T0" fmla="*/ 0 w 3"/>
                    <a:gd name="T1" fmla="*/ 169 h 3"/>
                    <a:gd name="T2" fmla="*/ 55 w 3"/>
                    <a:gd name="T3" fmla="*/ 169 h 3"/>
                    <a:gd name="T4" fmla="*/ 55 w 3"/>
                    <a:gd name="T5" fmla="*/ 74 h 3"/>
                    <a:gd name="T6" fmla="*/ 95 w 3"/>
                    <a:gd name="T7" fmla="*/ 169 h 3"/>
                    <a:gd name="T8" fmla="*/ 55 w 3"/>
                    <a:gd name="T9" fmla="*/ 169 h 3"/>
                    <a:gd name="T10" fmla="*/ 55 w 3"/>
                    <a:gd name="T11" fmla="*/ 169 h 3"/>
                    <a:gd name="T12" fmla="*/ 0 w 3"/>
                    <a:gd name="T13" fmla="*/ 169 h 3"/>
                    <a:gd name="T14" fmla="*/ 0 w 3"/>
                    <a:gd name="T15" fmla="*/ 169 h 3"/>
                    <a:gd name="T16" fmla="*/ 55 w 3"/>
                    <a:gd name="T17" fmla="*/ 243 h 3"/>
                    <a:gd name="T18" fmla="*/ 147 w 3"/>
                    <a:gd name="T19" fmla="*/ 169 h 3"/>
                    <a:gd name="T20" fmla="*/ 55 w 3"/>
                    <a:gd name="T21" fmla="*/ 0 h 3"/>
                    <a:gd name="T22" fmla="*/ 0 w 3"/>
                    <a:gd name="T23" fmla="*/ 169 h 3"/>
                    <a:gd name="T24" fmla="*/ 0 w 3"/>
                    <a:gd name="T25" fmla="*/ 169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1" y="3"/>
                      </a:cubicBezTo>
                      <a:cubicBezTo>
                        <a:pt x="2" y="3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7" name="Oval 55"/>
                <p:cNvSpPr>
                  <a:spLocks noChangeArrowheads="1"/>
                </p:cNvSpPr>
                <p:nvPr/>
              </p:nvSpPr>
              <p:spPr bwMode="auto">
                <a:xfrm>
                  <a:off x="1467" y="1484"/>
                  <a:ext cx="38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8" name="Oval 56"/>
                <p:cNvSpPr>
                  <a:spLocks noChangeArrowheads="1"/>
                </p:cNvSpPr>
                <p:nvPr/>
              </p:nvSpPr>
              <p:spPr bwMode="auto">
                <a:xfrm>
                  <a:off x="1474" y="1492"/>
                  <a:ext cx="12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9" name="Freeform 57"/>
                <p:cNvSpPr>
                  <a:spLocks/>
                </p:cNvSpPr>
                <p:nvPr/>
              </p:nvSpPr>
              <p:spPr bwMode="auto">
                <a:xfrm>
                  <a:off x="1474" y="1492"/>
                  <a:ext cx="12" cy="12"/>
                </a:xfrm>
                <a:custGeom>
                  <a:avLst/>
                  <a:gdLst>
                    <a:gd name="T0" fmla="*/ 0 w 3"/>
                    <a:gd name="T1" fmla="*/ 64 h 3"/>
                    <a:gd name="T2" fmla="*/ 64 w 3"/>
                    <a:gd name="T3" fmla="*/ 64 h 3"/>
                    <a:gd name="T4" fmla="*/ 64 w 3"/>
                    <a:gd name="T5" fmla="*/ 64 h 3"/>
                    <a:gd name="T6" fmla="*/ 128 w 3"/>
                    <a:gd name="T7" fmla="*/ 64 h 3"/>
                    <a:gd name="T8" fmla="*/ 64 w 3"/>
                    <a:gd name="T9" fmla="*/ 128 h 3"/>
                    <a:gd name="T10" fmla="*/ 64 w 3"/>
                    <a:gd name="T11" fmla="*/ 64 h 3"/>
                    <a:gd name="T12" fmla="*/ 0 w 3"/>
                    <a:gd name="T13" fmla="*/ 64 h 3"/>
                    <a:gd name="T14" fmla="*/ 0 w 3"/>
                    <a:gd name="T15" fmla="*/ 64 h 3"/>
                    <a:gd name="T16" fmla="*/ 64 w 3"/>
                    <a:gd name="T17" fmla="*/ 192 h 3"/>
                    <a:gd name="T18" fmla="*/ 192 w 3"/>
                    <a:gd name="T19" fmla="*/ 64 h 3"/>
                    <a:gd name="T20" fmla="*/ 64 w 3"/>
                    <a:gd name="T21" fmla="*/ 0 h 3"/>
                    <a:gd name="T22" fmla="*/ 0 w 3"/>
                    <a:gd name="T23" fmla="*/ 64 h 3"/>
                    <a:gd name="T24" fmla="*/ 0 w 3"/>
                    <a:gd name="T25" fmla="*/ 6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0" name="Oval 58"/>
                <p:cNvSpPr>
                  <a:spLocks noChangeArrowheads="1"/>
                </p:cNvSpPr>
                <p:nvPr/>
              </p:nvSpPr>
              <p:spPr bwMode="auto">
                <a:xfrm>
                  <a:off x="1413" y="1463"/>
                  <a:ext cx="35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1" name="Oval 59"/>
                <p:cNvSpPr>
                  <a:spLocks noChangeArrowheads="1"/>
                </p:cNvSpPr>
                <p:nvPr/>
              </p:nvSpPr>
              <p:spPr bwMode="auto">
                <a:xfrm>
                  <a:off x="1421" y="1476"/>
                  <a:ext cx="7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2" name="Freeform 60"/>
                <p:cNvSpPr>
                  <a:spLocks/>
                </p:cNvSpPr>
                <p:nvPr/>
              </p:nvSpPr>
              <p:spPr bwMode="auto">
                <a:xfrm>
                  <a:off x="1417" y="1472"/>
                  <a:ext cx="15" cy="12"/>
                </a:xfrm>
                <a:custGeom>
                  <a:avLst/>
                  <a:gdLst>
                    <a:gd name="T0" fmla="*/ 56 w 4"/>
                    <a:gd name="T1" fmla="*/ 128 h 3"/>
                    <a:gd name="T2" fmla="*/ 56 w 4"/>
                    <a:gd name="T3" fmla="*/ 128 h 3"/>
                    <a:gd name="T4" fmla="*/ 113 w 4"/>
                    <a:gd name="T5" fmla="*/ 64 h 3"/>
                    <a:gd name="T6" fmla="*/ 154 w 4"/>
                    <a:gd name="T7" fmla="*/ 128 h 3"/>
                    <a:gd name="T8" fmla="*/ 113 w 4"/>
                    <a:gd name="T9" fmla="*/ 128 h 3"/>
                    <a:gd name="T10" fmla="*/ 56 w 4"/>
                    <a:gd name="T11" fmla="*/ 128 h 3"/>
                    <a:gd name="T12" fmla="*/ 56 w 4"/>
                    <a:gd name="T13" fmla="*/ 128 h 3"/>
                    <a:gd name="T14" fmla="*/ 0 w 4"/>
                    <a:gd name="T15" fmla="*/ 128 h 3"/>
                    <a:gd name="T16" fmla="*/ 113 w 4"/>
                    <a:gd name="T17" fmla="*/ 192 h 3"/>
                    <a:gd name="T18" fmla="*/ 210 w 4"/>
                    <a:gd name="T19" fmla="*/ 128 h 3"/>
                    <a:gd name="T20" fmla="*/ 113 w 4"/>
                    <a:gd name="T21" fmla="*/ 0 h 3"/>
                    <a:gd name="T22" fmla="*/ 0 w 4"/>
                    <a:gd name="T23" fmla="*/ 128 h 3"/>
                    <a:gd name="T24" fmla="*/ 56 w 4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3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3" name="Oval 61"/>
                <p:cNvSpPr>
                  <a:spLocks noChangeArrowheads="1"/>
                </p:cNvSpPr>
                <p:nvPr/>
              </p:nvSpPr>
              <p:spPr bwMode="auto">
                <a:xfrm>
                  <a:off x="1405" y="1521"/>
                  <a:ext cx="35" cy="36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4" name="Oval 62"/>
                <p:cNvSpPr>
                  <a:spLocks noChangeArrowheads="1"/>
                </p:cNvSpPr>
                <p:nvPr/>
              </p:nvSpPr>
              <p:spPr bwMode="auto">
                <a:xfrm>
                  <a:off x="1413" y="1529"/>
                  <a:ext cx="8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5" name="Freeform 63"/>
                <p:cNvSpPr>
                  <a:spLocks/>
                </p:cNvSpPr>
                <p:nvPr/>
              </p:nvSpPr>
              <p:spPr bwMode="auto">
                <a:xfrm>
                  <a:off x="1409" y="1529"/>
                  <a:ext cx="16" cy="12"/>
                </a:xfrm>
                <a:custGeom>
                  <a:avLst/>
                  <a:gdLst>
                    <a:gd name="T0" fmla="*/ 64 w 4"/>
                    <a:gd name="T1" fmla="*/ 64 h 3"/>
                    <a:gd name="T2" fmla="*/ 64 w 4"/>
                    <a:gd name="T3" fmla="*/ 64 h 3"/>
                    <a:gd name="T4" fmla="*/ 128 w 4"/>
                    <a:gd name="T5" fmla="*/ 64 h 3"/>
                    <a:gd name="T6" fmla="*/ 192 w 4"/>
                    <a:gd name="T7" fmla="*/ 64 h 3"/>
                    <a:gd name="T8" fmla="*/ 128 w 4"/>
                    <a:gd name="T9" fmla="*/ 128 h 3"/>
                    <a:gd name="T10" fmla="*/ 64 w 4"/>
                    <a:gd name="T11" fmla="*/ 64 h 3"/>
                    <a:gd name="T12" fmla="*/ 64 w 4"/>
                    <a:gd name="T13" fmla="*/ 64 h 3"/>
                    <a:gd name="T14" fmla="*/ 0 w 4"/>
                    <a:gd name="T15" fmla="*/ 64 h 3"/>
                    <a:gd name="T16" fmla="*/ 128 w 4"/>
                    <a:gd name="T17" fmla="*/ 192 h 3"/>
                    <a:gd name="T18" fmla="*/ 256 w 4"/>
                    <a:gd name="T19" fmla="*/ 64 h 3"/>
                    <a:gd name="T20" fmla="*/ 128 w 4"/>
                    <a:gd name="T21" fmla="*/ 0 h 3"/>
                    <a:gd name="T22" fmla="*/ 0 w 4"/>
                    <a:gd name="T23" fmla="*/ 64 h 3"/>
                    <a:gd name="T24" fmla="*/ 64 w 4"/>
                    <a:gd name="T25" fmla="*/ 6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3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3" y="3"/>
                        <a:pt x="4" y="2"/>
                        <a:pt x="4" y="1"/>
                      </a:cubicBezTo>
                      <a:cubicBezTo>
                        <a:pt x="4" y="0"/>
                        <a:pt x="3" y="0"/>
                        <a:pt x="2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6" name="Oval 64"/>
                <p:cNvSpPr>
                  <a:spLocks noChangeArrowheads="1"/>
                </p:cNvSpPr>
                <p:nvPr/>
              </p:nvSpPr>
              <p:spPr bwMode="auto">
                <a:xfrm>
                  <a:off x="1115" y="1749"/>
                  <a:ext cx="38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7" name="Oval 65"/>
                <p:cNvSpPr>
                  <a:spLocks noChangeArrowheads="1"/>
                </p:cNvSpPr>
                <p:nvPr/>
              </p:nvSpPr>
              <p:spPr bwMode="auto">
                <a:xfrm>
                  <a:off x="1122" y="1757"/>
                  <a:ext cx="12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8" name="Freeform 66"/>
                <p:cNvSpPr>
                  <a:spLocks/>
                </p:cNvSpPr>
                <p:nvPr/>
              </p:nvSpPr>
              <p:spPr bwMode="auto">
                <a:xfrm>
                  <a:off x="1122" y="1757"/>
                  <a:ext cx="12" cy="13"/>
                </a:xfrm>
                <a:custGeom>
                  <a:avLst/>
                  <a:gdLst>
                    <a:gd name="T0" fmla="*/ 0 w 3"/>
                    <a:gd name="T1" fmla="*/ 74 h 3"/>
                    <a:gd name="T2" fmla="*/ 64 w 3"/>
                    <a:gd name="T3" fmla="*/ 74 h 3"/>
                    <a:gd name="T4" fmla="*/ 128 w 3"/>
                    <a:gd name="T5" fmla="*/ 74 h 3"/>
                    <a:gd name="T6" fmla="*/ 128 w 3"/>
                    <a:gd name="T7" fmla="*/ 74 h 3"/>
                    <a:gd name="T8" fmla="*/ 128 w 3"/>
                    <a:gd name="T9" fmla="*/ 169 h 3"/>
                    <a:gd name="T10" fmla="*/ 64 w 3"/>
                    <a:gd name="T11" fmla="*/ 74 h 3"/>
                    <a:gd name="T12" fmla="*/ 0 w 3"/>
                    <a:gd name="T13" fmla="*/ 74 h 3"/>
                    <a:gd name="T14" fmla="*/ 0 w 3"/>
                    <a:gd name="T15" fmla="*/ 74 h 3"/>
                    <a:gd name="T16" fmla="*/ 128 w 3"/>
                    <a:gd name="T17" fmla="*/ 243 h 3"/>
                    <a:gd name="T18" fmla="*/ 192 w 3"/>
                    <a:gd name="T19" fmla="*/ 74 h 3"/>
                    <a:gd name="T20" fmla="*/ 128 w 3"/>
                    <a:gd name="T21" fmla="*/ 0 h 3"/>
                    <a:gd name="T22" fmla="*/ 0 w 3"/>
                    <a:gd name="T23" fmla="*/ 74 h 3"/>
                    <a:gd name="T24" fmla="*/ 0 w 3"/>
                    <a:gd name="T25" fmla="*/ 7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ubicBezTo>
                        <a:pt x="3" y="0"/>
                        <a:pt x="2" y="0"/>
                        <a:pt x="2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9" name="Oval 67"/>
                <p:cNvSpPr>
                  <a:spLocks noChangeArrowheads="1"/>
                </p:cNvSpPr>
                <p:nvPr/>
              </p:nvSpPr>
              <p:spPr bwMode="auto">
                <a:xfrm>
                  <a:off x="1329" y="1610"/>
                  <a:ext cx="34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0" name="Oval 68"/>
                <p:cNvSpPr>
                  <a:spLocks noChangeArrowheads="1"/>
                </p:cNvSpPr>
                <p:nvPr/>
              </p:nvSpPr>
              <p:spPr bwMode="auto">
                <a:xfrm>
                  <a:off x="1337" y="1623"/>
                  <a:ext cx="7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1" name="Freeform 69"/>
                <p:cNvSpPr>
                  <a:spLocks/>
                </p:cNvSpPr>
                <p:nvPr/>
              </p:nvSpPr>
              <p:spPr bwMode="auto">
                <a:xfrm>
                  <a:off x="1333" y="1619"/>
                  <a:ext cx="15" cy="16"/>
                </a:xfrm>
                <a:custGeom>
                  <a:avLst/>
                  <a:gdLst>
                    <a:gd name="T0" fmla="*/ 56 w 4"/>
                    <a:gd name="T1" fmla="*/ 128 h 4"/>
                    <a:gd name="T2" fmla="*/ 56 w 4"/>
                    <a:gd name="T3" fmla="*/ 128 h 4"/>
                    <a:gd name="T4" fmla="*/ 113 w 4"/>
                    <a:gd name="T5" fmla="*/ 64 h 4"/>
                    <a:gd name="T6" fmla="*/ 154 w 4"/>
                    <a:gd name="T7" fmla="*/ 128 h 4"/>
                    <a:gd name="T8" fmla="*/ 113 w 4"/>
                    <a:gd name="T9" fmla="*/ 192 h 4"/>
                    <a:gd name="T10" fmla="*/ 56 w 4"/>
                    <a:gd name="T11" fmla="*/ 128 h 4"/>
                    <a:gd name="T12" fmla="*/ 56 w 4"/>
                    <a:gd name="T13" fmla="*/ 128 h 4"/>
                    <a:gd name="T14" fmla="*/ 0 w 4"/>
                    <a:gd name="T15" fmla="*/ 128 h 4"/>
                    <a:gd name="T16" fmla="*/ 113 w 4"/>
                    <a:gd name="T17" fmla="*/ 256 h 4"/>
                    <a:gd name="T18" fmla="*/ 210 w 4"/>
                    <a:gd name="T19" fmla="*/ 128 h 4"/>
                    <a:gd name="T20" fmla="*/ 113 w 4"/>
                    <a:gd name="T21" fmla="*/ 0 h 4"/>
                    <a:gd name="T22" fmla="*/ 0 w 4"/>
                    <a:gd name="T23" fmla="*/ 128 h 4"/>
                    <a:gd name="T24" fmla="*/ 56 w 4"/>
                    <a:gd name="T25" fmla="*/ 128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4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" y="4"/>
                        <a:pt x="4" y="3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2" name="Oval 70"/>
                <p:cNvSpPr>
                  <a:spLocks noChangeArrowheads="1"/>
                </p:cNvSpPr>
                <p:nvPr/>
              </p:nvSpPr>
              <p:spPr bwMode="auto">
                <a:xfrm>
                  <a:off x="1516" y="1537"/>
                  <a:ext cx="35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3" name="Oval 71"/>
                <p:cNvSpPr>
                  <a:spLocks noChangeArrowheads="1"/>
                </p:cNvSpPr>
                <p:nvPr/>
              </p:nvSpPr>
              <p:spPr bwMode="auto">
                <a:xfrm>
                  <a:off x="1524" y="1549"/>
                  <a:ext cx="8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4" name="Freeform 72"/>
                <p:cNvSpPr>
                  <a:spLocks/>
                </p:cNvSpPr>
                <p:nvPr/>
              </p:nvSpPr>
              <p:spPr bwMode="auto">
                <a:xfrm>
                  <a:off x="1520" y="1545"/>
                  <a:ext cx="16" cy="12"/>
                </a:xfrm>
                <a:custGeom>
                  <a:avLst/>
                  <a:gdLst>
                    <a:gd name="T0" fmla="*/ 64 w 4"/>
                    <a:gd name="T1" fmla="*/ 128 h 3"/>
                    <a:gd name="T2" fmla="*/ 64 w 4"/>
                    <a:gd name="T3" fmla="*/ 128 h 3"/>
                    <a:gd name="T4" fmla="*/ 128 w 4"/>
                    <a:gd name="T5" fmla="*/ 64 h 3"/>
                    <a:gd name="T6" fmla="*/ 192 w 4"/>
                    <a:gd name="T7" fmla="*/ 128 h 3"/>
                    <a:gd name="T8" fmla="*/ 128 w 4"/>
                    <a:gd name="T9" fmla="*/ 128 h 3"/>
                    <a:gd name="T10" fmla="*/ 64 w 4"/>
                    <a:gd name="T11" fmla="*/ 128 h 3"/>
                    <a:gd name="T12" fmla="*/ 64 w 4"/>
                    <a:gd name="T13" fmla="*/ 128 h 3"/>
                    <a:gd name="T14" fmla="*/ 0 w 4"/>
                    <a:gd name="T15" fmla="*/ 128 h 3"/>
                    <a:gd name="T16" fmla="*/ 128 w 4"/>
                    <a:gd name="T17" fmla="*/ 192 h 3"/>
                    <a:gd name="T18" fmla="*/ 256 w 4"/>
                    <a:gd name="T19" fmla="*/ 128 h 3"/>
                    <a:gd name="T20" fmla="*/ 128 w 4"/>
                    <a:gd name="T21" fmla="*/ 0 h 3"/>
                    <a:gd name="T22" fmla="*/ 0 w 4"/>
                    <a:gd name="T23" fmla="*/ 128 h 3"/>
                    <a:gd name="T24" fmla="*/ 64 w 4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3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5" name="Oval 73"/>
                <p:cNvSpPr>
                  <a:spLocks noChangeArrowheads="1"/>
                </p:cNvSpPr>
                <p:nvPr/>
              </p:nvSpPr>
              <p:spPr bwMode="auto">
                <a:xfrm>
                  <a:off x="1482" y="1508"/>
                  <a:ext cx="34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6" name="Oval 74"/>
                <p:cNvSpPr>
                  <a:spLocks noChangeArrowheads="1"/>
                </p:cNvSpPr>
                <p:nvPr/>
              </p:nvSpPr>
              <p:spPr bwMode="auto">
                <a:xfrm>
                  <a:off x="1490" y="1521"/>
                  <a:ext cx="7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7" name="Freeform 75"/>
                <p:cNvSpPr>
                  <a:spLocks/>
                </p:cNvSpPr>
                <p:nvPr/>
              </p:nvSpPr>
              <p:spPr bwMode="auto">
                <a:xfrm>
                  <a:off x="1486" y="1517"/>
                  <a:ext cx="15" cy="12"/>
                </a:xfrm>
                <a:custGeom>
                  <a:avLst/>
                  <a:gdLst>
                    <a:gd name="T0" fmla="*/ 56 w 4"/>
                    <a:gd name="T1" fmla="*/ 128 h 3"/>
                    <a:gd name="T2" fmla="*/ 56 w 4"/>
                    <a:gd name="T3" fmla="*/ 128 h 3"/>
                    <a:gd name="T4" fmla="*/ 113 w 4"/>
                    <a:gd name="T5" fmla="*/ 64 h 3"/>
                    <a:gd name="T6" fmla="*/ 154 w 4"/>
                    <a:gd name="T7" fmla="*/ 128 h 3"/>
                    <a:gd name="T8" fmla="*/ 113 w 4"/>
                    <a:gd name="T9" fmla="*/ 128 h 3"/>
                    <a:gd name="T10" fmla="*/ 56 w 4"/>
                    <a:gd name="T11" fmla="*/ 128 h 3"/>
                    <a:gd name="T12" fmla="*/ 56 w 4"/>
                    <a:gd name="T13" fmla="*/ 128 h 3"/>
                    <a:gd name="T14" fmla="*/ 0 w 4"/>
                    <a:gd name="T15" fmla="*/ 128 h 3"/>
                    <a:gd name="T16" fmla="*/ 113 w 4"/>
                    <a:gd name="T17" fmla="*/ 192 h 3"/>
                    <a:gd name="T18" fmla="*/ 210 w 4"/>
                    <a:gd name="T19" fmla="*/ 128 h 3"/>
                    <a:gd name="T20" fmla="*/ 113 w 4"/>
                    <a:gd name="T21" fmla="*/ 0 h 3"/>
                    <a:gd name="T22" fmla="*/ 0 w 4"/>
                    <a:gd name="T23" fmla="*/ 128 h 3"/>
                    <a:gd name="T24" fmla="*/ 56 w 4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3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8" name="Oval 76"/>
                <p:cNvSpPr>
                  <a:spLocks noChangeArrowheads="1"/>
                </p:cNvSpPr>
                <p:nvPr/>
              </p:nvSpPr>
              <p:spPr bwMode="auto">
                <a:xfrm>
                  <a:off x="1138" y="1855"/>
                  <a:ext cx="34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9" name="Oval 77"/>
                <p:cNvSpPr>
                  <a:spLocks noChangeArrowheads="1"/>
                </p:cNvSpPr>
                <p:nvPr/>
              </p:nvSpPr>
              <p:spPr bwMode="auto">
                <a:xfrm>
                  <a:off x="1145" y="1863"/>
                  <a:ext cx="8" cy="1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0" name="Freeform 78"/>
                <p:cNvSpPr>
                  <a:spLocks/>
                </p:cNvSpPr>
                <p:nvPr/>
              </p:nvSpPr>
              <p:spPr bwMode="auto">
                <a:xfrm>
                  <a:off x="1142" y="1863"/>
                  <a:ext cx="15" cy="13"/>
                </a:xfrm>
                <a:custGeom>
                  <a:avLst/>
                  <a:gdLst>
                    <a:gd name="T0" fmla="*/ 56 w 4"/>
                    <a:gd name="T1" fmla="*/ 74 h 3"/>
                    <a:gd name="T2" fmla="*/ 56 w 4"/>
                    <a:gd name="T3" fmla="*/ 74 h 3"/>
                    <a:gd name="T4" fmla="*/ 113 w 4"/>
                    <a:gd name="T5" fmla="*/ 74 h 3"/>
                    <a:gd name="T6" fmla="*/ 154 w 4"/>
                    <a:gd name="T7" fmla="*/ 74 h 3"/>
                    <a:gd name="T8" fmla="*/ 113 w 4"/>
                    <a:gd name="T9" fmla="*/ 169 h 3"/>
                    <a:gd name="T10" fmla="*/ 56 w 4"/>
                    <a:gd name="T11" fmla="*/ 74 h 3"/>
                    <a:gd name="T12" fmla="*/ 56 w 4"/>
                    <a:gd name="T13" fmla="*/ 74 h 3"/>
                    <a:gd name="T14" fmla="*/ 0 w 4"/>
                    <a:gd name="T15" fmla="*/ 74 h 3"/>
                    <a:gd name="T16" fmla="*/ 113 w 4"/>
                    <a:gd name="T17" fmla="*/ 243 h 3"/>
                    <a:gd name="T18" fmla="*/ 210 w 4"/>
                    <a:gd name="T19" fmla="*/ 74 h 3"/>
                    <a:gd name="T20" fmla="*/ 113 w 4"/>
                    <a:gd name="T21" fmla="*/ 0 h 3"/>
                    <a:gd name="T22" fmla="*/ 0 w 4"/>
                    <a:gd name="T23" fmla="*/ 74 h 3"/>
                    <a:gd name="T24" fmla="*/ 56 w 4"/>
                    <a:gd name="T25" fmla="*/ 7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3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3" y="3"/>
                        <a:pt x="4" y="2"/>
                        <a:pt x="4" y="1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1" name="Oval 79"/>
                <p:cNvSpPr>
                  <a:spLocks noChangeArrowheads="1"/>
                </p:cNvSpPr>
                <p:nvPr/>
              </p:nvSpPr>
              <p:spPr bwMode="auto">
                <a:xfrm>
                  <a:off x="1164" y="1921"/>
                  <a:ext cx="39" cy="36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2" name="Oval 80"/>
                <p:cNvSpPr>
                  <a:spLocks noChangeArrowheads="1"/>
                </p:cNvSpPr>
                <p:nvPr/>
              </p:nvSpPr>
              <p:spPr bwMode="auto">
                <a:xfrm>
                  <a:off x="1172" y="1929"/>
                  <a:ext cx="12" cy="1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3" name="Freeform 81"/>
                <p:cNvSpPr>
                  <a:spLocks/>
                </p:cNvSpPr>
                <p:nvPr/>
              </p:nvSpPr>
              <p:spPr bwMode="auto">
                <a:xfrm>
                  <a:off x="1172" y="1929"/>
                  <a:ext cx="12" cy="12"/>
                </a:xfrm>
                <a:custGeom>
                  <a:avLst/>
                  <a:gdLst>
                    <a:gd name="T0" fmla="*/ 0 w 3"/>
                    <a:gd name="T1" fmla="*/ 64 h 3"/>
                    <a:gd name="T2" fmla="*/ 64 w 3"/>
                    <a:gd name="T3" fmla="*/ 64 h 3"/>
                    <a:gd name="T4" fmla="*/ 128 w 3"/>
                    <a:gd name="T5" fmla="*/ 64 h 3"/>
                    <a:gd name="T6" fmla="*/ 128 w 3"/>
                    <a:gd name="T7" fmla="*/ 64 h 3"/>
                    <a:gd name="T8" fmla="*/ 128 w 3"/>
                    <a:gd name="T9" fmla="*/ 128 h 3"/>
                    <a:gd name="T10" fmla="*/ 64 w 3"/>
                    <a:gd name="T11" fmla="*/ 64 h 3"/>
                    <a:gd name="T12" fmla="*/ 0 w 3"/>
                    <a:gd name="T13" fmla="*/ 64 h 3"/>
                    <a:gd name="T14" fmla="*/ 0 w 3"/>
                    <a:gd name="T15" fmla="*/ 64 h 3"/>
                    <a:gd name="T16" fmla="*/ 128 w 3"/>
                    <a:gd name="T17" fmla="*/ 192 h 3"/>
                    <a:gd name="T18" fmla="*/ 192 w 3"/>
                    <a:gd name="T19" fmla="*/ 64 h 3"/>
                    <a:gd name="T20" fmla="*/ 128 w 3"/>
                    <a:gd name="T21" fmla="*/ 0 h 3"/>
                    <a:gd name="T22" fmla="*/ 0 w 3"/>
                    <a:gd name="T23" fmla="*/ 64 h 3"/>
                    <a:gd name="T24" fmla="*/ 0 w 3"/>
                    <a:gd name="T25" fmla="*/ 6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ubicBezTo>
                        <a:pt x="3" y="1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4" name="Oval 82"/>
                <p:cNvSpPr>
                  <a:spLocks noChangeArrowheads="1"/>
                </p:cNvSpPr>
                <p:nvPr/>
              </p:nvSpPr>
              <p:spPr bwMode="auto">
                <a:xfrm>
                  <a:off x="1119" y="1916"/>
                  <a:ext cx="38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5" name="Oval 83"/>
                <p:cNvSpPr>
                  <a:spLocks noChangeArrowheads="1"/>
                </p:cNvSpPr>
                <p:nvPr/>
              </p:nvSpPr>
              <p:spPr bwMode="auto">
                <a:xfrm>
                  <a:off x="1126" y="1929"/>
                  <a:ext cx="12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6" name="Freeform 84"/>
                <p:cNvSpPr>
                  <a:spLocks/>
                </p:cNvSpPr>
                <p:nvPr/>
              </p:nvSpPr>
              <p:spPr bwMode="auto">
                <a:xfrm>
                  <a:off x="1126" y="1925"/>
                  <a:ext cx="12" cy="16"/>
                </a:xfrm>
                <a:custGeom>
                  <a:avLst/>
                  <a:gdLst>
                    <a:gd name="T0" fmla="*/ 0 w 3"/>
                    <a:gd name="T1" fmla="*/ 128 h 4"/>
                    <a:gd name="T2" fmla="*/ 64 w 3"/>
                    <a:gd name="T3" fmla="*/ 128 h 4"/>
                    <a:gd name="T4" fmla="*/ 128 w 3"/>
                    <a:gd name="T5" fmla="*/ 64 h 4"/>
                    <a:gd name="T6" fmla="*/ 128 w 3"/>
                    <a:gd name="T7" fmla="*/ 128 h 4"/>
                    <a:gd name="T8" fmla="*/ 128 w 3"/>
                    <a:gd name="T9" fmla="*/ 192 h 4"/>
                    <a:gd name="T10" fmla="*/ 64 w 3"/>
                    <a:gd name="T11" fmla="*/ 128 h 4"/>
                    <a:gd name="T12" fmla="*/ 0 w 3"/>
                    <a:gd name="T13" fmla="*/ 128 h 4"/>
                    <a:gd name="T14" fmla="*/ 0 w 3"/>
                    <a:gd name="T15" fmla="*/ 128 h 4"/>
                    <a:gd name="T16" fmla="*/ 128 w 3"/>
                    <a:gd name="T17" fmla="*/ 256 h 4"/>
                    <a:gd name="T18" fmla="*/ 192 w 3"/>
                    <a:gd name="T19" fmla="*/ 128 h 4"/>
                    <a:gd name="T20" fmla="*/ 128 w 3"/>
                    <a:gd name="T21" fmla="*/ 0 h 4"/>
                    <a:gd name="T22" fmla="*/ 0 w 3"/>
                    <a:gd name="T23" fmla="*/ 128 h 4"/>
                    <a:gd name="T24" fmla="*/ 0 w 3"/>
                    <a:gd name="T25" fmla="*/ 128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4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2" y="4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7" name="Oval 85"/>
                <p:cNvSpPr>
                  <a:spLocks noChangeArrowheads="1"/>
                </p:cNvSpPr>
                <p:nvPr/>
              </p:nvSpPr>
              <p:spPr bwMode="auto">
                <a:xfrm>
                  <a:off x="1264" y="1998"/>
                  <a:ext cx="38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8" name="Oval 86"/>
                <p:cNvSpPr>
                  <a:spLocks noChangeArrowheads="1"/>
                </p:cNvSpPr>
                <p:nvPr/>
              </p:nvSpPr>
              <p:spPr bwMode="auto">
                <a:xfrm>
                  <a:off x="1272" y="2006"/>
                  <a:ext cx="7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9" name="Freeform 87"/>
                <p:cNvSpPr>
                  <a:spLocks/>
                </p:cNvSpPr>
                <p:nvPr/>
              </p:nvSpPr>
              <p:spPr bwMode="auto">
                <a:xfrm>
                  <a:off x="1272" y="2006"/>
                  <a:ext cx="11" cy="12"/>
                </a:xfrm>
                <a:custGeom>
                  <a:avLst/>
                  <a:gdLst>
                    <a:gd name="T0" fmla="*/ 0 w 3"/>
                    <a:gd name="T1" fmla="*/ 64 h 3"/>
                    <a:gd name="T2" fmla="*/ 55 w 3"/>
                    <a:gd name="T3" fmla="*/ 64 h 3"/>
                    <a:gd name="T4" fmla="*/ 55 w 3"/>
                    <a:gd name="T5" fmla="*/ 64 h 3"/>
                    <a:gd name="T6" fmla="*/ 95 w 3"/>
                    <a:gd name="T7" fmla="*/ 64 h 3"/>
                    <a:gd name="T8" fmla="*/ 55 w 3"/>
                    <a:gd name="T9" fmla="*/ 128 h 3"/>
                    <a:gd name="T10" fmla="*/ 55 w 3"/>
                    <a:gd name="T11" fmla="*/ 64 h 3"/>
                    <a:gd name="T12" fmla="*/ 0 w 3"/>
                    <a:gd name="T13" fmla="*/ 64 h 3"/>
                    <a:gd name="T14" fmla="*/ 0 w 3"/>
                    <a:gd name="T15" fmla="*/ 64 h 3"/>
                    <a:gd name="T16" fmla="*/ 55 w 3"/>
                    <a:gd name="T17" fmla="*/ 192 h 3"/>
                    <a:gd name="T18" fmla="*/ 147 w 3"/>
                    <a:gd name="T19" fmla="*/ 64 h 3"/>
                    <a:gd name="T20" fmla="*/ 55 w 3"/>
                    <a:gd name="T21" fmla="*/ 0 h 3"/>
                    <a:gd name="T22" fmla="*/ 0 w 3"/>
                    <a:gd name="T23" fmla="*/ 64 h 3"/>
                    <a:gd name="T24" fmla="*/ 0 w 3"/>
                    <a:gd name="T25" fmla="*/ 6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20" name="Oval 88"/>
                <p:cNvSpPr>
                  <a:spLocks noChangeArrowheads="1"/>
                </p:cNvSpPr>
                <p:nvPr/>
              </p:nvSpPr>
              <p:spPr bwMode="auto">
                <a:xfrm>
                  <a:off x="1363" y="2072"/>
                  <a:ext cx="39" cy="40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21" name="Oval 89"/>
                <p:cNvSpPr>
                  <a:spLocks noChangeArrowheads="1"/>
                </p:cNvSpPr>
                <p:nvPr/>
              </p:nvSpPr>
              <p:spPr bwMode="auto">
                <a:xfrm>
                  <a:off x="1371" y="2084"/>
                  <a:ext cx="8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22" name="Freeform 90"/>
                <p:cNvSpPr>
                  <a:spLocks/>
                </p:cNvSpPr>
                <p:nvPr/>
              </p:nvSpPr>
              <p:spPr bwMode="auto">
                <a:xfrm>
                  <a:off x="1371" y="2080"/>
                  <a:ext cx="12" cy="12"/>
                </a:xfrm>
                <a:custGeom>
                  <a:avLst/>
                  <a:gdLst>
                    <a:gd name="T0" fmla="*/ 0 w 3"/>
                    <a:gd name="T1" fmla="*/ 128 h 3"/>
                    <a:gd name="T2" fmla="*/ 64 w 3"/>
                    <a:gd name="T3" fmla="*/ 128 h 3"/>
                    <a:gd name="T4" fmla="*/ 64 w 3"/>
                    <a:gd name="T5" fmla="*/ 64 h 3"/>
                    <a:gd name="T6" fmla="*/ 128 w 3"/>
                    <a:gd name="T7" fmla="*/ 128 h 3"/>
                    <a:gd name="T8" fmla="*/ 64 w 3"/>
                    <a:gd name="T9" fmla="*/ 128 h 3"/>
                    <a:gd name="T10" fmla="*/ 64 w 3"/>
                    <a:gd name="T11" fmla="*/ 128 h 3"/>
                    <a:gd name="T12" fmla="*/ 0 w 3"/>
                    <a:gd name="T13" fmla="*/ 128 h 3"/>
                    <a:gd name="T14" fmla="*/ 0 w 3"/>
                    <a:gd name="T15" fmla="*/ 128 h 3"/>
                    <a:gd name="T16" fmla="*/ 64 w 3"/>
                    <a:gd name="T17" fmla="*/ 192 h 3"/>
                    <a:gd name="T18" fmla="*/ 192 w 3"/>
                    <a:gd name="T19" fmla="*/ 128 h 3"/>
                    <a:gd name="T20" fmla="*/ 64 w 3"/>
                    <a:gd name="T21" fmla="*/ 0 h 3"/>
                    <a:gd name="T22" fmla="*/ 0 w 3"/>
                    <a:gd name="T23" fmla="*/ 128 h 3"/>
                    <a:gd name="T24" fmla="*/ 0 w 3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3"/>
                        <a:pt x="1" y="3"/>
                      </a:cubicBezTo>
                      <a:cubicBezTo>
                        <a:pt x="2" y="3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23" name="Oval 91"/>
                <p:cNvSpPr>
                  <a:spLocks noChangeArrowheads="1"/>
                </p:cNvSpPr>
                <p:nvPr/>
              </p:nvSpPr>
              <p:spPr bwMode="auto">
                <a:xfrm>
                  <a:off x="1444" y="2092"/>
                  <a:ext cx="38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24" name="Oval 92"/>
                <p:cNvSpPr>
                  <a:spLocks noChangeArrowheads="1"/>
                </p:cNvSpPr>
                <p:nvPr/>
              </p:nvSpPr>
              <p:spPr bwMode="auto">
                <a:xfrm>
                  <a:off x="1451" y="2100"/>
                  <a:ext cx="8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25" name="Freeform 93"/>
                <p:cNvSpPr>
                  <a:spLocks/>
                </p:cNvSpPr>
                <p:nvPr/>
              </p:nvSpPr>
              <p:spPr bwMode="auto">
                <a:xfrm>
                  <a:off x="1451" y="2100"/>
                  <a:ext cx="12" cy="12"/>
                </a:xfrm>
                <a:custGeom>
                  <a:avLst/>
                  <a:gdLst>
                    <a:gd name="T0" fmla="*/ 0 w 3"/>
                    <a:gd name="T1" fmla="*/ 64 h 3"/>
                    <a:gd name="T2" fmla="*/ 64 w 3"/>
                    <a:gd name="T3" fmla="*/ 64 h 3"/>
                    <a:gd name="T4" fmla="*/ 64 w 3"/>
                    <a:gd name="T5" fmla="*/ 64 h 3"/>
                    <a:gd name="T6" fmla="*/ 128 w 3"/>
                    <a:gd name="T7" fmla="*/ 64 h 3"/>
                    <a:gd name="T8" fmla="*/ 64 w 3"/>
                    <a:gd name="T9" fmla="*/ 128 h 3"/>
                    <a:gd name="T10" fmla="*/ 64 w 3"/>
                    <a:gd name="T11" fmla="*/ 64 h 3"/>
                    <a:gd name="T12" fmla="*/ 0 w 3"/>
                    <a:gd name="T13" fmla="*/ 64 h 3"/>
                    <a:gd name="T14" fmla="*/ 0 w 3"/>
                    <a:gd name="T15" fmla="*/ 64 h 3"/>
                    <a:gd name="T16" fmla="*/ 64 w 3"/>
                    <a:gd name="T17" fmla="*/ 192 h 3"/>
                    <a:gd name="T18" fmla="*/ 192 w 3"/>
                    <a:gd name="T19" fmla="*/ 64 h 3"/>
                    <a:gd name="T20" fmla="*/ 64 w 3"/>
                    <a:gd name="T21" fmla="*/ 0 h 3"/>
                    <a:gd name="T22" fmla="*/ 0 w 3"/>
                    <a:gd name="T23" fmla="*/ 64 h 3"/>
                    <a:gd name="T24" fmla="*/ 0 w 3"/>
                    <a:gd name="T25" fmla="*/ 6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26" name="Oval 94"/>
                <p:cNvSpPr>
                  <a:spLocks noChangeArrowheads="1"/>
                </p:cNvSpPr>
                <p:nvPr/>
              </p:nvSpPr>
              <p:spPr bwMode="auto">
                <a:xfrm>
                  <a:off x="1792" y="2186"/>
                  <a:ext cx="34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27" name="Oval 95"/>
                <p:cNvSpPr>
                  <a:spLocks noChangeArrowheads="1"/>
                </p:cNvSpPr>
                <p:nvPr/>
              </p:nvSpPr>
              <p:spPr bwMode="auto">
                <a:xfrm>
                  <a:off x="1800" y="2198"/>
                  <a:ext cx="7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28" name="Freeform 96"/>
                <p:cNvSpPr>
                  <a:spLocks/>
                </p:cNvSpPr>
                <p:nvPr/>
              </p:nvSpPr>
              <p:spPr bwMode="auto">
                <a:xfrm>
                  <a:off x="1796" y="2194"/>
                  <a:ext cx="15" cy="12"/>
                </a:xfrm>
                <a:custGeom>
                  <a:avLst/>
                  <a:gdLst>
                    <a:gd name="T0" fmla="*/ 56 w 4"/>
                    <a:gd name="T1" fmla="*/ 128 h 3"/>
                    <a:gd name="T2" fmla="*/ 56 w 4"/>
                    <a:gd name="T3" fmla="*/ 128 h 3"/>
                    <a:gd name="T4" fmla="*/ 113 w 4"/>
                    <a:gd name="T5" fmla="*/ 64 h 3"/>
                    <a:gd name="T6" fmla="*/ 154 w 4"/>
                    <a:gd name="T7" fmla="*/ 128 h 3"/>
                    <a:gd name="T8" fmla="*/ 113 w 4"/>
                    <a:gd name="T9" fmla="*/ 128 h 3"/>
                    <a:gd name="T10" fmla="*/ 56 w 4"/>
                    <a:gd name="T11" fmla="*/ 128 h 3"/>
                    <a:gd name="T12" fmla="*/ 56 w 4"/>
                    <a:gd name="T13" fmla="*/ 128 h 3"/>
                    <a:gd name="T14" fmla="*/ 0 w 4"/>
                    <a:gd name="T15" fmla="*/ 128 h 3"/>
                    <a:gd name="T16" fmla="*/ 113 w 4"/>
                    <a:gd name="T17" fmla="*/ 192 h 3"/>
                    <a:gd name="T18" fmla="*/ 210 w 4"/>
                    <a:gd name="T19" fmla="*/ 128 h 3"/>
                    <a:gd name="T20" fmla="*/ 113 w 4"/>
                    <a:gd name="T21" fmla="*/ 0 h 3"/>
                    <a:gd name="T22" fmla="*/ 0 w 4"/>
                    <a:gd name="T23" fmla="*/ 128 h 3"/>
                    <a:gd name="T24" fmla="*/ 56 w 4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3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29" name="Oval 97"/>
                <p:cNvSpPr>
                  <a:spLocks noChangeArrowheads="1"/>
                </p:cNvSpPr>
                <p:nvPr/>
              </p:nvSpPr>
              <p:spPr bwMode="auto">
                <a:xfrm>
                  <a:off x="1834" y="2137"/>
                  <a:ext cx="38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30" name="Oval 98"/>
                <p:cNvSpPr>
                  <a:spLocks noChangeArrowheads="1"/>
                </p:cNvSpPr>
                <p:nvPr/>
              </p:nvSpPr>
              <p:spPr bwMode="auto">
                <a:xfrm>
                  <a:off x="1842" y="2149"/>
                  <a:ext cx="7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31" name="Freeform 99"/>
                <p:cNvSpPr>
                  <a:spLocks/>
                </p:cNvSpPr>
                <p:nvPr/>
              </p:nvSpPr>
              <p:spPr bwMode="auto">
                <a:xfrm>
                  <a:off x="1842" y="2145"/>
                  <a:ext cx="11" cy="12"/>
                </a:xfrm>
                <a:custGeom>
                  <a:avLst/>
                  <a:gdLst>
                    <a:gd name="T0" fmla="*/ 0 w 3"/>
                    <a:gd name="T1" fmla="*/ 128 h 3"/>
                    <a:gd name="T2" fmla="*/ 55 w 3"/>
                    <a:gd name="T3" fmla="*/ 128 h 3"/>
                    <a:gd name="T4" fmla="*/ 55 w 3"/>
                    <a:gd name="T5" fmla="*/ 64 h 3"/>
                    <a:gd name="T6" fmla="*/ 95 w 3"/>
                    <a:gd name="T7" fmla="*/ 128 h 3"/>
                    <a:gd name="T8" fmla="*/ 55 w 3"/>
                    <a:gd name="T9" fmla="*/ 128 h 3"/>
                    <a:gd name="T10" fmla="*/ 55 w 3"/>
                    <a:gd name="T11" fmla="*/ 128 h 3"/>
                    <a:gd name="T12" fmla="*/ 0 w 3"/>
                    <a:gd name="T13" fmla="*/ 128 h 3"/>
                    <a:gd name="T14" fmla="*/ 0 w 3"/>
                    <a:gd name="T15" fmla="*/ 128 h 3"/>
                    <a:gd name="T16" fmla="*/ 55 w 3"/>
                    <a:gd name="T17" fmla="*/ 192 h 3"/>
                    <a:gd name="T18" fmla="*/ 147 w 3"/>
                    <a:gd name="T19" fmla="*/ 128 h 3"/>
                    <a:gd name="T20" fmla="*/ 55 w 3"/>
                    <a:gd name="T21" fmla="*/ 0 h 3"/>
                    <a:gd name="T22" fmla="*/ 0 w 3"/>
                    <a:gd name="T23" fmla="*/ 128 h 3"/>
                    <a:gd name="T24" fmla="*/ 0 w 3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3"/>
                        <a:pt x="1" y="3"/>
                      </a:cubicBezTo>
                      <a:cubicBezTo>
                        <a:pt x="2" y="3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32" name="Oval 100"/>
                <p:cNvSpPr>
                  <a:spLocks noChangeArrowheads="1"/>
                </p:cNvSpPr>
                <p:nvPr/>
              </p:nvSpPr>
              <p:spPr bwMode="auto">
                <a:xfrm>
                  <a:off x="1918" y="1863"/>
                  <a:ext cx="35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33" name="Oval 101"/>
                <p:cNvSpPr>
                  <a:spLocks noChangeArrowheads="1"/>
                </p:cNvSpPr>
                <p:nvPr/>
              </p:nvSpPr>
              <p:spPr bwMode="auto">
                <a:xfrm>
                  <a:off x="1926" y="1872"/>
                  <a:ext cx="7" cy="1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34" name="Freeform 102"/>
                <p:cNvSpPr>
                  <a:spLocks/>
                </p:cNvSpPr>
                <p:nvPr/>
              </p:nvSpPr>
              <p:spPr bwMode="auto">
                <a:xfrm>
                  <a:off x="1926" y="1872"/>
                  <a:ext cx="11" cy="12"/>
                </a:xfrm>
                <a:custGeom>
                  <a:avLst/>
                  <a:gdLst>
                    <a:gd name="T0" fmla="*/ 0 w 3"/>
                    <a:gd name="T1" fmla="*/ 128 h 3"/>
                    <a:gd name="T2" fmla="*/ 55 w 3"/>
                    <a:gd name="T3" fmla="*/ 128 h 3"/>
                    <a:gd name="T4" fmla="*/ 55 w 3"/>
                    <a:gd name="T5" fmla="*/ 64 h 3"/>
                    <a:gd name="T6" fmla="*/ 95 w 3"/>
                    <a:gd name="T7" fmla="*/ 128 h 3"/>
                    <a:gd name="T8" fmla="*/ 55 w 3"/>
                    <a:gd name="T9" fmla="*/ 128 h 3"/>
                    <a:gd name="T10" fmla="*/ 55 w 3"/>
                    <a:gd name="T11" fmla="*/ 128 h 3"/>
                    <a:gd name="T12" fmla="*/ 0 w 3"/>
                    <a:gd name="T13" fmla="*/ 128 h 3"/>
                    <a:gd name="T14" fmla="*/ 0 w 3"/>
                    <a:gd name="T15" fmla="*/ 128 h 3"/>
                    <a:gd name="T16" fmla="*/ 55 w 3"/>
                    <a:gd name="T17" fmla="*/ 192 h 3"/>
                    <a:gd name="T18" fmla="*/ 147 w 3"/>
                    <a:gd name="T19" fmla="*/ 128 h 3"/>
                    <a:gd name="T20" fmla="*/ 55 w 3"/>
                    <a:gd name="T21" fmla="*/ 0 h 3"/>
                    <a:gd name="T22" fmla="*/ 0 w 3"/>
                    <a:gd name="T23" fmla="*/ 128 h 3"/>
                    <a:gd name="T24" fmla="*/ 0 w 3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3"/>
                        <a:pt x="1" y="3"/>
                      </a:cubicBezTo>
                      <a:cubicBezTo>
                        <a:pt x="2" y="3"/>
                        <a:pt x="3" y="2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35" name="Oval 103"/>
                <p:cNvSpPr>
                  <a:spLocks noChangeArrowheads="1"/>
                </p:cNvSpPr>
                <p:nvPr/>
              </p:nvSpPr>
              <p:spPr bwMode="auto">
                <a:xfrm>
                  <a:off x="1417" y="2153"/>
                  <a:ext cx="38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36" name="Oval 104"/>
                <p:cNvSpPr>
                  <a:spLocks noChangeArrowheads="1"/>
                </p:cNvSpPr>
                <p:nvPr/>
              </p:nvSpPr>
              <p:spPr bwMode="auto">
                <a:xfrm>
                  <a:off x="1425" y="2161"/>
                  <a:ext cx="7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37" name="Freeform 105"/>
                <p:cNvSpPr>
                  <a:spLocks/>
                </p:cNvSpPr>
                <p:nvPr/>
              </p:nvSpPr>
              <p:spPr bwMode="auto">
                <a:xfrm>
                  <a:off x="1425" y="2161"/>
                  <a:ext cx="11" cy="13"/>
                </a:xfrm>
                <a:custGeom>
                  <a:avLst/>
                  <a:gdLst>
                    <a:gd name="T0" fmla="*/ 0 w 3"/>
                    <a:gd name="T1" fmla="*/ 74 h 3"/>
                    <a:gd name="T2" fmla="*/ 55 w 3"/>
                    <a:gd name="T3" fmla="*/ 74 h 3"/>
                    <a:gd name="T4" fmla="*/ 55 w 3"/>
                    <a:gd name="T5" fmla="*/ 74 h 3"/>
                    <a:gd name="T6" fmla="*/ 95 w 3"/>
                    <a:gd name="T7" fmla="*/ 74 h 3"/>
                    <a:gd name="T8" fmla="*/ 55 w 3"/>
                    <a:gd name="T9" fmla="*/ 169 h 3"/>
                    <a:gd name="T10" fmla="*/ 55 w 3"/>
                    <a:gd name="T11" fmla="*/ 74 h 3"/>
                    <a:gd name="T12" fmla="*/ 0 w 3"/>
                    <a:gd name="T13" fmla="*/ 74 h 3"/>
                    <a:gd name="T14" fmla="*/ 0 w 3"/>
                    <a:gd name="T15" fmla="*/ 74 h 3"/>
                    <a:gd name="T16" fmla="*/ 55 w 3"/>
                    <a:gd name="T17" fmla="*/ 243 h 3"/>
                    <a:gd name="T18" fmla="*/ 147 w 3"/>
                    <a:gd name="T19" fmla="*/ 74 h 3"/>
                    <a:gd name="T20" fmla="*/ 55 w 3"/>
                    <a:gd name="T21" fmla="*/ 0 h 3"/>
                    <a:gd name="T22" fmla="*/ 0 w 3"/>
                    <a:gd name="T23" fmla="*/ 74 h 3"/>
                    <a:gd name="T24" fmla="*/ 0 w 3"/>
                    <a:gd name="T25" fmla="*/ 7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38" name="Oval 106"/>
                <p:cNvSpPr>
                  <a:spLocks noChangeArrowheads="1"/>
                </p:cNvSpPr>
                <p:nvPr/>
              </p:nvSpPr>
              <p:spPr bwMode="auto">
                <a:xfrm>
                  <a:off x="1593" y="2035"/>
                  <a:ext cx="38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39" name="Oval 107"/>
                <p:cNvSpPr>
                  <a:spLocks noChangeArrowheads="1"/>
                </p:cNvSpPr>
                <p:nvPr/>
              </p:nvSpPr>
              <p:spPr bwMode="auto">
                <a:xfrm>
                  <a:off x="1601" y="2047"/>
                  <a:ext cx="7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40" name="Freeform 108"/>
                <p:cNvSpPr>
                  <a:spLocks/>
                </p:cNvSpPr>
                <p:nvPr/>
              </p:nvSpPr>
              <p:spPr bwMode="auto">
                <a:xfrm>
                  <a:off x="1601" y="2043"/>
                  <a:ext cx="11" cy="12"/>
                </a:xfrm>
                <a:custGeom>
                  <a:avLst/>
                  <a:gdLst>
                    <a:gd name="T0" fmla="*/ 0 w 3"/>
                    <a:gd name="T1" fmla="*/ 128 h 3"/>
                    <a:gd name="T2" fmla="*/ 55 w 3"/>
                    <a:gd name="T3" fmla="*/ 128 h 3"/>
                    <a:gd name="T4" fmla="*/ 55 w 3"/>
                    <a:gd name="T5" fmla="*/ 64 h 3"/>
                    <a:gd name="T6" fmla="*/ 95 w 3"/>
                    <a:gd name="T7" fmla="*/ 128 h 3"/>
                    <a:gd name="T8" fmla="*/ 55 w 3"/>
                    <a:gd name="T9" fmla="*/ 128 h 3"/>
                    <a:gd name="T10" fmla="*/ 55 w 3"/>
                    <a:gd name="T11" fmla="*/ 128 h 3"/>
                    <a:gd name="T12" fmla="*/ 0 w 3"/>
                    <a:gd name="T13" fmla="*/ 128 h 3"/>
                    <a:gd name="T14" fmla="*/ 0 w 3"/>
                    <a:gd name="T15" fmla="*/ 128 h 3"/>
                    <a:gd name="T16" fmla="*/ 55 w 3"/>
                    <a:gd name="T17" fmla="*/ 192 h 3"/>
                    <a:gd name="T18" fmla="*/ 147 w 3"/>
                    <a:gd name="T19" fmla="*/ 128 h 3"/>
                    <a:gd name="T20" fmla="*/ 55 w 3"/>
                    <a:gd name="T21" fmla="*/ 0 h 3"/>
                    <a:gd name="T22" fmla="*/ 0 w 3"/>
                    <a:gd name="T23" fmla="*/ 128 h 3"/>
                    <a:gd name="T24" fmla="*/ 0 w 3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3"/>
                        <a:pt x="1" y="3"/>
                      </a:cubicBezTo>
                      <a:cubicBezTo>
                        <a:pt x="2" y="3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41" name="Oval 109"/>
                <p:cNvSpPr>
                  <a:spLocks noChangeArrowheads="1"/>
                </p:cNvSpPr>
                <p:nvPr/>
              </p:nvSpPr>
              <p:spPr bwMode="auto">
                <a:xfrm>
                  <a:off x="1643" y="1982"/>
                  <a:ext cx="38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42" name="Oval 110"/>
                <p:cNvSpPr>
                  <a:spLocks noChangeArrowheads="1"/>
                </p:cNvSpPr>
                <p:nvPr/>
              </p:nvSpPr>
              <p:spPr bwMode="auto">
                <a:xfrm>
                  <a:off x="1650" y="1994"/>
                  <a:ext cx="8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43" name="Freeform 111"/>
                <p:cNvSpPr>
                  <a:spLocks/>
                </p:cNvSpPr>
                <p:nvPr/>
              </p:nvSpPr>
              <p:spPr bwMode="auto">
                <a:xfrm>
                  <a:off x="1650" y="1990"/>
                  <a:ext cx="12" cy="12"/>
                </a:xfrm>
                <a:custGeom>
                  <a:avLst/>
                  <a:gdLst>
                    <a:gd name="T0" fmla="*/ 0 w 3"/>
                    <a:gd name="T1" fmla="*/ 128 h 3"/>
                    <a:gd name="T2" fmla="*/ 64 w 3"/>
                    <a:gd name="T3" fmla="*/ 128 h 3"/>
                    <a:gd name="T4" fmla="*/ 64 w 3"/>
                    <a:gd name="T5" fmla="*/ 64 h 3"/>
                    <a:gd name="T6" fmla="*/ 128 w 3"/>
                    <a:gd name="T7" fmla="*/ 128 h 3"/>
                    <a:gd name="T8" fmla="*/ 64 w 3"/>
                    <a:gd name="T9" fmla="*/ 128 h 3"/>
                    <a:gd name="T10" fmla="*/ 64 w 3"/>
                    <a:gd name="T11" fmla="*/ 128 h 3"/>
                    <a:gd name="T12" fmla="*/ 0 w 3"/>
                    <a:gd name="T13" fmla="*/ 128 h 3"/>
                    <a:gd name="T14" fmla="*/ 0 w 3"/>
                    <a:gd name="T15" fmla="*/ 128 h 3"/>
                    <a:gd name="T16" fmla="*/ 64 w 3"/>
                    <a:gd name="T17" fmla="*/ 192 h 3"/>
                    <a:gd name="T18" fmla="*/ 192 w 3"/>
                    <a:gd name="T19" fmla="*/ 128 h 3"/>
                    <a:gd name="T20" fmla="*/ 64 w 3"/>
                    <a:gd name="T21" fmla="*/ 0 h 3"/>
                    <a:gd name="T22" fmla="*/ 0 w 3"/>
                    <a:gd name="T23" fmla="*/ 128 h 3"/>
                    <a:gd name="T24" fmla="*/ 0 w 3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3"/>
                        <a:pt x="1" y="3"/>
                      </a:cubicBezTo>
                      <a:cubicBezTo>
                        <a:pt x="2" y="3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44" name="Oval 112"/>
                <p:cNvSpPr>
                  <a:spLocks noChangeArrowheads="1"/>
                </p:cNvSpPr>
                <p:nvPr/>
              </p:nvSpPr>
              <p:spPr bwMode="auto">
                <a:xfrm>
                  <a:off x="1593" y="1974"/>
                  <a:ext cx="34" cy="40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45" name="Oval 113"/>
                <p:cNvSpPr>
                  <a:spLocks noChangeArrowheads="1"/>
                </p:cNvSpPr>
                <p:nvPr/>
              </p:nvSpPr>
              <p:spPr bwMode="auto">
                <a:xfrm>
                  <a:off x="1601" y="1986"/>
                  <a:ext cx="7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46" name="Freeform 114"/>
                <p:cNvSpPr>
                  <a:spLocks/>
                </p:cNvSpPr>
                <p:nvPr/>
              </p:nvSpPr>
              <p:spPr bwMode="auto">
                <a:xfrm>
                  <a:off x="1597" y="1982"/>
                  <a:ext cx="11" cy="12"/>
                </a:xfrm>
                <a:custGeom>
                  <a:avLst/>
                  <a:gdLst>
                    <a:gd name="T0" fmla="*/ 55 w 3"/>
                    <a:gd name="T1" fmla="*/ 128 h 3"/>
                    <a:gd name="T2" fmla="*/ 55 w 3"/>
                    <a:gd name="T3" fmla="*/ 128 h 3"/>
                    <a:gd name="T4" fmla="*/ 95 w 3"/>
                    <a:gd name="T5" fmla="*/ 64 h 3"/>
                    <a:gd name="T6" fmla="*/ 95 w 3"/>
                    <a:gd name="T7" fmla="*/ 128 h 3"/>
                    <a:gd name="T8" fmla="*/ 95 w 3"/>
                    <a:gd name="T9" fmla="*/ 128 h 3"/>
                    <a:gd name="T10" fmla="*/ 55 w 3"/>
                    <a:gd name="T11" fmla="*/ 128 h 3"/>
                    <a:gd name="T12" fmla="*/ 55 w 3"/>
                    <a:gd name="T13" fmla="*/ 128 h 3"/>
                    <a:gd name="T14" fmla="*/ 0 w 3"/>
                    <a:gd name="T15" fmla="*/ 128 h 3"/>
                    <a:gd name="T16" fmla="*/ 95 w 3"/>
                    <a:gd name="T17" fmla="*/ 192 h 3"/>
                    <a:gd name="T18" fmla="*/ 147 w 3"/>
                    <a:gd name="T19" fmla="*/ 128 h 3"/>
                    <a:gd name="T20" fmla="*/ 95 w 3"/>
                    <a:gd name="T21" fmla="*/ 0 h 3"/>
                    <a:gd name="T22" fmla="*/ 0 w 3"/>
                    <a:gd name="T23" fmla="*/ 128 h 3"/>
                    <a:gd name="T24" fmla="*/ 55 w 3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3" y="3"/>
                        <a:pt x="3" y="3"/>
                        <a:pt x="3" y="2"/>
                      </a:cubicBezTo>
                      <a:cubicBezTo>
                        <a:pt x="3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47" name="Oval 115"/>
                <p:cNvSpPr>
                  <a:spLocks noChangeArrowheads="1"/>
                </p:cNvSpPr>
                <p:nvPr/>
              </p:nvSpPr>
              <p:spPr bwMode="auto">
                <a:xfrm>
                  <a:off x="1639" y="1941"/>
                  <a:ext cx="34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48" name="Oval 116"/>
                <p:cNvSpPr>
                  <a:spLocks noChangeArrowheads="1"/>
                </p:cNvSpPr>
                <p:nvPr/>
              </p:nvSpPr>
              <p:spPr bwMode="auto">
                <a:xfrm>
                  <a:off x="1646" y="1949"/>
                  <a:ext cx="8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49" name="Freeform 117"/>
                <p:cNvSpPr>
                  <a:spLocks/>
                </p:cNvSpPr>
                <p:nvPr/>
              </p:nvSpPr>
              <p:spPr bwMode="auto">
                <a:xfrm>
                  <a:off x="1643" y="1949"/>
                  <a:ext cx="11" cy="12"/>
                </a:xfrm>
                <a:custGeom>
                  <a:avLst/>
                  <a:gdLst>
                    <a:gd name="T0" fmla="*/ 55 w 3"/>
                    <a:gd name="T1" fmla="*/ 64 h 3"/>
                    <a:gd name="T2" fmla="*/ 55 w 3"/>
                    <a:gd name="T3" fmla="*/ 64 h 3"/>
                    <a:gd name="T4" fmla="*/ 95 w 3"/>
                    <a:gd name="T5" fmla="*/ 64 h 3"/>
                    <a:gd name="T6" fmla="*/ 95 w 3"/>
                    <a:gd name="T7" fmla="*/ 64 h 3"/>
                    <a:gd name="T8" fmla="*/ 95 w 3"/>
                    <a:gd name="T9" fmla="*/ 128 h 3"/>
                    <a:gd name="T10" fmla="*/ 55 w 3"/>
                    <a:gd name="T11" fmla="*/ 64 h 3"/>
                    <a:gd name="T12" fmla="*/ 55 w 3"/>
                    <a:gd name="T13" fmla="*/ 64 h 3"/>
                    <a:gd name="T14" fmla="*/ 0 w 3"/>
                    <a:gd name="T15" fmla="*/ 64 h 3"/>
                    <a:gd name="T16" fmla="*/ 95 w 3"/>
                    <a:gd name="T17" fmla="*/ 192 h 3"/>
                    <a:gd name="T18" fmla="*/ 147 w 3"/>
                    <a:gd name="T19" fmla="*/ 64 h 3"/>
                    <a:gd name="T20" fmla="*/ 95 w 3"/>
                    <a:gd name="T21" fmla="*/ 0 h 3"/>
                    <a:gd name="T22" fmla="*/ 0 w 3"/>
                    <a:gd name="T23" fmla="*/ 64 h 3"/>
                    <a:gd name="T24" fmla="*/ 55 w 3"/>
                    <a:gd name="T25" fmla="*/ 6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3" y="3"/>
                        <a:pt x="3" y="2"/>
                        <a:pt x="3" y="1"/>
                      </a:cubicBezTo>
                      <a:cubicBezTo>
                        <a:pt x="3" y="0"/>
                        <a:pt x="3" y="0"/>
                        <a:pt x="2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50" name="Oval 118"/>
                <p:cNvSpPr>
                  <a:spLocks noChangeArrowheads="1"/>
                </p:cNvSpPr>
                <p:nvPr/>
              </p:nvSpPr>
              <p:spPr bwMode="auto">
                <a:xfrm>
                  <a:off x="1700" y="1757"/>
                  <a:ext cx="34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51" name="Oval 119"/>
                <p:cNvSpPr>
                  <a:spLocks noChangeArrowheads="1"/>
                </p:cNvSpPr>
                <p:nvPr/>
              </p:nvSpPr>
              <p:spPr bwMode="auto">
                <a:xfrm>
                  <a:off x="1708" y="1765"/>
                  <a:ext cx="7" cy="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52" name="Freeform 120"/>
                <p:cNvSpPr>
                  <a:spLocks/>
                </p:cNvSpPr>
                <p:nvPr/>
              </p:nvSpPr>
              <p:spPr bwMode="auto">
                <a:xfrm>
                  <a:off x="1704" y="1761"/>
                  <a:ext cx="11" cy="17"/>
                </a:xfrm>
                <a:custGeom>
                  <a:avLst/>
                  <a:gdLst>
                    <a:gd name="T0" fmla="*/ 55 w 3"/>
                    <a:gd name="T1" fmla="*/ 162 h 4"/>
                    <a:gd name="T2" fmla="*/ 55 w 3"/>
                    <a:gd name="T3" fmla="*/ 162 h 4"/>
                    <a:gd name="T4" fmla="*/ 95 w 3"/>
                    <a:gd name="T5" fmla="*/ 72 h 4"/>
                    <a:gd name="T6" fmla="*/ 95 w 3"/>
                    <a:gd name="T7" fmla="*/ 162 h 4"/>
                    <a:gd name="T8" fmla="*/ 95 w 3"/>
                    <a:gd name="T9" fmla="*/ 234 h 4"/>
                    <a:gd name="T10" fmla="*/ 55 w 3"/>
                    <a:gd name="T11" fmla="*/ 162 h 4"/>
                    <a:gd name="T12" fmla="*/ 55 w 3"/>
                    <a:gd name="T13" fmla="*/ 162 h 4"/>
                    <a:gd name="T14" fmla="*/ 0 w 3"/>
                    <a:gd name="T15" fmla="*/ 162 h 4"/>
                    <a:gd name="T16" fmla="*/ 95 w 3"/>
                    <a:gd name="T17" fmla="*/ 306 h 4"/>
                    <a:gd name="T18" fmla="*/ 147 w 3"/>
                    <a:gd name="T19" fmla="*/ 162 h 4"/>
                    <a:gd name="T20" fmla="*/ 95 w 3"/>
                    <a:gd name="T21" fmla="*/ 0 h 4"/>
                    <a:gd name="T22" fmla="*/ 0 w 3"/>
                    <a:gd name="T23" fmla="*/ 162 h 4"/>
                    <a:gd name="T24" fmla="*/ 55 w 3"/>
                    <a:gd name="T25" fmla="*/ 162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4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" y="4"/>
                        <a:pt x="3" y="3"/>
                        <a:pt x="3" y="2"/>
                      </a:cubicBezTo>
                      <a:cubicBezTo>
                        <a:pt x="3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53" name="Oval 121"/>
                <p:cNvSpPr>
                  <a:spLocks noChangeArrowheads="1"/>
                </p:cNvSpPr>
                <p:nvPr/>
              </p:nvSpPr>
              <p:spPr bwMode="auto">
                <a:xfrm>
                  <a:off x="1723" y="1802"/>
                  <a:ext cx="34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54" name="Oval 122"/>
                <p:cNvSpPr>
                  <a:spLocks noChangeArrowheads="1"/>
                </p:cNvSpPr>
                <p:nvPr/>
              </p:nvSpPr>
              <p:spPr bwMode="auto">
                <a:xfrm>
                  <a:off x="1731" y="1810"/>
                  <a:ext cx="7" cy="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55" name="Freeform 123"/>
                <p:cNvSpPr>
                  <a:spLocks/>
                </p:cNvSpPr>
                <p:nvPr/>
              </p:nvSpPr>
              <p:spPr bwMode="auto">
                <a:xfrm>
                  <a:off x="1727" y="1806"/>
                  <a:ext cx="11" cy="17"/>
                </a:xfrm>
                <a:custGeom>
                  <a:avLst/>
                  <a:gdLst>
                    <a:gd name="T0" fmla="*/ 55 w 3"/>
                    <a:gd name="T1" fmla="*/ 162 h 4"/>
                    <a:gd name="T2" fmla="*/ 55 w 3"/>
                    <a:gd name="T3" fmla="*/ 162 h 4"/>
                    <a:gd name="T4" fmla="*/ 95 w 3"/>
                    <a:gd name="T5" fmla="*/ 72 h 4"/>
                    <a:gd name="T6" fmla="*/ 95 w 3"/>
                    <a:gd name="T7" fmla="*/ 162 h 4"/>
                    <a:gd name="T8" fmla="*/ 95 w 3"/>
                    <a:gd name="T9" fmla="*/ 234 h 4"/>
                    <a:gd name="T10" fmla="*/ 55 w 3"/>
                    <a:gd name="T11" fmla="*/ 162 h 4"/>
                    <a:gd name="T12" fmla="*/ 55 w 3"/>
                    <a:gd name="T13" fmla="*/ 162 h 4"/>
                    <a:gd name="T14" fmla="*/ 0 w 3"/>
                    <a:gd name="T15" fmla="*/ 162 h 4"/>
                    <a:gd name="T16" fmla="*/ 95 w 3"/>
                    <a:gd name="T17" fmla="*/ 306 h 4"/>
                    <a:gd name="T18" fmla="*/ 147 w 3"/>
                    <a:gd name="T19" fmla="*/ 162 h 4"/>
                    <a:gd name="T20" fmla="*/ 95 w 3"/>
                    <a:gd name="T21" fmla="*/ 0 h 4"/>
                    <a:gd name="T22" fmla="*/ 0 w 3"/>
                    <a:gd name="T23" fmla="*/ 162 h 4"/>
                    <a:gd name="T24" fmla="*/ 55 w 3"/>
                    <a:gd name="T25" fmla="*/ 162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4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" y="4"/>
                        <a:pt x="3" y="3"/>
                        <a:pt x="3" y="2"/>
                      </a:cubicBezTo>
                      <a:cubicBezTo>
                        <a:pt x="3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56" name="Oval 124"/>
                <p:cNvSpPr>
                  <a:spLocks noChangeArrowheads="1"/>
                </p:cNvSpPr>
                <p:nvPr/>
              </p:nvSpPr>
              <p:spPr bwMode="auto">
                <a:xfrm>
                  <a:off x="1666" y="1814"/>
                  <a:ext cx="38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57" name="Oval 125"/>
                <p:cNvSpPr>
                  <a:spLocks noChangeArrowheads="1"/>
                </p:cNvSpPr>
                <p:nvPr/>
              </p:nvSpPr>
              <p:spPr bwMode="auto">
                <a:xfrm>
                  <a:off x="1673" y="1823"/>
                  <a:ext cx="8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58" name="Freeform 126"/>
                <p:cNvSpPr>
                  <a:spLocks/>
                </p:cNvSpPr>
                <p:nvPr/>
              </p:nvSpPr>
              <p:spPr bwMode="auto">
                <a:xfrm>
                  <a:off x="1673" y="1819"/>
                  <a:ext cx="12" cy="16"/>
                </a:xfrm>
                <a:custGeom>
                  <a:avLst/>
                  <a:gdLst>
                    <a:gd name="T0" fmla="*/ 0 w 3"/>
                    <a:gd name="T1" fmla="*/ 128 h 4"/>
                    <a:gd name="T2" fmla="*/ 64 w 3"/>
                    <a:gd name="T3" fmla="*/ 128 h 4"/>
                    <a:gd name="T4" fmla="*/ 64 w 3"/>
                    <a:gd name="T5" fmla="*/ 64 h 4"/>
                    <a:gd name="T6" fmla="*/ 128 w 3"/>
                    <a:gd name="T7" fmla="*/ 128 h 4"/>
                    <a:gd name="T8" fmla="*/ 64 w 3"/>
                    <a:gd name="T9" fmla="*/ 192 h 4"/>
                    <a:gd name="T10" fmla="*/ 64 w 3"/>
                    <a:gd name="T11" fmla="*/ 128 h 4"/>
                    <a:gd name="T12" fmla="*/ 0 w 3"/>
                    <a:gd name="T13" fmla="*/ 128 h 4"/>
                    <a:gd name="T14" fmla="*/ 0 w 3"/>
                    <a:gd name="T15" fmla="*/ 128 h 4"/>
                    <a:gd name="T16" fmla="*/ 64 w 3"/>
                    <a:gd name="T17" fmla="*/ 256 h 4"/>
                    <a:gd name="T18" fmla="*/ 192 w 3"/>
                    <a:gd name="T19" fmla="*/ 128 h 4"/>
                    <a:gd name="T20" fmla="*/ 64 w 3"/>
                    <a:gd name="T21" fmla="*/ 0 h 4"/>
                    <a:gd name="T22" fmla="*/ 0 w 3"/>
                    <a:gd name="T23" fmla="*/ 128 h 4"/>
                    <a:gd name="T24" fmla="*/ 0 w 3"/>
                    <a:gd name="T25" fmla="*/ 128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4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4"/>
                        <a:pt x="1" y="4"/>
                      </a:cubicBezTo>
                      <a:cubicBezTo>
                        <a:pt x="2" y="4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59" name="Oval 127"/>
                <p:cNvSpPr>
                  <a:spLocks noChangeArrowheads="1"/>
                </p:cNvSpPr>
                <p:nvPr/>
              </p:nvSpPr>
              <p:spPr bwMode="auto">
                <a:xfrm>
                  <a:off x="1666" y="1757"/>
                  <a:ext cx="34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60" name="Oval 128"/>
                <p:cNvSpPr>
                  <a:spLocks noChangeArrowheads="1"/>
                </p:cNvSpPr>
                <p:nvPr/>
              </p:nvSpPr>
              <p:spPr bwMode="auto">
                <a:xfrm>
                  <a:off x="1673" y="1765"/>
                  <a:ext cx="8" cy="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61" name="Freeform 129"/>
                <p:cNvSpPr>
                  <a:spLocks/>
                </p:cNvSpPr>
                <p:nvPr/>
              </p:nvSpPr>
              <p:spPr bwMode="auto">
                <a:xfrm>
                  <a:off x="1669" y="1761"/>
                  <a:ext cx="12" cy="17"/>
                </a:xfrm>
                <a:custGeom>
                  <a:avLst/>
                  <a:gdLst>
                    <a:gd name="T0" fmla="*/ 64 w 3"/>
                    <a:gd name="T1" fmla="*/ 162 h 4"/>
                    <a:gd name="T2" fmla="*/ 64 w 3"/>
                    <a:gd name="T3" fmla="*/ 162 h 4"/>
                    <a:gd name="T4" fmla="*/ 128 w 3"/>
                    <a:gd name="T5" fmla="*/ 72 h 4"/>
                    <a:gd name="T6" fmla="*/ 128 w 3"/>
                    <a:gd name="T7" fmla="*/ 162 h 4"/>
                    <a:gd name="T8" fmla="*/ 128 w 3"/>
                    <a:gd name="T9" fmla="*/ 234 h 4"/>
                    <a:gd name="T10" fmla="*/ 64 w 3"/>
                    <a:gd name="T11" fmla="*/ 162 h 4"/>
                    <a:gd name="T12" fmla="*/ 64 w 3"/>
                    <a:gd name="T13" fmla="*/ 162 h 4"/>
                    <a:gd name="T14" fmla="*/ 0 w 3"/>
                    <a:gd name="T15" fmla="*/ 162 h 4"/>
                    <a:gd name="T16" fmla="*/ 128 w 3"/>
                    <a:gd name="T17" fmla="*/ 306 h 4"/>
                    <a:gd name="T18" fmla="*/ 192 w 3"/>
                    <a:gd name="T19" fmla="*/ 162 h 4"/>
                    <a:gd name="T20" fmla="*/ 128 w 3"/>
                    <a:gd name="T21" fmla="*/ 0 h 4"/>
                    <a:gd name="T22" fmla="*/ 0 w 3"/>
                    <a:gd name="T23" fmla="*/ 162 h 4"/>
                    <a:gd name="T24" fmla="*/ 64 w 3"/>
                    <a:gd name="T25" fmla="*/ 162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4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" y="4"/>
                        <a:pt x="3" y="3"/>
                        <a:pt x="3" y="2"/>
                      </a:cubicBezTo>
                      <a:cubicBezTo>
                        <a:pt x="3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62" name="Oval 130"/>
                <p:cNvSpPr>
                  <a:spLocks noChangeArrowheads="1"/>
                </p:cNvSpPr>
                <p:nvPr/>
              </p:nvSpPr>
              <p:spPr bwMode="auto">
                <a:xfrm>
                  <a:off x="1700" y="1672"/>
                  <a:ext cx="38" cy="36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63" name="Oval 131"/>
                <p:cNvSpPr>
                  <a:spLocks noChangeArrowheads="1"/>
                </p:cNvSpPr>
                <p:nvPr/>
              </p:nvSpPr>
              <p:spPr bwMode="auto">
                <a:xfrm>
                  <a:off x="1708" y="1680"/>
                  <a:ext cx="11" cy="1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64" name="Freeform 132"/>
                <p:cNvSpPr>
                  <a:spLocks/>
                </p:cNvSpPr>
                <p:nvPr/>
              </p:nvSpPr>
              <p:spPr bwMode="auto">
                <a:xfrm>
                  <a:off x="1708" y="1680"/>
                  <a:ext cx="11" cy="12"/>
                </a:xfrm>
                <a:custGeom>
                  <a:avLst/>
                  <a:gdLst>
                    <a:gd name="T0" fmla="*/ 0 w 3"/>
                    <a:gd name="T1" fmla="*/ 64 h 3"/>
                    <a:gd name="T2" fmla="*/ 55 w 3"/>
                    <a:gd name="T3" fmla="*/ 64 h 3"/>
                    <a:gd name="T4" fmla="*/ 55 w 3"/>
                    <a:gd name="T5" fmla="*/ 64 h 3"/>
                    <a:gd name="T6" fmla="*/ 95 w 3"/>
                    <a:gd name="T7" fmla="*/ 64 h 3"/>
                    <a:gd name="T8" fmla="*/ 55 w 3"/>
                    <a:gd name="T9" fmla="*/ 128 h 3"/>
                    <a:gd name="T10" fmla="*/ 55 w 3"/>
                    <a:gd name="T11" fmla="*/ 64 h 3"/>
                    <a:gd name="T12" fmla="*/ 0 w 3"/>
                    <a:gd name="T13" fmla="*/ 64 h 3"/>
                    <a:gd name="T14" fmla="*/ 0 w 3"/>
                    <a:gd name="T15" fmla="*/ 64 h 3"/>
                    <a:gd name="T16" fmla="*/ 55 w 3"/>
                    <a:gd name="T17" fmla="*/ 192 h 3"/>
                    <a:gd name="T18" fmla="*/ 147 w 3"/>
                    <a:gd name="T19" fmla="*/ 64 h 3"/>
                    <a:gd name="T20" fmla="*/ 55 w 3"/>
                    <a:gd name="T21" fmla="*/ 0 h 3"/>
                    <a:gd name="T22" fmla="*/ 0 w 3"/>
                    <a:gd name="T23" fmla="*/ 64 h 3"/>
                    <a:gd name="T24" fmla="*/ 0 w 3"/>
                    <a:gd name="T25" fmla="*/ 6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grpSp>
            <p:nvGrpSpPr>
              <p:cNvPr id="13" name="Group 589"/>
              <p:cNvGrpSpPr>
                <a:grpSpLocks/>
              </p:cNvGrpSpPr>
              <p:nvPr/>
            </p:nvGrpSpPr>
            <p:grpSpPr bwMode="auto">
              <a:xfrm>
                <a:off x="3175496" y="2573291"/>
                <a:ext cx="887011" cy="959077"/>
                <a:chOff x="4318" y="762"/>
                <a:chExt cx="894" cy="972"/>
              </a:xfrm>
            </p:grpSpPr>
            <p:sp>
              <p:nvSpPr>
                <p:cNvPr id="25" name="Freeform 578"/>
                <p:cNvSpPr>
                  <a:spLocks/>
                </p:cNvSpPr>
                <p:nvPr/>
              </p:nvSpPr>
              <p:spPr bwMode="auto">
                <a:xfrm>
                  <a:off x="4318" y="762"/>
                  <a:ext cx="894" cy="972"/>
                </a:xfrm>
                <a:custGeom>
                  <a:avLst/>
                  <a:gdLst>
                    <a:gd name="T0" fmla="*/ 3328 w 447"/>
                    <a:gd name="T1" fmla="*/ 2771 h 456"/>
                    <a:gd name="T2" fmla="*/ 3368 w 447"/>
                    <a:gd name="T3" fmla="*/ 1959 h 456"/>
                    <a:gd name="T4" fmla="*/ 3152 w 447"/>
                    <a:gd name="T5" fmla="*/ 1268 h 456"/>
                    <a:gd name="T6" fmla="*/ 3072 w 447"/>
                    <a:gd name="T7" fmla="*/ 1096 h 456"/>
                    <a:gd name="T8" fmla="*/ 3040 w 447"/>
                    <a:gd name="T9" fmla="*/ 631 h 456"/>
                    <a:gd name="T10" fmla="*/ 2968 w 447"/>
                    <a:gd name="T11" fmla="*/ 454 h 456"/>
                    <a:gd name="T12" fmla="*/ 2808 w 447"/>
                    <a:gd name="T13" fmla="*/ 618 h 456"/>
                    <a:gd name="T14" fmla="*/ 2904 w 447"/>
                    <a:gd name="T15" fmla="*/ 358 h 456"/>
                    <a:gd name="T16" fmla="*/ 2696 w 447"/>
                    <a:gd name="T17" fmla="*/ 563 h 456"/>
                    <a:gd name="T18" fmla="*/ 2408 w 447"/>
                    <a:gd name="T19" fmla="*/ 232 h 456"/>
                    <a:gd name="T20" fmla="*/ 2304 w 447"/>
                    <a:gd name="T21" fmla="*/ 326 h 456"/>
                    <a:gd name="T22" fmla="*/ 1528 w 447"/>
                    <a:gd name="T23" fmla="*/ 341 h 456"/>
                    <a:gd name="T24" fmla="*/ 1288 w 447"/>
                    <a:gd name="T25" fmla="*/ 173 h 456"/>
                    <a:gd name="T26" fmla="*/ 1264 w 447"/>
                    <a:gd name="T27" fmla="*/ 426 h 456"/>
                    <a:gd name="T28" fmla="*/ 824 w 447"/>
                    <a:gd name="T29" fmla="*/ 377 h 456"/>
                    <a:gd name="T30" fmla="*/ 784 w 447"/>
                    <a:gd name="T31" fmla="*/ 463 h 456"/>
                    <a:gd name="T32" fmla="*/ 624 w 447"/>
                    <a:gd name="T33" fmla="*/ 882 h 456"/>
                    <a:gd name="T34" fmla="*/ 400 w 447"/>
                    <a:gd name="T35" fmla="*/ 1085 h 456"/>
                    <a:gd name="T36" fmla="*/ 280 w 447"/>
                    <a:gd name="T37" fmla="*/ 1337 h 456"/>
                    <a:gd name="T38" fmla="*/ 176 w 447"/>
                    <a:gd name="T39" fmla="*/ 1541 h 456"/>
                    <a:gd name="T40" fmla="*/ 296 w 447"/>
                    <a:gd name="T41" fmla="*/ 2714 h 456"/>
                    <a:gd name="T42" fmla="*/ 440 w 447"/>
                    <a:gd name="T43" fmla="*/ 3602 h 456"/>
                    <a:gd name="T44" fmla="*/ 496 w 447"/>
                    <a:gd name="T45" fmla="*/ 3577 h 456"/>
                    <a:gd name="T46" fmla="*/ 696 w 447"/>
                    <a:gd name="T47" fmla="*/ 3767 h 456"/>
                    <a:gd name="T48" fmla="*/ 640 w 447"/>
                    <a:gd name="T49" fmla="*/ 4221 h 456"/>
                    <a:gd name="T50" fmla="*/ 864 w 447"/>
                    <a:gd name="T51" fmla="*/ 3990 h 456"/>
                    <a:gd name="T52" fmla="*/ 1456 w 447"/>
                    <a:gd name="T53" fmla="*/ 4348 h 456"/>
                    <a:gd name="T54" fmla="*/ 2616 w 447"/>
                    <a:gd name="T55" fmla="*/ 3585 h 456"/>
                    <a:gd name="T56" fmla="*/ 2752 w 447"/>
                    <a:gd name="T57" fmla="*/ 3577 h 456"/>
                    <a:gd name="T58" fmla="*/ 2952 w 447"/>
                    <a:gd name="T59" fmla="*/ 3553 h 456"/>
                    <a:gd name="T60" fmla="*/ 3400 w 447"/>
                    <a:gd name="T61" fmla="*/ 3730 h 456"/>
                    <a:gd name="T62" fmla="*/ 3112 w 447"/>
                    <a:gd name="T63" fmla="*/ 3430 h 456"/>
                    <a:gd name="T64" fmla="*/ 2824 w 447"/>
                    <a:gd name="T65" fmla="*/ 3089 h 456"/>
                    <a:gd name="T66" fmla="*/ 3240 w 447"/>
                    <a:gd name="T67" fmla="*/ 3330 h 456"/>
                    <a:gd name="T68" fmla="*/ 3272 w 447"/>
                    <a:gd name="T69" fmla="*/ 2944 h 456"/>
                    <a:gd name="T70" fmla="*/ 3552 w 447"/>
                    <a:gd name="T71" fmla="*/ 3217 h 45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47" h="456">
                      <a:moveTo>
                        <a:pt x="438" y="310"/>
                      </a:moveTo>
                      <a:cubicBezTo>
                        <a:pt x="431" y="302"/>
                        <a:pt x="426" y="294"/>
                        <a:pt x="416" y="286"/>
                      </a:cubicBezTo>
                      <a:cubicBezTo>
                        <a:pt x="410" y="282"/>
                        <a:pt x="414" y="273"/>
                        <a:pt x="420" y="267"/>
                      </a:cubicBezTo>
                      <a:cubicBezTo>
                        <a:pt x="437" y="243"/>
                        <a:pt x="421" y="220"/>
                        <a:pt x="421" y="202"/>
                      </a:cubicBezTo>
                      <a:cubicBezTo>
                        <a:pt x="421" y="191"/>
                        <a:pt x="405" y="162"/>
                        <a:pt x="392" y="140"/>
                      </a:cubicBezTo>
                      <a:cubicBezTo>
                        <a:pt x="389" y="134"/>
                        <a:pt x="392" y="132"/>
                        <a:pt x="394" y="131"/>
                      </a:cubicBezTo>
                      <a:cubicBezTo>
                        <a:pt x="398" y="129"/>
                        <a:pt x="401" y="127"/>
                        <a:pt x="402" y="124"/>
                      </a:cubicBezTo>
                      <a:cubicBezTo>
                        <a:pt x="409" y="111"/>
                        <a:pt x="394" y="111"/>
                        <a:pt x="384" y="113"/>
                      </a:cubicBezTo>
                      <a:cubicBezTo>
                        <a:pt x="382" y="113"/>
                        <a:pt x="375" y="114"/>
                        <a:pt x="374" y="109"/>
                      </a:cubicBezTo>
                      <a:cubicBezTo>
                        <a:pt x="372" y="96"/>
                        <a:pt x="378" y="77"/>
                        <a:pt x="380" y="65"/>
                      </a:cubicBezTo>
                      <a:cubicBezTo>
                        <a:pt x="382" y="51"/>
                        <a:pt x="381" y="38"/>
                        <a:pt x="374" y="33"/>
                      </a:cubicBezTo>
                      <a:cubicBezTo>
                        <a:pt x="370" y="31"/>
                        <a:pt x="369" y="36"/>
                        <a:pt x="371" y="47"/>
                      </a:cubicBezTo>
                      <a:cubicBezTo>
                        <a:pt x="373" y="57"/>
                        <a:pt x="364" y="74"/>
                        <a:pt x="358" y="68"/>
                      </a:cubicBezTo>
                      <a:cubicBezTo>
                        <a:pt x="356" y="67"/>
                        <a:pt x="354" y="65"/>
                        <a:pt x="351" y="64"/>
                      </a:cubicBezTo>
                      <a:cubicBezTo>
                        <a:pt x="350" y="62"/>
                        <a:pt x="350" y="61"/>
                        <a:pt x="351" y="59"/>
                      </a:cubicBezTo>
                      <a:cubicBezTo>
                        <a:pt x="352" y="51"/>
                        <a:pt x="362" y="45"/>
                        <a:pt x="363" y="37"/>
                      </a:cubicBezTo>
                      <a:cubicBezTo>
                        <a:pt x="366" y="23"/>
                        <a:pt x="357" y="26"/>
                        <a:pt x="352" y="34"/>
                      </a:cubicBezTo>
                      <a:cubicBezTo>
                        <a:pt x="347" y="42"/>
                        <a:pt x="347" y="54"/>
                        <a:pt x="337" y="58"/>
                      </a:cubicBezTo>
                      <a:cubicBezTo>
                        <a:pt x="327" y="62"/>
                        <a:pt x="319" y="51"/>
                        <a:pt x="311" y="47"/>
                      </a:cubicBezTo>
                      <a:cubicBezTo>
                        <a:pt x="294" y="40"/>
                        <a:pt x="299" y="33"/>
                        <a:pt x="301" y="24"/>
                      </a:cubicBezTo>
                      <a:cubicBezTo>
                        <a:pt x="304" y="14"/>
                        <a:pt x="315" y="5"/>
                        <a:pt x="306" y="3"/>
                      </a:cubicBezTo>
                      <a:cubicBezTo>
                        <a:pt x="298" y="0"/>
                        <a:pt x="292" y="28"/>
                        <a:pt x="288" y="34"/>
                      </a:cubicBezTo>
                      <a:cubicBezTo>
                        <a:pt x="284" y="40"/>
                        <a:pt x="273" y="35"/>
                        <a:pt x="250" y="29"/>
                      </a:cubicBezTo>
                      <a:cubicBezTo>
                        <a:pt x="227" y="24"/>
                        <a:pt x="204" y="31"/>
                        <a:pt x="191" y="35"/>
                      </a:cubicBezTo>
                      <a:cubicBezTo>
                        <a:pt x="177" y="38"/>
                        <a:pt x="179" y="35"/>
                        <a:pt x="174" y="33"/>
                      </a:cubicBezTo>
                      <a:cubicBezTo>
                        <a:pt x="168" y="30"/>
                        <a:pt x="164" y="19"/>
                        <a:pt x="161" y="18"/>
                      </a:cubicBezTo>
                      <a:cubicBezTo>
                        <a:pt x="157" y="17"/>
                        <a:pt x="153" y="23"/>
                        <a:pt x="156" y="28"/>
                      </a:cubicBezTo>
                      <a:cubicBezTo>
                        <a:pt x="160" y="33"/>
                        <a:pt x="168" y="39"/>
                        <a:pt x="158" y="44"/>
                      </a:cubicBezTo>
                      <a:cubicBezTo>
                        <a:pt x="148" y="50"/>
                        <a:pt x="138" y="54"/>
                        <a:pt x="128" y="54"/>
                      </a:cubicBezTo>
                      <a:cubicBezTo>
                        <a:pt x="118" y="54"/>
                        <a:pt x="108" y="41"/>
                        <a:pt x="103" y="39"/>
                      </a:cubicBezTo>
                      <a:cubicBezTo>
                        <a:pt x="97" y="37"/>
                        <a:pt x="96" y="31"/>
                        <a:pt x="93" y="33"/>
                      </a:cubicBezTo>
                      <a:cubicBezTo>
                        <a:pt x="89" y="34"/>
                        <a:pt x="90" y="44"/>
                        <a:pt x="98" y="48"/>
                      </a:cubicBezTo>
                      <a:cubicBezTo>
                        <a:pt x="107" y="51"/>
                        <a:pt x="118" y="55"/>
                        <a:pt x="106" y="70"/>
                      </a:cubicBezTo>
                      <a:cubicBezTo>
                        <a:pt x="102" y="75"/>
                        <a:pt x="96" y="90"/>
                        <a:pt x="78" y="91"/>
                      </a:cubicBezTo>
                      <a:cubicBezTo>
                        <a:pt x="60" y="92"/>
                        <a:pt x="28" y="65"/>
                        <a:pt x="39" y="92"/>
                      </a:cubicBezTo>
                      <a:cubicBezTo>
                        <a:pt x="42" y="100"/>
                        <a:pt x="55" y="100"/>
                        <a:pt x="50" y="112"/>
                      </a:cubicBezTo>
                      <a:cubicBezTo>
                        <a:pt x="46" y="121"/>
                        <a:pt x="35" y="119"/>
                        <a:pt x="28" y="117"/>
                      </a:cubicBezTo>
                      <a:cubicBezTo>
                        <a:pt x="26" y="129"/>
                        <a:pt x="42" y="126"/>
                        <a:pt x="35" y="138"/>
                      </a:cubicBezTo>
                      <a:cubicBezTo>
                        <a:pt x="28" y="149"/>
                        <a:pt x="6" y="135"/>
                        <a:pt x="3" y="149"/>
                      </a:cubicBezTo>
                      <a:cubicBezTo>
                        <a:pt x="0" y="160"/>
                        <a:pt x="16" y="154"/>
                        <a:pt x="22" y="159"/>
                      </a:cubicBezTo>
                      <a:cubicBezTo>
                        <a:pt x="29" y="164"/>
                        <a:pt x="36" y="169"/>
                        <a:pt x="32" y="180"/>
                      </a:cubicBezTo>
                      <a:cubicBezTo>
                        <a:pt x="21" y="221"/>
                        <a:pt x="28" y="245"/>
                        <a:pt x="37" y="280"/>
                      </a:cubicBezTo>
                      <a:cubicBezTo>
                        <a:pt x="47" y="319"/>
                        <a:pt x="59" y="340"/>
                        <a:pt x="61" y="349"/>
                      </a:cubicBezTo>
                      <a:cubicBezTo>
                        <a:pt x="64" y="358"/>
                        <a:pt x="58" y="363"/>
                        <a:pt x="55" y="372"/>
                      </a:cubicBezTo>
                      <a:cubicBezTo>
                        <a:pt x="51" y="381"/>
                        <a:pt x="50" y="389"/>
                        <a:pt x="57" y="393"/>
                      </a:cubicBezTo>
                      <a:cubicBezTo>
                        <a:pt x="64" y="397"/>
                        <a:pt x="62" y="377"/>
                        <a:pt x="62" y="369"/>
                      </a:cubicBezTo>
                      <a:cubicBezTo>
                        <a:pt x="62" y="360"/>
                        <a:pt x="69" y="363"/>
                        <a:pt x="74" y="372"/>
                      </a:cubicBezTo>
                      <a:cubicBezTo>
                        <a:pt x="79" y="381"/>
                        <a:pt x="82" y="386"/>
                        <a:pt x="87" y="389"/>
                      </a:cubicBezTo>
                      <a:cubicBezTo>
                        <a:pt x="91" y="392"/>
                        <a:pt x="87" y="403"/>
                        <a:pt x="87" y="411"/>
                      </a:cubicBezTo>
                      <a:cubicBezTo>
                        <a:pt x="87" y="418"/>
                        <a:pt x="76" y="431"/>
                        <a:pt x="80" y="436"/>
                      </a:cubicBezTo>
                      <a:cubicBezTo>
                        <a:pt x="83" y="442"/>
                        <a:pt x="87" y="435"/>
                        <a:pt x="91" y="425"/>
                      </a:cubicBezTo>
                      <a:cubicBezTo>
                        <a:pt x="96" y="414"/>
                        <a:pt x="102" y="402"/>
                        <a:pt x="108" y="412"/>
                      </a:cubicBezTo>
                      <a:cubicBezTo>
                        <a:pt x="113" y="422"/>
                        <a:pt x="119" y="422"/>
                        <a:pt x="140" y="425"/>
                      </a:cubicBezTo>
                      <a:cubicBezTo>
                        <a:pt x="162" y="427"/>
                        <a:pt x="169" y="443"/>
                        <a:pt x="182" y="449"/>
                      </a:cubicBezTo>
                      <a:cubicBezTo>
                        <a:pt x="195" y="456"/>
                        <a:pt x="214" y="451"/>
                        <a:pt x="232" y="443"/>
                      </a:cubicBezTo>
                      <a:cubicBezTo>
                        <a:pt x="262" y="428"/>
                        <a:pt x="316" y="347"/>
                        <a:pt x="327" y="370"/>
                      </a:cubicBezTo>
                      <a:cubicBezTo>
                        <a:pt x="332" y="378"/>
                        <a:pt x="343" y="406"/>
                        <a:pt x="350" y="408"/>
                      </a:cubicBezTo>
                      <a:cubicBezTo>
                        <a:pt x="375" y="416"/>
                        <a:pt x="352" y="381"/>
                        <a:pt x="344" y="369"/>
                      </a:cubicBezTo>
                      <a:cubicBezTo>
                        <a:pt x="336" y="357"/>
                        <a:pt x="335" y="354"/>
                        <a:pt x="339" y="349"/>
                      </a:cubicBezTo>
                      <a:cubicBezTo>
                        <a:pt x="349" y="337"/>
                        <a:pt x="365" y="358"/>
                        <a:pt x="369" y="367"/>
                      </a:cubicBezTo>
                      <a:cubicBezTo>
                        <a:pt x="374" y="376"/>
                        <a:pt x="387" y="376"/>
                        <a:pt x="399" y="379"/>
                      </a:cubicBezTo>
                      <a:cubicBezTo>
                        <a:pt x="412" y="381"/>
                        <a:pt x="424" y="391"/>
                        <a:pt x="425" y="385"/>
                      </a:cubicBezTo>
                      <a:cubicBezTo>
                        <a:pt x="426" y="379"/>
                        <a:pt x="417" y="373"/>
                        <a:pt x="400" y="368"/>
                      </a:cubicBezTo>
                      <a:cubicBezTo>
                        <a:pt x="384" y="362"/>
                        <a:pt x="392" y="363"/>
                        <a:pt x="389" y="354"/>
                      </a:cubicBezTo>
                      <a:cubicBezTo>
                        <a:pt x="386" y="345"/>
                        <a:pt x="380" y="349"/>
                        <a:pt x="372" y="347"/>
                      </a:cubicBezTo>
                      <a:cubicBezTo>
                        <a:pt x="364" y="345"/>
                        <a:pt x="346" y="327"/>
                        <a:pt x="353" y="319"/>
                      </a:cubicBezTo>
                      <a:cubicBezTo>
                        <a:pt x="355" y="317"/>
                        <a:pt x="365" y="317"/>
                        <a:pt x="377" y="329"/>
                      </a:cubicBezTo>
                      <a:cubicBezTo>
                        <a:pt x="386" y="335"/>
                        <a:pt x="392" y="348"/>
                        <a:pt x="405" y="344"/>
                      </a:cubicBezTo>
                      <a:cubicBezTo>
                        <a:pt x="407" y="334"/>
                        <a:pt x="374" y="312"/>
                        <a:pt x="383" y="302"/>
                      </a:cubicBezTo>
                      <a:cubicBezTo>
                        <a:pt x="393" y="292"/>
                        <a:pt x="396" y="300"/>
                        <a:pt x="409" y="304"/>
                      </a:cubicBezTo>
                      <a:cubicBezTo>
                        <a:pt x="421" y="308"/>
                        <a:pt x="424" y="313"/>
                        <a:pt x="433" y="322"/>
                      </a:cubicBezTo>
                      <a:cubicBezTo>
                        <a:pt x="441" y="331"/>
                        <a:pt x="442" y="339"/>
                        <a:pt x="444" y="332"/>
                      </a:cubicBezTo>
                      <a:cubicBezTo>
                        <a:pt x="447" y="324"/>
                        <a:pt x="445" y="318"/>
                        <a:pt x="438" y="310"/>
                      </a:cubicBezTo>
                      <a:close/>
                    </a:path>
                  </a:pathLst>
                </a:custGeom>
                <a:solidFill>
                  <a:srgbClr val="CCE1C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6" name="Freeform 579"/>
                <p:cNvSpPr>
                  <a:spLocks/>
                </p:cNvSpPr>
                <p:nvPr/>
              </p:nvSpPr>
              <p:spPr bwMode="auto">
                <a:xfrm>
                  <a:off x="4444" y="1035"/>
                  <a:ext cx="518" cy="546"/>
                </a:xfrm>
                <a:custGeom>
                  <a:avLst/>
                  <a:gdLst>
                    <a:gd name="T0" fmla="*/ 544 w 259"/>
                    <a:gd name="T1" fmla="*/ 0 h 256"/>
                    <a:gd name="T2" fmla="*/ 48 w 259"/>
                    <a:gd name="T3" fmla="*/ 1056 h 256"/>
                    <a:gd name="T4" fmla="*/ 208 w 259"/>
                    <a:gd name="T5" fmla="*/ 1719 h 256"/>
                    <a:gd name="T6" fmla="*/ 648 w 259"/>
                    <a:gd name="T7" fmla="*/ 2133 h 256"/>
                    <a:gd name="T8" fmla="*/ 1296 w 259"/>
                    <a:gd name="T9" fmla="*/ 2329 h 256"/>
                    <a:gd name="T10" fmla="*/ 1816 w 259"/>
                    <a:gd name="T11" fmla="*/ 1482 h 256"/>
                    <a:gd name="T12" fmla="*/ 1904 w 259"/>
                    <a:gd name="T13" fmla="*/ 979 h 256"/>
                    <a:gd name="T14" fmla="*/ 1392 w 259"/>
                    <a:gd name="T15" fmla="*/ 823 h 256"/>
                    <a:gd name="T16" fmla="*/ 1176 w 259"/>
                    <a:gd name="T17" fmla="*/ 659 h 256"/>
                    <a:gd name="T18" fmla="*/ 1048 w 259"/>
                    <a:gd name="T19" fmla="*/ 318 h 256"/>
                    <a:gd name="T20" fmla="*/ 544 w 259"/>
                    <a:gd name="T21" fmla="*/ 0 h 25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59" h="256">
                      <a:moveTo>
                        <a:pt x="68" y="0"/>
                      </a:moveTo>
                      <a:cubicBezTo>
                        <a:pt x="15" y="7"/>
                        <a:pt x="0" y="63"/>
                        <a:pt x="6" y="109"/>
                      </a:cubicBezTo>
                      <a:cubicBezTo>
                        <a:pt x="9" y="131"/>
                        <a:pt x="15" y="157"/>
                        <a:pt x="26" y="177"/>
                      </a:cubicBezTo>
                      <a:cubicBezTo>
                        <a:pt x="38" y="198"/>
                        <a:pt x="61" y="208"/>
                        <a:pt x="81" y="220"/>
                      </a:cubicBezTo>
                      <a:cubicBezTo>
                        <a:pt x="106" y="237"/>
                        <a:pt x="131" y="256"/>
                        <a:pt x="162" y="240"/>
                      </a:cubicBezTo>
                      <a:cubicBezTo>
                        <a:pt x="196" y="223"/>
                        <a:pt x="208" y="182"/>
                        <a:pt x="227" y="153"/>
                      </a:cubicBezTo>
                      <a:cubicBezTo>
                        <a:pt x="239" y="135"/>
                        <a:pt x="259" y="120"/>
                        <a:pt x="238" y="101"/>
                      </a:cubicBezTo>
                      <a:cubicBezTo>
                        <a:pt x="223" y="87"/>
                        <a:pt x="193" y="92"/>
                        <a:pt x="174" y="85"/>
                      </a:cubicBezTo>
                      <a:cubicBezTo>
                        <a:pt x="165" y="82"/>
                        <a:pt x="151" y="79"/>
                        <a:pt x="147" y="68"/>
                      </a:cubicBezTo>
                      <a:cubicBezTo>
                        <a:pt x="139" y="52"/>
                        <a:pt x="149" y="48"/>
                        <a:pt x="131" y="33"/>
                      </a:cubicBezTo>
                      <a:cubicBezTo>
                        <a:pt x="113" y="16"/>
                        <a:pt x="93" y="3"/>
                        <a:pt x="68" y="0"/>
                      </a:cubicBezTo>
                      <a:close/>
                    </a:path>
                  </a:pathLst>
                </a:custGeom>
                <a:solidFill>
                  <a:srgbClr val="C75FC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7" name="Freeform 580"/>
                <p:cNvSpPr>
                  <a:spLocks/>
                </p:cNvSpPr>
                <p:nvPr/>
              </p:nvSpPr>
              <p:spPr bwMode="auto">
                <a:xfrm>
                  <a:off x="4352" y="915"/>
                  <a:ext cx="256" cy="459"/>
                </a:xfrm>
                <a:custGeom>
                  <a:avLst/>
                  <a:gdLst>
                    <a:gd name="T0" fmla="*/ 1024 w 128"/>
                    <a:gd name="T1" fmla="*/ 0 h 215"/>
                    <a:gd name="T2" fmla="*/ 280 w 128"/>
                    <a:gd name="T3" fmla="*/ 2092 h 215"/>
                    <a:gd name="T4" fmla="*/ 1024 w 128"/>
                    <a:gd name="T5" fmla="*/ 0 h 2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8" h="215">
                      <a:moveTo>
                        <a:pt x="128" y="0"/>
                      </a:moveTo>
                      <a:cubicBezTo>
                        <a:pt x="71" y="19"/>
                        <a:pt x="0" y="101"/>
                        <a:pt x="35" y="215"/>
                      </a:cubicBezTo>
                      <a:cubicBezTo>
                        <a:pt x="27" y="188"/>
                        <a:pt x="29" y="63"/>
                        <a:pt x="12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8" name="Freeform 581"/>
                <p:cNvSpPr>
                  <a:spLocks/>
                </p:cNvSpPr>
                <p:nvPr/>
              </p:nvSpPr>
              <p:spPr bwMode="auto">
                <a:xfrm>
                  <a:off x="4548" y="1069"/>
                  <a:ext cx="604" cy="640"/>
                </a:xfrm>
                <a:custGeom>
                  <a:avLst/>
                  <a:gdLst>
                    <a:gd name="T0" fmla="*/ 0 w 302"/>
                    <a:gd name="T1" fmla="*/ 2526 h 300"/>
                    <a:gd name="T2" fmla="*/ 488 w 302"/>
                    <a:gd name="T3" fmla="*/ 2807 h 300"/>
                    <a:gd name="T4" fmla="*/ 904 w 302"/>
                    <a:gd name="T5" fmla="*/ 2707 h 300"/>
                    <a:gd name="T6" fmla="*/ 1304 w 302"/>
                    <a:gd name="T7" fmla="*/ 2330 h 300"/>
                    <a:gd name="T8" fmla="*/ 1608 w 302"/>
                    <a:gd name="T9" fmla="*/ 1971 h 300"/>
                    <a:gd name="T10" fmla="*/ 1744 w 302"/>
                    <a:gd name="T11" fmla="*/ 1903 h 300"/>
                    <a:gd name="T12" fmla="*/ 1808 w 302"/>
                    <a:gd name="T13" fmla="*/ 1707 h 300"/>
                    <a:gd name="T14" fmla="*/ 2088 w 302"/>
                    <a:gd name="T15" fmla="*/ 1562 h 300"/>
                    <a:gd name="T16" fmla="*/ 2168 w 302"/>
                    <a:gd name="T17" fmla="*/ 1389 h 300"/>
                    <a:gd name="T18" fmla="*/ 2320 w 302"/>
                    <a:gd name="T19" fmla="*/ 1233 h 300"/>
                    <a:gd name="T20" fmla="*/ 2360 w 302"/>
                    <a:gd name="T21" fmla="*/ 582 h 300"/>
                    <a:gd name="T22" fmla="*/ 2104 w 302"/>
                    <a:gd name="T23" fmla="*/ 0 h 300"/>
                    <a:gd name="T24" fmla="*/ 2080 w 302"/>
                    <a:gd name="T25" fmla="*/ 1156 h 300"/>
                    <a:gd name="T26" fmla="*/ 1664 w 302"/>
                    <a:gd name="T27" fmla="*/ 1474 h 300"/>
                    <a:gd name="T28" fmla="*/ 1336 w 302"/>
                    <a:gd name="T29" fmla="*/ 1961 h 300"/>
                    <a:gd name="T30" fmla="*/ 976 w 302"/>
                    <a:gd name="T31" fmla="*/ 2370 h 300"/>
                    <a:gd name="T32" fmla="*/ 688 w 302"/>
                    <a:gd name="T33" fmla="*/ 2639 h 300"/>
                    <a:gd name="T34" fmla="*/ 344 w 302"/>
                    <a:gd name="T35" fmla="*/ 2603 h 300"/>
                    <a:gd name="T36" fmla="*/ 16 w 302"/>
                    <a:gd name="T37" fmla="*/ 2485 h 30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302" h="300">
                      <a:moveTo>
                        <a:pt x="0" y="260"/>
                      </a:moveTo>
                      <a:cubicBezTo>
                        <a:pt x="18" y="272"/>
                        <a:pt x="42" y="278"/>
                        <a:pt x="61" y="289"/>
                      </a:cubicBezTo>
                      <a:cubicBezTo>
                        <a:pt x="81" y="300"/>
                        <a:pt x="95" y="291"/>
                        <a:pt x="113" y="279"/>
                      </a:cubicBezTo>
                      <a:cubicBezTo>
                        <a:pt x="131" y="267"/>
                        <a:pt x="146" y="252"/>
                        <a:pt x="163" y="240"/>
                      </a:cubicBezTo>
                      <a:cubicBezTo>
                        <a:pt x="179" y="229"/>
                        <a:pt x="187" y="214"/>
                        <a:pt x="201" y="203"/>
                      </a:cubicBezTo>
                      <a:cubicBezTo>
                        <a:pt x="205" y="200"/>
                        <a:pt x="214" y="199"/>
                        <a:pt x="218" y="196"/>
                      </a:cubicBezTo>
                      <a:cubicBezTo>
                        <a:pt x="223" y="190"/>
                        <a:pt x="220" y="182"/>
                        <a:pt x="226" y="176"/>
                      </a:cubicBezTo>
                      <a:cubicBezTo>
                        <a:pt x="238" y="163"/>
                        <a:pt x="251" y="178"/>
                        <a:pt x="261" y="161"/>
                      </a:cubicBezTo>
                      <a:cubicBezTo>
                        <a:pt x="266" y="153"/>
                        <a:pt x="264" y="150"/>
                        <a:pt x="271" y="143"/>
                      </a:cubicBezTo>
                      <a:cubicBezTo>
                        <a:pt x="277" y="138"/>
                        <a:pt x="285" y="135"/>
                        <a:pt x="290" y="127"/>
                      </a:cubicBezTo>
                      <a:cubicBezTo>
                        <a:pt x="302" y="110"/>
                        <a:pt x="298" y="80"/>
                        <a:pt x="295" y="60"/>
                      </a:cubicBezTo>
                      <a:cubicBezTo>
                        <a:pt x="292" y="38"/>
                        <a:pt x="283" y="13"/>
                        <a:pt x="263" y="0"/>
                      </a:cubicBezTo>
                      <a:cubicBezTo>
                        <a:pt x="279" y="37"/>
                        <a:pt x="294" y="85"/>
                        <a:pt x="260" y="119"/>
                      </a:cubicBezTo>
                      <a:cubicBezTo>
                        <a:pt x="246" y="133"/>
                        <a:pt x="223" y="139"/>
                        <a:pt x="208" y="152"/>
                      </a:cubicBezTo>
                      <a:cubicBezTo>
                        <a:pt x="191" y="166"/>
                        <a:pt x="179" y="184"/>
                        <a:pt x="167" y="202"/>
                      </a:cubicBezTo>
                      <a:cubicBezTo>
                        <a:pt x="155" y="221"/>
                        <a:pt x="141" y="232"/>
                        <a:pt x="122" y="244"/>
                      </a:cubicBezTo>
                      <a:cubicBezTo>
                        <a:pt x="111" y="252"/>
                        <a:pt x="98" y="267"/>
                        <a:pt x="86" y="272"/>
                      </a:cubicBezTo>
                      <a:cubicBezTo>
                        <a:pt x="73" y="277"/>
                        <a:pt x="55" y="270"/>
                        <a:pt x="43" y="268"/>
                      </a:cubicBezTo>
                      <a:cubicBezTo>
                        <a:pt x="30" y="266"/>
                        <a:pt x="12" y="264"/>
                        <a:pt x="2" y="256"/>
                      </a:cubicBezTo>
                    </a:path>
                  </a:pathLst>
                </a:custGeom>
                <a:solidFill>
                  <a:srgbClr val="B0D4A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9" name="Freeform 582"/>
                <p:cNvSpPr>
                  <a:spLocks/>
                </p:cNvSpPr>
                <p:nvPr/>
              </p:nvSpPr>
              <p:spPr bwMode="auto">
                <a:xfrm>
                  <a:off x="4480" y="1286"/>
                  <a:ext cx="410" cy="267"/>
                </a:xfrm>
                <a:custGeom>
                  <a:avLst/>
                  <a:gdLst>
                    <a:gd name="T0" fmla="*/ 0 w 205"/>
                    <a:gd name="T1" fmla="*/ 0 h 125"/>
                    <a:gd name="T2" fmla="*/ 248 w 205"/>
                    <a:gd name="T3" fmla="*/ 684 h 125"/>
                    <a:gd name="T4" fmla="*/ 832 w 205"/>
                    <a:gd name="T5" fmla="*/ 1113 h 125"/>
                    <a:gd name="T6" fmla="*/ 1288 w 205"/>
                    <a:gd name="T7" fmla="*/ 927 h 125"/>
                    <a:gd name="T8" fmla="*/ 1640 w 205"/>
                    <a:gd name="T9" fmla="*/ 265 h 125"/>
                    <a:gd name="T10" fmla="*/ 1064 w 205"/>
                    <a:gd name="T11" fmla="*/ 927 h 125"/>
                    <a:gd name="T12" fmla="*/ 512 w 205"/>
                    <a:gd name="T13" fmla="*/ 748 h 125"/>
                    <a:gd name="T14" fmla="*/ 0 w 205"/>
                    <a:gd name="T15" fmla="*/ 0 h 12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05" h="125">
                      <a:moveTo>
                        <a:pt x="0" y="0"/>
                      </a:moveTo>
                      <a:cubicBezTo>
                        <a:pt x="9" y="40"/>
                        <a:pt x="7" y="49"/>
                        <a:pt x="31" y="70"/>
                      </a:cubicBezTo>
                      <a:cubicBezTo>
                        <a:pt x="55" y="90"/>
                        <a:pt x="83" y="103"/>
                        <a:pt x="104" y="114"/>
                      </a:cubicBezTo>
                      <a:cubicBezTo>
                        <a:pt x="125" y="125"/>
                        <a:pt x="147" y="112"/>
                        <a:pt x="161" y="95"/>
                      </a:cubicBezTo>
                      <a:cubicBezTo>
                        <a:pt x="175" y="78"/>
                        <a:pt x="186" y="47"/>
                        <a:pt x="205" y="27"/>
                      </a:cubicBezTo>
                      <a:cubicBezTo>
                        <a:pt x="189" y="43"/>
                        <a:pt x="166" y="86"/>
                        <a:pt x="133" y="95"/>
                      </a:cubicBezTo>
                      <a:cubicBezTo>
                        <a:pt x="99" y="105"/>
                        <a:pt x="88" y="92"/>
                        <a:pt x="64" y="77"/>
                      </a:cubicBezTo>
                      <a:cubicBezTo>
                        <a:pt x="32" y="56"/>
                        <a:pt x="9" y="37"/>
                        <a:pt x="0" y="0"/>
                      </a:cubicBezTo>
                    </a:path>
                  </a:pathLst>
                </a:custGeom>
                <a:solidFill>
                  <a:srgbClr val="C69AB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30" name="Freeform 583"/>
                <p:cNvSpPr>
                  <a:spLocks/>
                </p:cNvSpPr>
                <p:nvPr/>
              </p:nvSpPr>
              <p:spPr bwMode="auto">
                <a:xfrm>
                  <a:off x="4690" y="1116"/>
                  <a:ext cx="188" cy="143"/>
                </a:xfrm>
                <a:custGeom>
                  <a:avLst/>
                  <a:gdLst>
                    <a:gd name="T0" fmla="*/ 0 w 94"/>
                    <a:gd name="T1" fmla="*/ 0 h 67"/>
                    <a:gd name="T2" fmla="*/ 80 w 94"/>
                    <a:gd name="T3" fmla="*/ 196 h 67"/>
                    <a:gd name="T4" fmla="*/ 312 w 94"/>
                    <a:gd name="T5" fmla="*/ 523 h 67"/>
                    <a:gd name="T6" fmla="*/ 752 w 94"/>
                    <a:gd name="T7" fmla="*/ 602 h 67"/>
                    <a:gd name="T8" fmla="*/ 200 w 94"/>
                    <a:gd name="T9" fmla="*/ 566 h 67"/>
                    <a:gd name="T10" fmla="*/ 0 w 94"/>
                    <a:gd name="T11" fmla="*/ 0 h 6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4" h="67">
                      <a:moveTo>
                        <a:pt x="0" y="0"/>
                      </a:moveTo>
                      <a:cubicBezTo>
                        <a:pt x="4" y="6"/>
                        <a:pt x="8" y="14"/>
                        <a:pt x="10" y="20"/>
                      </a:cubicBezTo>
                      <a:cubicBezTo>
                        <a:pt x="15" y="34"/>
                        <a:pt x="17" y="47"/>
                        <a:pt x="39" y="54"/>
                      </a:cubicBezTo>
                      <a:cubicBezTo>
                        <a:pt x="67" y="63"/>
                        <a:pt x="94" y="62"/>
                        <a:pt x="94" y="62"/>
                      </a:cubicBezTo>
                      <a:cubicBezTo>
                        <a:pt x="70" y="65"/>
                        <a:pt x="41" y="67"/>
                        <a:pt x="25" y="58"/>
                      </a:cubicBezTo>
                      <a:cubicBezTo>
                        <a:pt x="10" y="48"/>
                        <a:pt x="3" y="13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31" name="Freeform 584"/>
                <p:cNvSpPr>
                  <a:spLocks/>
                </p:cNvSpPr>
                <p:nvPr/>
              </p:nvSpPr>
              <p:spPr bwMode="auto">
                <a:xfrm>
                  <a:off x="4318" y="762"/>
                  <a:ext cx="892" cy="972"/>
                </a:xfrm>
                <a:custGeom>
                  <a:avLst/>
                  <a:gdLst>
                    <a:gd name="T0" fmla="*/ 3328 w 446"/>
                    <a:gd name="T1" fmla="*/ 2782 h 456"/>
                    <a:gd name="T2" fmla="*/ 3368 w 446"/>
                    <a:gd name="T3" fmla="*/ 1959 h 456"/>
                    <a:gd name="T4" fmla="*/ 3152 w 446"/>
                    <a:gd name="T5" fmla="*/ 1268 h 456"/>
                    <a:gd name="T6" fmla="*/ 3072 w 446"/>
                    <a:gd name="T7" fmla="*/ 1096 h 456"/>
                    <a:gd name="T8" fmla="*/ 3040 w 446"/>
                    <a:gd name="T9" fmla="*/ 631 h 456"/>
                    <a:gd name="T10" fmla="*/ 2968 w 446"/>
                    <a:gd name="T11" fmla="*/ 454 h 456"/>
                    <a:gd name="T12" fmla="*/ 2800 w 446"/>
                    <a:gd name="T13" fmla="*/ 618 h 456"/>
                    <a:gd name="T14" fmla="*/ 2904 w 446"/>
                    <a:gd name="T15" fmla="*/ 358 h 456"/>
                    <a:gd name="T16" fmla="*/ 2696 w 446"/>
                    <a:gd name="T17" fmla="*/ 563 h 456"/>
                    <a:gd name="T18" fmla="*/ 2408 w 446"/>
                    <a:gd name="T19" fmla="*/ 232 h 456"/>
                    <a:gd name="T20" fmla="*/ 2304 w 446"/>
                    <a:gd name="T21" fmla="*/ 326 h 456"/>
                    <a:gd name="T22" fmla="*/ 1520 w 446"/>
                    <a:gd name="T23" fmla="*/ 341 h 456"/>
                    <a:gd name="T24" fmla="*/ 1280 w 446"/>
                    <a:gd name="T25" fmla="*/ 173 h 456"/>
                    <a:gd name="T26" fmla="*/ 1264 w 446"/>
                    <a:gd name="T27" fmla="*/ 437 h 456"/>
                    <a:gd name="T28" fmla="*/ 816 w 446"/>
                    <a:gd name="T29" fmla="*/ 377 h 456"/>
                    <a:gd name="T30" fmla="*/ 784 w 446"/>
                    <a:gd name="T31" fmla="*/ 463 h 456"/>
                    <a:gd name="T32" fmla="*/ 616 w 446"/>
                    <a:gd name="T33" fmla="*/ 882 h 456"/>
                    <a:gd name="T34" fmla="*/ 400 w 446"/>
                    <a:gd name="T35" fmla="*/ 1085 h 456"/>
                    <a:gd name="T36" fmla="*/ 280 w 446"/>
                    <a:gd name="T37" fmla="*/ 1337 h 456"/>
                    <a:gd name="T38" fmla="*/ 176 w 446"/>
                    <a:gd name="T39" fmla="*/ 1541 h 456"/>
                    <a:gd name="T40" fmla="*/ 296 w 446"/>
                    <a:gd name="T41" fmla="*/ 2714 h 456"/>
                    <a:gd name="T42" fmla="*/ 432 w 446"/>
                    <a:gd name="T43" fmla="*/ 3602 h 456"/>
                    <a:gd name="T44" fmla="*/ 496 w 446"/>
                    <a:gd name="T45" fmla="*/ 3577 h 456"/>
                    <a:gd name="T46" fmla="*/ 688 w 446"/>
                    <a:gd name="T47" fmla="*/ 3767 h 456"/>
                    <a:gd name="T48" fmla="*/ 632 w 446"/>
                    <a:gd name="T49" fmla="*/ 4235 h 456"/>
                    <a:gd name="T50" fmla="*/ 856 w 446"/>
                    <a:gd name="T51" fmla="*/ 3990 h 456"/>
                    <a:gd name="T52" fmla="*/ 1456 w 446"/>
                    <a:gd name="T53" fmla="*/ 4357 h 456"/>
                    <a:gd name="T54" fmla="*/ 2616 w 446"/>
                    <a:gd name="T55" fmla="*/ 3585 h 456"/>
                    <a:gd name="T56" fmla="*/ 2744 w 446"/>
                    <a:gd name="T57" fmla="*/ 3577 h 456"/>
                    <a:gd name="T58" fmla="*/ 2952 w 446"/>
                    <a:gd name="T59" fmla="*/ 3553 h 456"/>
                    <a:gd name="T60" fmla="*/ 3400 w 446"/>
                    <a:gd name="T61" fmla="*/ 3730 h 456"/>
                    <a:gd name="T62" fmla="*/ 3112 w 446"/>
                    <a:gd name="T63" fmla="*/ 3430 h 456"/>
                    <a:gd name="T64" fmla="*/ 2824 w 446"/>
                    <a:gd name="T65" fmla="*/ 3089 h 456"/>
                    <a:gd name="T66" fmla="*/ 3232 w 446"/>
                    <a:gd name="T67" fmla="*/ 3330 h 456"/>
                    <a:gd name="T68" fmla="*/ 3264 w 446"/>
                    <a:gd name="T69" fmla="*/ 2944 h 456"/>
                    <a:gd name="T70" fmla="*/ 3552 w 446"/>
                    <a:gd name="T71" fmla="*/ 3217 h 45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46" h="456">
                      <a:moveTo>
                        <a:pt x="438" y="310"/>
                      </a:moveTo>
                      <a:cubicBezTo>
                        <a:pt x="431" y="302"/>
                        <a:pt x="426" y="294"/>
                        <a:pt x="416" y="287"/>
                      </a:cubicBezTo>
                      <a:cubicBezTo>
                        <a:pt x="409" y="282"/>
                        <a:pt x="414" y="273"/>
                        <a:pt x="420" y="267"/>
                      </a:cubicBezTo>
                      <a:cubicBezTo>
                        <a:pt x="437" y="243"/>
                        <a:pt x="421" y="220"/>
                        <a:pt x="421" y="202"/>
                      </a:cubicBezTo>
                      <a:cubicBezTo>
                        <a:pt x="421" y="191"/>
                        <a:pt x="405" y="162"/>
                        <a:pt x="391" y="140"/>
                      </a:cubicBezTo>
                      <a:cubicBezTo>
                        <a:pt x="389" y="134"/>
                        <a:pt x="392" y="132"/>
                        <a:pt x="394" y="131"/>
                      </a:cubicBezTo>
                      <a:cubicBezTo>
                        <a:pt x="397" y="129"/>
                        <a:pt x="400" y="127"/>
                        <a:pt x="402" y="124"/>
                      </a:cubicBezTo>
                      <a:cubicBezTo>
                        <a:pt x="409" y="111"/>
                        <a:pt x="394" y="111"/>
                        <a:pt x="384" y="113"/>
                      </a:cubicBezTo>
                      <a:cubicBezTo>
                        <a:pt x="382" y="113"/>
                        <a:pt x="375" y="114"/>
                        <a:pt x="374" y="109"/>
                      </a:cubicBezTo>
                      <a:cubicBezTo>
                        <a:pt x="372" y="96"/>
                        <a:pt x="378" y="77"/>
                        <a:pt x="380" y="65"/>
                      </a:cubicBezTo>
                      <a:cubicBezTo>
                        <a:pt x="382" y="51"/>
                        <a:pt x="381" y="38"/>
                        <a:pt x="374" y="33"/>
                      </a:cubicBezTo>
                      <a:cubicBezTo>
                        <a:pt x="370" y="31"/>
                        <a:pt x="369" y="36"/>
                        <a:pt x="371" y="47"/>
                      </a:cubicBezTo>
                      <a:cubicBezTo>
                        <a:pt x="373" y="57"/>
                        <a:pt x="364" y="74"/>
                        <a:pt x="358" y="68"/>
                      </a:cubicBezTo>
                      <a:cubicBezTo>
                        <a:pt x="356" y="67"/>
                        <a:pt x="354" y="65"/>
                        <a:pt x="350" y="64"/>
                      </a:cubicBezTo>
                      <a:cubicBezTo>
                        <a:pt x="350" y="62"/>
                        <a:pt x="350" y="61"/>
                        <a:pt x="350" y="59"/>
                      </a:cubicBezTo>
                      <a:cubicBezTo>
                        <a:pt x="352" y="51"/>
                        <a:pt x="361" y="45"/>
                        <a:pt x="363" y="37"/>
                      </a:cubicBezTo>
                      <a:cubicBezTo>
                        <a:pt x="365" y="24"/>
                        <a:pt x="357" y="26"/>
                        <a:pt x="351" y="35"/>
                      </a:cubicBezTo>
                      <a:cubicBezTo>
                        <a:pt x="346" y="42"/>
                        <a:pt x="347" y="54"/>
                        <a:pt x="337" y="58"/>
                      </a:cubicBezTo>
                      <a:cubicBezTo>
                        <a:pt x="327" y="62"/>
                        <a:pt x="319" y="51"/>
                        <a:pt x="311" y="47"/>
                      </a:cubicBezTo>
                      <a:cubicBezTo>
                        <a:pt x="294" y="40"/>
                        <a:pt x="299" y="33"/>
                        <a:pt x="301" y="24"/>
                      </a:cubicBezTo>
                      <a:cubicBezTo>
                        <a:pt x="303" y="14"/>
                        <a:pt x="314" y="6"/>
                        <a:pt x="306" y="3"/>
                      </a:cubicBezTo>
                      <a:cubicBezTo>
                        <a:pt x="298" y="0"/>
                        <a:pt x="292" y="28"/>
                        <a:pt x="288" y="34"/>
                      </a:cubicBezTo>
                      <a:cubicBezTo>
                        <a:pt x="283" y="40"/>
                        <a:pt x="273" y="35"/>
                        <a:pt x="250" y="29"/>
                      </a:cubicBezTo>
                      <a:cubicBezTo>
                        <a:pt x="227" y="24"/>
                        <a:pt x="204" y="31"/>
                        <a:pt x="190" y="35"/>
                      </a:cubicBezTo>
                      <a:cubicBezTo>
                        <a:pt x="177" y="38"/>
                        <a:pt x="179" y="36"/>
                        <a:pt x="174" y="33"/>
                      </a:cubicBezTo>
                      <a:cubicBezTo>
                        <a:pt x="168" y="30"/>
                        <a:pt x="164" y="19"/>
                        <a:pt x="160" y="18"/>
                      </a:cubicBezTo>
                      <a:cubicBezTo>
                        <a:pt x="157" y="17"/>
                        <a:pt x="153" y="23"/>
                        <a:pt x="156" y="28"/>
                      </a:cubicBezTo>
                      <a:cubicBezTo>
                        <a:pt x="160" y="33"/>
                        <a:pt x="167" y="39"/>
                        <a:pt x="158" y="45"/>
                      </a:cubicBezTo>
                      <a:cubicBezTo>
                        <a:pt x="148" y="50"/>
                        <a:pt x="137" y="54"/>
                        <a:pt x="128" y="54"/>
                      </a:cubicBezTo>
                      <a:cubicBezTo>
                        <a:pt x="118" y="54"/>
                        <a:pt x="108" y="41"/>
                        <a:pt x="102" y="39"/>
                      </a:cubicBezTo>
                      <a:cubicBezTo>
                        <a:pt x="97" y="37"/>
                        <a:pt x="96" y="31"/>
                        <a:pt x="93" y="33"/>
                      </a:cubicBezTo>
                      <a:cubicBezTo>
                        <a:pt x="89" y="34"/>
                        <a:pt x="90" y="45"/>
                        <a:pt x="98" y="48"/>
                      </a:cubicBezTo>
                      <a:cubicBezTo>
                        <a:pt x="107" y="52"/>
                        <a:pt x="118" y="55"/>
                        <a:pt x="106" y="70"/>
                      </a:cubicBezTo>
                      <a:cubicBezTo>
                        <a:pt x="102" y="75"/>
                        <a:pt x="95" y="90"/>
                        <a:pt x="77" y="91"/>
                      </a:cubicBezTo>
                      <a:cubicBezTo>
                        <a:pt x="60" y="92"/>
                        <a:pt x="28" y="66"/>
                        <a:pt x="39" y="92"/>
                      </a:cubicBezTo>
                      <a:cubicBezTo>
                        <a:pt x="42" y="100"/>
                        <a:pt x="55" y="100"/>
                        <a:pt x="50" y="112"/>
                      </a:cubicBezTo>
                      <a:cubicBezTo>
                        <a:pt x="46" y="121"/>
                        <a:pt x="35" y="119"/>
                        <a:pt x="27" y="117"/>
                      </a:cubicBezTo>
                      <a:cubicBezTo>
                        <a:pt x="26" y="129"/>
                        <a:pt x="42" y="126"/>
                        <a:pt x="35" y="138"/>
                      </a:cubicBezTo>
                      <a:cubicBezTo>
                        <a:pt x="28" y="149"/>
                        <a:pt x="6" y="135"/>
                        <a:pt x="2" y="149"/>
                      </a:cubicBezTo>
                      <a:cubicBezTo>
                        <a:pt x="0" y="160"/>
                        <a:pt x="15" y="154"/>
                        <a:pt x="22" y="159"/>
                      </a:cubicBezTo>
                      <a:cubicBezTo>
                        <a:pt x="28" y="164"/>
                        <a:pt x="36" y="169"/>
                        <a:pt x="32" y="180"/>
                      </a:cubicBezTo>
                      <a:cubicBezTo>
                        <a:pt x="21" y="221"/>
                        <a:pt x="28" y="245"/>
                        <a:pt x="37" y="280"/>
                      </a:cubicBezTo>
                      <a:cubicBezTo>
                        <a:pt x="47" y="319"/>
                        <a:pt x="59" y="340"/>
                        <a:pt x="61" y="349"/>
                      </a:cubicBezTo>
                      <a:cubicBezTo>
                        <a:pt x="63" y="358"/>
                        <a:pt x="58" y="363"/>
                        <a:pt x="54" y="372"/>
                      </a:cubicBezTo>
                      <a:cubicBezTo>
                        <a:pt x="51" y="381"/>
                        <a:pt x="49" y="389"/>
                        <a:pt x="56" y="393"/>
                      </a:cubicBezTo>
                      <a:cubicBezTo>
                        <a:pt x="63" y="397"/>
                        <a:pt x="62" y="377"/>
                        <a:pt x="62" y="369"/>
                      </a:cubicBezTo>
                      <a:cubicBezTo>
                        <a:pt x="62" y="361"/>
                        <a:pt x="69" y="363"/>
                        <a:pt x="74" y="372"/>
                      </a:cubicBezTo>
                      <a:cubicBezTo>
                        <a:pt x="79" y="381"/>
                        <a:pt x="82" y="386"/>
                        <a:pt x="86" y="389"/>
                      </a:cubicBezTo>
                      <a:cubicBezTo>
                        <a:pt x="91" y="393"/>
                        <a:pt x="86" y="403"/>
                        <a:pt x="86" y="411"/>
                      </a:cubicBezTo>
                      <a:cubicBezTo>
                        <a:pt x="86" y="418"/>
                        <a:pt x="76" y="431"/>
                        <a:pt x="79" y="437"/>
                      </a:cubicBezTo>
                      <a:cubicBezTo>
                        <a:pt x="83" y="442"/>
                        <a:pt x="86" y="435"/>
                        <a:pt x="91" y="425"/>
                      </a:cubicBezTo>
                      <a:cubicBezTo>
                        <a:pt x="96" y="414"/>
                        <a:pt x="102" y="402"/>
                        <a:pt x="107" y="412"/>
                      </a:cubicBezTo>
                      <a:cubicBezTo>
                        <a:pt x="113" y="422"/>
                        <a:pt x="118" y="422"/>
                        <a:pt x="140" y="425"/>
                      </a:cubicBezTo>
                      <a:cubicBezTo>
                        <a:pt x="162" y="427"/>
                        <a:pt x="168" y="443"/>
                        <a:pt x="182" y="450"/>
                      </a:cubicBezTo>
                      <a:cubicBezTo>
                        <a:pt x="195" y="456"/>
                        <a:pt x="214" y="451"/>
                        <a:pt x="231" y="443"/>
                      </a:cubicBezTo>
                      <a:cubicBezTo>
                        <a:pt x="262" y="428"/>
                        <a:pt x="316" y="347"/>
                        <a:pt x="327" y="370"/>
                      </a:cubicBezTo>
                      <a:cubicBezTo>
                        <a:pt x="332" y="378"/>
                        <a:pt x="343" y="406"/>
                        <a:pt x="350" y="408"/>
                      </a:cubicBezTo>
                      <a:cubicBezTo>
                        <a:pt x="375" y="416"/>
                        <a:pt x="352" y="382"/>
                        <a:pt x="343" y="369"/>
                      </a:cubicBezTo>
                      <a:cubicBezTo>
                        <a:pt x="335" y="357"/>
                        <a:pt x="335" y="354"/>
                        <a:pt x="339" y="349"/>
                      </a:cubicBezTo>
                      <a:cubicBezTo>
                        <a:pt x="349" y="338"/>
                        <a:pt x="364" y="358"/>
                        <a:pt x="369" y="367"/>
                      </a:cubicBezTo>
                      <a:cubicBezTo>
                        <a:pt x="373" y="376"/>
                        <a:pt x="387" y="376"/>
                        <a:pt x="399" y="379"/>
                      </a:cubicBezTo>
                      <a:cubicBezTo>
                        <a:pt x="412" y="381"/>
                        <a:pt x="424" y="391"/>
                        <a:pt x="425" y="385"/>
                      </a:cubicBezTo>
                      <a:cubicBezTo>
                        <a:pt x="426" y="379"/>
                        <a:pt x="417" y="373"/>
                        <a:pt x="400" y="368"/>
                      </a:cubicBezTo>
                      <a:cubicBezTo>
                        <a:pt x="384" y="362"/>
                        <a:pt x="392" y="363"/>
                        <a:pt x="389" y="354"/>
                      </a:cubicBezTo>
                      <a:cubicBezTo>
                        <a:pt x="386" y="346"/>
                        <a:pt x="380" y="349"/>
                        <a:pt x="372" y="347"/>
                      </a:cubicBezTo>
                      <a:cubicBezTo>
                        <a:pt x="364" y="345"/>
                        <a:pt x="346" y="327"/>
                        <a:pt x="353" y="319"/>
                      </a:cubicBezTo>
                      <a:cubicBezTo>
                        <a:pt x="355" y="317"/>
                        <a:pt x="364" y="317"/>
                        <a:pt x="376" y="329"/>
                      </a:cubicBezTo>
                      <a:cubicBezTo>
                        <a:pt x="386" y="335"/>
                        <a:pt x="392" y="348"/>
                        <a:pt x="404" y="344"/>
                      </a:cubicBezTo>
                      <a:cubicBezTo>
                        <a:pt x="407" y="334"/>
                        <a:pt x="374" y="312"/>
                        <a:pt x="383" y="302"/>
                      </a:cubicBezTo>
                      <a:cubicBezTo>
                        <a:pt x="392" y="292"/>
                        <a:pt x="396" y="300"/>
                        <a:pt x="408" y="304"/>
                      </a:cubicBezTo>
                      <a:cubicBezTo>
                        <a:pt x="421" y="308"/>
                        <a:pt x="424" y="313"/>
                        <a:pt x="433" y="322"/>
                      </a:cubicBezTo>
                      <a:cubicBezTo>
                        <a:pt x="441" y="331"/>
                        <a:pt x="442" y="339"/>
                        <a:pt x="444" y="332"/>
                      </a:cubicBezTo>
                      <a:cubicBezTo>
                        <a:pt x="446" y="324"/>
                        <a:pt x="445" y="318"/>
                        <a:pt x="438" y="310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rgbClr val="58585A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32" name="Freeform 585"/>
                <p:cNvSpPr>
                  <a:spLocks/>
                </p:cNvSpPr>
                <p:nvPr/>
              </p:nvSpPr>
              <p:spPr bwMode="auto">
                <a:xfrm>
                  <a:off x="4444" y="1033"/>
                  <a:ext cx="516" cy="544"/>
                </a:xfrm>
                <a:custGeom>
                  <a:avLst/>
                  <a:gdLst>
                    <a:gd name="T0" fmla="*/ 544 w 258"/>
                    <a:gd name="T1" fmla="*/ 0 h 255"/>
                    <a:gd name="T2" fmla="*/ 48 w 258"/>
                    <a:gd name="T3" fmla="*/ 1060 h 255"/>
                    <a:gd name="T4" fmla="*/ 208 w 258"/>
                    <a:gd name="T5" fmla="*/ 1707 h 255"/>
                    <a:gd name="T6" fmla="*/ 640 w 258"/>
                    <a:gd name="T7" fmla="*/ 2135 h 255"/>
                    <a:gd name="T8" fmla="*/ 1296 w 258"/>
                    <a:gd name="T9" fmla="*/ 2330 h 255"/>
                    <a:gd name="T10" fmla="*/ 1816 w 258"/>
                    <a:gd name="T11" fmla="*/ 1483 h 255"/>
                    <a:gd name="T12" fmla="*/ 1896 w 258"/>
                    <a:gd name="T13" fmla="*/ 979 h 255"/>
                    <a:gd name="T14" fmla="*/ 1384 w 258"/>
                    <a:gd name="T15" fmla="*/ 823 h 255"/>
                    <a:gd name="T16" fmla="*/ 1168 w 258"/>
                    <a:gd name="T17" fmla="*/ 659 h 255"/>
                    <a:gd name="T18" fmla="*/ 1048 w 258"/>
                    <a:gd name="T19" fmla="*/ 318 h 255"/>
                    <a:gd name="T20" fmla="*/ 544 w 258"/>
                    <a:gd name="T21" fmla="*/ 0 h 25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58" h="255">
                      <a:moveTo>
                        <a:pt x="68" y="0"/>
                      </a:moveTo>
                      <a:cubicBezTo>
                        <a:pt x="15" y="6"/>
                        <a:pt x="0" y="63"/>
                        <a:pt x="6" y="109"/>
                      </a:cubicBezTo>
                      <a:cubicBezTo>
                        <a:pt x="9" y="131"/>
                        <a:pt x="15" y="157"/>
                        <a:pt x="26" y="176"/>
                      </a:cubicBezTo>
                      <a:cubicBezTo>
                        <a:pt x="37" y="198"/>
                        <a:pt x="60" y="208"/>
                        <a:pt x="80" y="220"/>
                      </a:cubicBezTo>
                      <a:cubicBezTo>
                        <a:pt x="106" y="236"/>
                        <a:pt x="130" y="255"/>
                        <a:pt x="162" y="240"/>
                      </a:cubicBezTo>
                      <a:cubicBezTo>
                        <a:pt x="195" y="223"/>
                        <a:pt x="208" y="182"/>
                        <a:pt x="227" y="153"/>
                      </a:cubicBezTo>
                      <a:cubicBezTo>
                        <a:pt x="238" y="135"/>
                        <a:pt x="258" y="120"/>
                        <a:pt x="237" y="101"/>
                      </a:cubicBezTo>
                      <a:cubicBezTo>
                        <a:pt x="222" y="87"/>
                        <a:pt x="193" y="91"/>
                        <a:pt x="173" y="85"/>
                      </a:cubicBezTo>
                      <a:cubicBezTo>
                        <a:pt x="164" y="82"/>
                        <a:pt x="151" y="78"/>
                        <a:pt x="146" y="68"/>
                      </a:cubicBezTo>
                      <a:cubicBezTo>
                        <a:pt x="139" y="52"/>
                        <a:pt x="148" y="48"/>
                        <a:pt x="131" y="33"/>
                      </a:cubicBezTo>
                      <a:cubicBezTo>
                        <a:pt x="112" y="16"/>
                        <a:pt x="93" y="3"/>
                        <a:pt x="68" y="0"/>
                      </a:cubicBezTo>
                      <a:close/>
                    </a:path>
                  </a:pathLst>
                </a:custGeom>
                <a:noFill/>
                <a:ln w="3175" cap="rnd">
                  <a:solidFill>
                    <a:srgbClr val="58585A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33" name="Freeform 586"/>
                <p:cNvSpPr>
                  <a:spLocks/>
                </p:cNvSpPr>
                <p:nvPr/>
              </p:nvSpPr>
              <p:spPr bwMode="auto">
                <a:xfrm>
                  <a:off x="4478" y="1024"/>
                  <a:ext cx="90" cy="96"/>
                </a:xfrm>
                <a:custGeom>
                  <a:avLst/>
                  <a:gdLst>
                    <a:gd name="T0" fmla="*/ 72 w 45"/>
                    <a:gd name="T1" fmla="*/ 369 h 45"/>
                    <a:gd name="T2" fmla="*/ 56 w 45"/>
                    <a:gd name="T3" fmla="*/ 87 h 45"/>
                    <a:gd name="T4" fmla="*/ 288 w 45"/>
                    <a:gd name="T5" fmla="*/ 68 h 45"/>
                    <a:gd name="T6" fmla="*/ 304 w 45"/>
                    <a:gd name="T7" fmla="*/ 350 h 45"/>
                    <a:gd name="T8" fmla="*/ 72 w 45"/>
                    <a:gd name="T9" fmla="*/ 369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5" h="45">
                      <a:moveTo>
                        <a:pt x="9" y="38"/>
                      </a:moveTo>
                      <a:cubicBezTo>
                        <a:pt x="1" y="31"/>
                        <a:pt x="0" y="18"/>
                        <a:pt x="7" y="9"/>
                      </a:cubicBezTo>
                      <a:cubicBezTo>
                        <a:pt x="15" y="1"/>
                        <a:pt x="28" y="0"/>
                        <a:pt x="36" y="7"/>
                      </a:cubicBezTo>
                      <a:cubicBezTo>
                        <a:pt x="44" y="15"/>
                        <a:pt x="45" y="28"/>
                        <a:pt x="38" y="36"/>
                      </a:cubicBezTo>
                      <a:cubicBezTo>
                        <a:pt x="30" y="45"/>
                        <a:pt x="17" y="45"/>
                        <a:pt x="9" y="3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34" name="Freeform 587"/>
                <p:cNvSpPr>
                  <a:spLocks/>
                </p:cNvSpPr>
                <p:nvPr/>
              </p:nvSpPr>
              <p:spPr bwMode="auto">
                <a:xfrm>
                  <a:off x="4570" y="1011"/>
                  <a:ext cx="50" cy="51"/>
                </a:xfrm>
                <a:custGeom>
                  <a:avLst/>
                  <a:gdLst>
                    <a:gd name="T0" fmla="*/ 40 w 25"/>
                    <a:gd name="T1" fmla="*/ 193 h 24"/>
                    <a:gd name="T2" fmla="*/ 32 w 25"/>
                    <a:gd name="T3" fmla="*/ 49 h 24"/>
                    <a:gd name="T4" fmla="*/ 152 w 25"/>
                    <a:gd name="T5" fmla="*/ 40 h 24"/>
                    <a:gd name="T6" fmla="*/ 160 w 25"/>
                    <a:gd name="T7" fmla="*/ 181 h 24"/>
                    <a:gd name="T8" fmla="*/ 40 w 25"/>
                    <a:gd name="T9" fmla="*/ 193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5" y="20"/>
                      </a:moveTo>
                      <a:cubicBezTo>
                        <a:pt x="0" y="16"/>
                        <a:pt x="0" y="9"/>
                        <a:pt x="4" y="5"/>
                      </a:cubicBezTo>
                      <a:cubicBezTo>
                        <a:pt x="8" y="0"/>
                        <a:pt x="15" y="0"/>
                        <a:pt x="19" y="4"/>
                      </a:cubicBezTo>
                      <a:cubicBezTo>
                        <a:pt x="24" y="8"/>
                        <a:pt x="25" y="15"/>
                        <a:pt x="20" y="19"/>
                      </a:cubicBezTo>
                      <a:cubicBezTo>
                        <a:pt x="16" y="24"/>
                        <a:pt x="9" y="24"/>
                        <a:pt x="5" y="2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35" name="Freeform 588"/>
                <p:cNvSpPr>
                  <a:spLocks/>
                </p:cNvSpPr>
                <p:nvPr/>
              </p:nvSpPr>
              <p:spPr bwMode="auto">
                <a:xfrm>
                  <a:off x="4450" y="1109"/>
                  <a:ext cx="38" cy="41"/>
                </a:xfrm>
                <a:custGeom>
                  <a:avLst/>
                  <a:gdLst>
                    <a:gd name="T0" fmla="*/ 32 w 19"/>
                    <a:gd name="T1" fmla="*/ 164 h 19"/>
                    <a:gd name="T2" fmla="*/ 24 w 19"/>
                    <a:gd name="T3" fmla="*/ 41 h 19"/>
                    <a:gd name="T4" fmla="*/ 120 w 19"/>
                    <a:gd name="T5" fmla="*/ 28 h 19"/>
                    <a:gd name="T6" fmla="*/ 128 w 19"/>
                    <a:gd name="T7" fmla="*/ 149 h 19"/>
                    <a:gd name="T8" fmla="*/ 32 w 19"/>
                    <a:gd name="T9" fmla="*/ 164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" h="19">
                      <a:moveTo>
                        <a:pt x="4" y="16"/>
                      </a:moveTo>
                      <a:cubicBezTo>
                        <a:pt x="0" y="13"/>
                        <a:pt x="0" y="8"/>
                        <a:pt x="3" y="4"/>
                      </a:cubicBezTo>
                      <a:cubicBezTo>
                        <a:pt x="6" y="1"/>
                        <a:pt x="12" y="0"/>
                        <a:pt x="15" y="3"/>
                      </a:cubicBezTo>
                      <a:cubicBezTo>
                        <a:pt x="19" y="7"/>
                        <a:pt x="19" y="12"/>
                        <a:pt x="16" y="15"/>
                      </a:cubicBezTo>
                      <a:cubicBezTo>
                        <a:pt x="13" y="19"/>
                        <a:pt x="7" y="19"/>
                        <a:pt x="4" y="16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grpSp>
            <p:nvGrpSpPr>
              <p:cNvPr id="14" name="Group 159"/>
              <p:cNvGrpSpPr>
                <a:grpSpLocks/>
              </p:cNvGrpSpPr>
              <p:nvPr/>
            </p:nvGrpSpPr>
            <p:grpSpPr bwMode="auto">
              <a:xfrm>
                <a:off x="2149246" y="2701925"/>
                <a:ext cx="799236" cy="866775"/>
                <a:chOff x="519" y="795"/>
                <a:chExt cx="670" cy="835"/>
              </a:xfrm>
            </p:grpSpPr>
            <p:sp>
              <p:nvSpPr>
                <p:cNvPr id="15" name="Freeform 15"/>
                <p:cNvSpPr>
                  <a:spLocks/>
                </p:cNvSpPr>
                <p:nvPr/>
              </p:nvSpPr>
              <p:spPr bwMode="auto">
                <a:xfrm>
                  <a:off x="523" y="795"/>
                  <a:ext cx="666" cy="835"/>
                </a:xfrm>
                <a:custGeom>
                  <a:avLst/>
                  <a:gdLst>
                    <a:gd name="T0" fmla="*/ 262 w 368"/>
                    <a:gd name="T1" fmla="*/ 565 h 433"/>
                    <a:gd name="T2" fmla="*/ 45 w 368"/>
                    <a:gd name="T3" fmla="*/ 1691 h 433"/>
                    <a:gd name="T4" fmla="*/ 291 w 368"/>
                    <a:gd name="T5" fmla="*/ 2655 h 433"/>
                    <a:gd name="T6" fmla="*/ 1173 w 368"/>
                    <a:gd name="T7" fmla="*/ 3020 h 433"/>
                    <a:gd name="T8" fmla="*/ 1815 w 368"/>
                    <a:gd name="T9" fmla="*/ 2424 h 433"/>
                    <a:gd name="T10" fmla="*/ 2099 w 368"/>
                    <a:gd name="T11" fmla="*/ 1678 h 433"/>
                    <a:gd name="T12" fmla="*/ 1851 w 368"/>
                    <a:gd name="T13" fmla="*/ 540 h 433"/>
                    <a:gd name="T14" fmla="*/ 262 w 368"/>
                    <a:gd name="T15" fmla="*/ 565 h 43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68" h="433">
                      <a:moveTo>
                        <a:pt x="44" y="79"/>
                      </a:moveTo>
                      <a:cubicBezTo>
                        <a:pt x="0" y="119"/>
                        <a:pt x="4" y="199"/>
                        <a:pt x="8" y="236"/>
                      </a:cubicBezTo>
                      <a:cubicBezTo>
                        <a:pt x="11" y="272"/>
                        <a:pt x="32" y="353"/>
                        <a:pt x="49" y="370"/>
                      </a:cubicBezTo>
                      <a:cubicBezTo>
                        <a:pt x="67" y="388"/>
                        <a:pt x="126" y="433"/>
                        <a:pt x="198" y="421"/>
                      </a:cubicBezTo>
                      <a:cubicBezTo>
                        <a:pt x="270" y="410"/>
                        <a:pt x="288" y="385"/>
                        <a:pt x="306" y="338"/>
                      </a:cubicBezTo>
                      <a:cubicBezTo>
                        <a:pt x="323" y="292"/>
                        <a:pt x="344" y="258"/>
                        <a:pt x="354" y="234"/>
                      </a:cubicBezTo>
                      <a:cubicBezTo>
                        <a:pt x="363" y="210"/>
                        <a:pt x="368" y="104"/>
                        <a:pt x="312" y="75"/>
                      </a:cubicBezTo>
                      <a:cubicBezTo>
                        <a:pt x="256" y="47"/>
                        <a:pt x="147" y="0"/>
                        <a:pt x="44" y="7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6" name="Freeform 16"/>
                <p:cNvSpPr>
                  <a:spLocks/>
                </p:cNvSpPr>
                <p:nvPr/>
              </p:nvSpPr>
              <p:spPr bwMode="auto">
                <a:xfrm>
                  <a:off x="720" y="960"/>
                  <a:ext cx="433" cy="635"/>
                </a:xfrm>
                <a:custGeom>
                  <a:avLst/>
                  <a:gdLst>
                    <a:gd name="T0" fmla="*/ 1303 w 239"/>
                    <a:gd name="T1" fmla="*/ 100 h 329"/>
                    <a:gd name="T2" fmla="*/ 1386 w 239"/>
                    <a:gd name="T3" fmla="*/ 481 h 329"/>
                    <a:gd name="T4" fmla="*/ 1408 w 239"/>
                    <a:gd name="T5" fmla="*/ 876 h 329"/>
                    <a:gd name="T6" fmla="*/ 1159 w 239"/>
                    <a:gd name="T7" fmla="*/ 1625 h 329"/>
                    <a:gd name="T8" fmla="*/ 755 w 239"/>
                    <a:gd name="T9" fmla="*/ 2258 h 329"/>
                    <a:gd name="T10" fmla="*/ 404 w 239"/>
                    <a:gd name="T11" fmla="*/ 2343 h 329"/>
                    <a:gd name="T12" fmla="*/ 234 w 239"/>
                    <a:gd name="T13" fmla="*/ 2343 h 329"/>
                    <a:gd name="T14" fmla="*/ 0 w 239"/>
                    <a:gd name="T15" fmla="*/ 2272 h 329"/>
                    <a:gd name="T16" fmla="*/ 375 w 239"/>
                    <a:gd name="T17" fmla="*/ 2227 h 329"/>
                    <a:gd name="T18" fmla="*/ 755 w 239"/>
                    <a:gd name="T19" fmla="*/ 2019 h 329"/>
                    <a:gd name="T20" fmla="*/ 886 w 239"/>
                    <a:gd name="T21" fmla="*/ 1554 h 329"/>
                    <a:gd name="T22" fmla="*/ 1107 w 239"/>
                    <a:gd name="T23" fmla="*/ 1322 h 329"/>
                    <a:gd name="T24" fmla="*/ 1313 w 239"/>
                    <a:gd name="T25" fmla="*/ 649 h 329"/>
                    <a:gd name="T26" fmla="*/ 1136 w 239"/>
                    <a:gd name="T27" fmla="*/ 0 h 329"/>
                    <a:gd name="T28" fmla="*/ 1281 w 239"/>
                    <a:gd name="T29" fmla="*/ 100 h 32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39" h="329">
                      <a:moveTo>
                        <a:pt x="219" y="14"/>
                      </a:moveTo>
                      <a:cubicBezTo>
                        <a:pt x="220" y="31"/>
                        <a:pt x="231" y="49"/>
                        <a:pt x="233" y="67"/>
                      </a:cubicBezTo>
                      <a:cubicBezTo>
                        <a:pt x="236" y="84"/>
                        <a:pt x="239" y="104"/>
                        <a:pt x="237" y="122"/>
                      </a:cubicBezTo>
                      <a:cubicBezTo>
                        <a:pt x="234" y="158"/>
                        <a:pt x="213" y="196"/>
                        <a:pt x="195" y="226"/>
                      </a:cubicBezTo>
                      <a:cubicBezTo>
                        <a:pt x="175" y="260"/>
                        <a:pt x="167" y="298"/>
                        <a:pt x="127" y="314"/>
                      </a:cubicBezTo>
                      <a:cubicBezTo>
                        <a:pt x="108" y="321"/>
                        <a:pt x="88" y="325"/>
                        <a:pt x="68" y="326"/>
                      </a:cubicBezTo>
                      <a:cubicBezTo>
                        <a:pt x="58" y="327"/>
                        <a:pt x="49" y="327"/>
                        <a:pt x="39" y="326"/>
                      </a:cubicBezTo>
                      <a:cubicBezTo>
                        <a:pt x="29" y="324"/>
                        <a:pt x="9" y="312"/>
                        <a:pt x="0" y="316"/>
                      </a:cubicBezTo>
                      <a:cubicBezTo>
                        <a:pt x="16" y="329"/>
                        <a:pt x="46" y="313"/>
                        <a:pt x="63" y="310"/>
                      </a:cubicBezTo>
                      <a:cubicBezTo>
                        <a:pt x="86" y="306"/>
                        <a:pt x="109" y="297"/>
                        <a:pt x="127" y="281"/>
                      </a:cubicBezTo>
                      <a:cubicBezTo>
                        <a:pt x="146" y="265"/>
                        <a:pt x="143" y="238"/>
                        <a:pt x="149" y="216"/>
                      </a:cubicBezTo>
                      <a:cubicBezTo>
                        <a:pt x="155" y="193"/>
                        <a:pt x="170" y="196"/>
                        <a:pt x="186" y="184"/>
                      </a:cubicBezTo>
                      <a:cubicBezTo>
                        <a:pt x="213" y="165"/>
                        <a:pt x="222" y="121"/>
                        <a:pt x="221" y="90"/>
                      </a:cubicBezTo>
                      <a:cubicBezTo>
                        <a:pt x="221" y="63"/>
                        <a:pt x="223" y="11"/>
                        <a:pt x="191" y="0"/>
                      </a:cubicBezTo>
                      <a:cubicBezTo>
                        <a:pt x="200" y="1"/>
                        <a:pt x="207" y="10"/>
                        <a:pt x="215" y="14"/>
                      </a:cubicBezTo>
                    </a:path>
                  </a:pathLst>
                </a:custGeom>
                <a:solidFill>
                  <a:srgbClr val="96D0D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7" name="Freeform 17"/>
                <p:cNvSpPr>
                  <a:spLocks/>
                </p:cNvSpPr>
                <p:nvPr/>
              </p:nvSpPr>
              <p:spPr bwMode="auto">
                <a:xfrm>
                  <a:off x="644" y="945"/>
                  <a:ext cx="522" cy="644"/>
                </a:xfrm>
                <a:custGeom>
                  <a:avLst/>
                  <a:gdLst>
                    <a:gd name="T0" fmla="*/ 368 w 288"/>
                    <a:gd name="T1" fmla="*/ 540 h 334"/>
                    <a:gd name="T2" fmla="*/ 29 w 288"/>
                    <a:gd name="T3" fmla="*/ 1535 h 334"/>
                    <a:gd name="T4" fmla="*/ 344 w 288"/>
                    <a:gd name="T5" fmla="*/ 2086 h 334"/>
                    <a:gd name="T6" fmla="*/ 939 w 288"/>
                    <a:gd name="T7" fmla="*/ 2271 h 334"/>
                    <a:gd name="T8" fmla="*/ 1209 w 288"/>
                    <a:gd name="T9" fmla="*/ 1847 h 334"/>
                    <a:gd name="T10" fmla="*/ 1144 w 288"/>
                    <a:gd name="T11" fmla="*/ 1514 h 334"/>
                    <a:gd name="T12" fmla="*/ 1604 w 288"/>
                    <a:gd name="T13" fmla="*/ 1041 h 334"/>
                    <a:gd name="T14" fmla="*/ 368 w 288"/>
                    <a:gd name="T15" fmla="*/ 540 h 33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88" h="334">
                      <a:moveTo>
                        <a:pt x="62" y="75"/>
                      </a:moveTo>
                      <a:cubicBezTo>
                        <a:pt x="16" y="105"/>
                        <a:pt x="10" y="153"/>
                        <a:pt x="5" y="214"/>
                      </a:cubicBezTo>
                      <a:cubicBezTo>
                        <a:pt x="0" y="275"/>
                        <a:pt x="30" y="262"/>
                        <a:pt x="58" y="291"/>
                      </a:cubicBezTo>
                      <a:cubicBezTo>
                        <a:pt x="85" y="320"/>
                        <a:pt x="122" y="334"/>
                        <a:pt x="158" y="317"/>
                      </a:cubicBezTo>
                      <a:cubicBezTo>
                        <a:pt x="195" y="299"/>
                        <a:pt x="194" y="280"/>
                        <a:pt x="203" y="258"/>
                      </a:cubicBezTo>
                      <a:cubicBezTo>
                        <a:pt x="213" y="235"/>
                        <a:pt x="186" y="222"/>
                        <a:pt x="192" y="211"/>
                      </a:cubicBezTo>
                      <a:cubicBezTo>
                        <a:pt x="199" y="200"/>
                        <a:pt x="250" y="216"/>
                        <a:pt x="269" y="145"/>
                      </a:cubicBezTo>
                      <a:cubicBezTo>
                        <a:pt x="288" y="75"/>
                        <a:pt x="165" y="0"/>
                        <a:pt x="62" y="75"/>
                      </a:cubicBezTo>
                      <a:close/>
                    </a:path>
                  </a:pathLst>
                </a:custGeom>
                <a:solidFill>
                  <a:srgbClr val="C75FC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8" name="Freeform 18"/>
                <p:cNvSpPr>
                  <a:spLocks/>
                </p:cNvSpPr>
                <p:nvPr/>
              </p:nvSpPr>
              <p:spPr bwMode="auto">
                <a:xfrm>
                  <a:off x="550" y="920"/>
                  <a:ext cx="154" cy="328"/>
                </a:xfrm>
                <a:custGeom>
                  <a:avLst/>
                  <a:gdLst>
                    <a:gd name="T0" fmla="*/ 505 w 85"/>
                    <a:gd name="T1" fmla="*/ 0 h 170"/>
                    <a:gd name="T2" fmla="*/ 101 w 85"/>
                    <a:gd name="T3" fmla="*/ 424 h 170"/>
                    <a:gd name="T4" fmla="*/ 112 w 85"/>
                    <a:gd name="T5" fmla="*/ 1221 h 170"/>
                    <a:gd name="T6" fmla="*/ 101 w 85"/>
                    <a:gd name="T7" fmla="*/ 712 h 170"/>
                    <a:gd name="T8" fmla="*/ 197 w 85"/>
                    <a:gd name="T9" fmla="*/ 424 h 170"/>
                    <a:gd name="T10" fmla="*/ 322 w 85"/>
                    <a:gd name="T11" fmla="*/ 193 h 170"/>
                    <a:gd name="T12" fmla="*/ 489 w 85"/>
                    <a:gd name="T13" fmla="*/ 0 h 17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5" h="170">
                      <a:moveTo>
                        <a:pt x="85" y="0"/>
                      </a:moveTo>
                      <a:cubicBezTo>
                        <a:pt x="55" y="15"/>
                        <a:pt x="31" y="27"/>
                        <a:pt x="17" y="59"/>
                      </a:cubicBezTo>
                      <a:cubicBezTo>
                        <a:pt x="0" y="100"/>
                        <a:pt x="8" y="129"/>
                        <a:pt x="19" y="170"/>
                      </a:cubicBezTo>
                      <a:cubicBezTo>
                        <a:pt x="26" y="148"/>
                        <a:pt x="13" y="122"/>
                        <a:pt x="17" y="99"/>
                      </a:cubicBezTo>
                      <a:cubicBezTo>
                        <a:pt x="20" y="86"/>
                        <a:pt x="28" y="72"/>
                        <a:pt x="33" y="59"/>
                      </a:cubicBezTo>
                      <a:cubicBezTo>
                        <a:pt x="39" y="45"/>
                        <a:pt x="41" y="36"/>
                        <a:pt x="54" y="27"/>
                      </a:cubicBezTo>
                      <a:cubicBezTo>
                        <a:pt x="66" y="19"/>
                        <a:pt x="70" y="9"/>
                        <a:pt x="82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9" name="Freeform 19"/>
                <p:cNvSpPr>
                  <a:spLocks/>
                </p:cNvSpPr>
                <p:nvPr/>
              </p:nvSpPr>
              <p:spPr bwMode="auto">
                <a:xfrm>
                  <a:off x="644" y="945"/>
                  <a:ext cx="522" cy="644"/>
                </a:xfrm>
                <a:custGeom>
                  <a:avLst/>
                  <a:gdLst>
                    <a:gd name="T0" fmla="*/ 368 w 288"/>
                    <a:gd name="T1" fmla="*/ 540 h 334"/>
                    <a:gd name="T2" fmla="*/ 29 w 288"/>
                    <a:gd name="T3" fmla="*/ 1535 h 334"/>
                    <a:gd name="T4" fmla="*/ 344 w 288"/>
                    <a:gd name="T5" fmla="*/ 2086 h 334"/>
                    <a:gd name="T6" fmla="*/ 939 w 288"/>
                    <a:gd name="T7" fmla="*/ 2271 h 334"/>
                    <a:gd name="T8" fmla="*/ 1209 w 288"/>
                    <a:gd name="T9" fmla="*/ 1847 h 334"/>
                    <a:gd name="T10" fmla="*/ 1144 w 288"/>
                    <a:gd name="T11" fmla="*/ 1514 h 334"/>
                    <a:gd name="T12" fmla="*/ 1604 w 288"/>
                    <a:gd name="T13" fmla="*/ 1041 h 334"/>
                    <a:gd name="T14" fmla="*/ 368 w 288"/>
                    <a:gd name="T15" fmla="*/ 540 h 33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88" h="334">
                      <a:moveTo>
                        <a:pt x="62" y="75"/>
                      </a:moveTo>
                      <a:cubicBezTo>
                        <a:pt x="16" y="105"/>
                        <a:pt x="9" y="153"/>
                        <a:pt x="5" y="214"/>
                      </a:cubicBezTo>
                      <a:cubicBezTo>
                        <a:pt x="0" y="275"/>
                        <a:pt x="30" y="262"/>
                        <a:pt x="58" y="291"/>
                      </a:cubicBezTo>
                      <a:cubicBezTo>
                        <a:pt x="85" y="320"/>
                        <a:pt x="122" y="334"/>
                        <a:pt x="158" y="317"/>
                      </a:cubicBezTo>
                      <a:cubicBezTo>
                        <a:pt x="195" y="299"/>
                        <a:pt x="194" y="280"/>
                        <a:pt x="203" y="258"/>
                      </a:cubicBezTo>
                      <a:cubicBezTo>
                        <a:pt x="213" y="235"/>
                        <a:pt x="186" y="222"/>
                        <a:pt x="192" y="211"/>
                      </a:cubicBezTo>
                      <a:cubicBezTo>
                        <a:pt x="199" y="200"/>
                        <a:pt x="250" y="216"/>
                        <a:pt x="269" y="145"/>
                      </a:cubicBezTo>
                      <a:cubicBezTo>
                        <a:pt x="288" y="75"/>
                        <a:pt x="165" y="0"/>
                        <a:pt x="62" y="75"/>
                      </a:cubicBezTo>
                      <a:close/>
                    </a:path>
                  </a:pathLst>
                </a:custGeom>
                <a:noFill/>
                <a:ln w="3175" cap="rnd">
                  <a:solidFill>
                    <a:srgbClr val="58585A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0" name="Freeform 20"/>
                <p:cNvSpPr>
                  <a:spLocks/>
                </p:cNvSpPr>
                <p:nvPr/>
              </p:nvSpPr>
              <p:spPr bwMode="auto">
                <a:xfrm>
                  <a:off x="778" y="1132"/>
                  <a:ext cx="350" cy="436"/>
                </a:xfrm>
                <a:custGeom>
                  <a:avLst/>
                  <a:gdLst>
                    <a:gd name="T0" fmla="*/ 0 w 193"/>
                    <a:gd name="T1" fmla="*/ 1399 h 226"/>
                    <a:gd name="T2" fmla="*/ 506 w 193"/>
                    <a:gd name="T3" fmla="*/ 1499 h 226"/>
                    <a:gd name="T4" fmla="*/ 651 w 193"/>
                    <a:gd name="T5" fmla="*/ 957 h 226"/>
                    <a:gd name="T6" fmla="*/ 763 w 193"/>
                    <a:gd name="T7" fmla="*/ 733 h 226"/>
                    <a:gd name="T8" fmla="*/ 983 w 193"/>
                    <a:gd name="T9" fmla="*/ 565 h 226"/>
                    <a:gd name="T10" fmla="*/ 990 w 193"/>
                    <a:gd name="T11" fmla="*/ 0 h 226"/>
                    <a:gd name="T12" fmla="*/ 901 w 193"/>
                    <a:gd name="T13" fmla="*/ 509 h 226"/>
                    <a:gd name="T14" fmla="*/ 537 w 193"/>
                    <a:gd name="T15" fmla="*/ 756 h 226"/>
                    <a:gd name="T16" fmla="*/ 263 w 193"/>
                    <a:gd name="T17" fmla="*/ 1485 h 22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93" h="226">
                      <a:moveTo>
                        <a:pt x="0" y="195"/>
                      </a:moveTo>
                      <a:cubicBezTo>
                        <a:pt x="21" y="221"/>
                        <a:pt x="57" y="226"/>
                        <a:pt x="85" y="209"/>
                      </a:cubicBezTo>
                      <a:cubicBezTo>
                        <a:pt x="117" y="189"/>
                        <a:pt x="116" y="165"/>
                        <a:pt x="109" y="133"/>
                      </a:cubicBezTo>
                      <a:cubicBezTo>
                        <a:pt x="105" y="113"/>
                        <a:pt x="111" y="107"/>
                        <a:pt x="128" y="102"/>
                      </a:cubicBezTo>
                      <a:cubicBezTo>
                        <a:pt x="144" y="97"/>
                        <a:pt x="153" y="92"/>
                        <a:pt x="165" y="79"/>
                      </a:cubicBezTo>
                      <a:cubicBezTo>
                        <a:pt x="191" y="53"/>
                        <a:pt x="193" y="28"/>
                        <a:pt x="166" y="0"/>
                      </a:cubicBezTo>
                      <a:cubicBezTo>
                        <a:pt x="172" y="32"/>
                        <a:pt x="181" y="52"/>
                        <a:pt x="151" y="71"/>
                      </a:cubicBezTo>
                      <a:cubicBezTo>
                        <a:pt x="133" y="83"/>
                        <a:pt x="97" y="83"/>
                        <a:pt x="90" y="105"/>
                      </a:cubicBezTo>
                      <a:cubicBezTo>
                        <a:pt x="84" y="126"/>
                        <a:pt x="102" y="226"/>
                        <a:pt x="44" y="207"/>
                      </a:cubicBezTo>
                    </a:path>
                  </a:pathLst>
                </a:custGeom>
                <a:solidFill>
                  <a:srgbClr val="AD94FC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1" name="Freeform 21"/>
                <p:cNvSpPr>
                  <a:spLocks/>
                </p:cNvSpPr>
                <p:nvPr/>
              </p:nvSpPr>
              <p:spPr bwMode="auto">
                <a:xfrm>
                  <a:off x="687" y="1084"/>
                  <a:ext cx="127" cy="175"/>
                </a:xfrm>
                <a:custGeom>
                  <a:avLst/>
                  <a:gdLst>
                    <a:gd name="T0" fmla="*/ 417 w 70"/>
                    <a:gd name="T1" fmla="*/ 0 h 91"/>
                    <a:gd name="T2" fmla="*/ 16 w 70"/>
                    <a:gd name="T3" fmla="*/ 648 h 91"/>
                    <a:gd name="T4" fmla="*/ 73 w 70"/>
                    <a:gd name="T5" fmla="*/ 440 h 91"/>
                    <a:gd name="T6" fmla="*/ 174 w 70"/>
                    <a:gd name="T7" fmla="*/ 256 h 91"/>
                    <a:gd name="T8" fmla="*/ 368 w 70"/>
                    <a:gd name="T9" fmla="*/ 37 h 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0" h="91">
                      <a:moveTo>
                        <a:pt x="70" y="0"/>
                      </a:moveTo>
                      <a:cubicBezTo>
                        <a:pt x="33" y="8"/>
                        <a:pt x="0" y="54"/>
                        <a:pt x="3" y="91"/>
                      </a:cubicBezTo>
                      <a:cubicBezTo>
                        <a:pt x="8" y="82"/>
                        <a:pt x="9" y="72"/>
                        <a:pt x="12" y="62"/>
                      </a:cubicBezTo>
                      <a:cubicBezTo>
                        <a:pt x="16" y="49"/>
                        <a:pt x="20" y="45"/>
                        <a:pt x="29" y="36"/>
                      </a:cubicBezTo>
                      <a:cubicBezTo>
                        <a:pt x="40" y="25"/>
                        <a:pt x="50" y="15"/>
                        <a:pt x="62" y="5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2" name="Oval 22"/>
                <p:cNvSpPr>
                  <a:spLocks noChangeArrowheads="1"/>
                </p:cNvSpPr>
                <p:nvPr/>
              </p:nvSpPr>
              <p:spPr bwMode="auto">
                <a:xfrm>
                  <a:off x="785" y="1014"/>
                  <a:ext cx="75" cy="7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3" name="Oval 23"/>
                <p:cNvSpPr>
                  <a:spLocks noChangeArrowheads="1"/>
                </p:cNvSpPr>
                <p:nvPr/>
              </p:nvSpPr>
              <p:spPr bwMode="auto">
                <a:xfrm>
                  <a:off x="880" y="1020"/>
                  <a:ext cx="27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4" name="Freeform 24"/>
                <p:cNvSpPr>
                  <a:spLocks/>
                </p:cNvSpPr>
                <p:nvPr/>
              </p:nvSpPr>
              <p:spPr bwMode="auto">
                <a:xfrm>
                  <a:off x="519" y="796"/>
                  <a:ext cx="667" cy="834"/>
                </a:xfrm>
                <a:custGeom>
                  <a:avLst/>
                  <a:gdLst>
                    <a:gd name="T0" fmla="*/ 270 w 368"/>
                    <a:gd name="T1" fmla="*/ 564 h 432"/>
                    <a:gd name="T2" fmla="*/ 49 w 368"/>
                    <a:gd name="T3" fmla="*/ 1691 h 432"/>
                    <a:gd name="T4" fmla="*/ 299 w 368"/>
                    <a:gd name="T5" fmla="*/ 2660 h 432"/>
                    <a:gd name="T6" fmla="*/ 1185 w 368"/>
                    <a:gd name="T7" fmla="*/ 3031 h 432"/>
                    <a:gd name="T8" fmla="*/ 1823 w 368"/>
                    <a:gd name="T9" fmla="*/ 2434 h 432"/>
                    <a:gd name="T10" fmla="*/ 2110 w 368"/>
                    <a:gd name="T11" fmla="*/ 1685 h 432"/>
                    <a:gd name="T12" fmla="*/ 1860 w 368"/>
                    <a:gd name="T13" fmla="*/ 541 h 432"/>
                    <a:gd name="T14" fmla="*/ 270 w 368"/>
                    <a:gd name="T15" fmla="*/ 564 h 43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68" h="432">
                      <a:moveTo>
                        <a:pt x="45" y="78"/>
                      </a:moveTo>
                      <a:cubicBezTo>
                        <a:pt x="0" y="118"/>
                        <a:pt x="5" y="198"/>
                        <a:pt x="8" y="235"/>
                      </a:cubicBezTo>
                      <a:cubicBezTo>
                        <a:pt x="11" y="272"/>
                        <a:pt x="32" y="352"/>
                        <a:pt x="50" y="370"/>
                      </a:cubicBezTo>
                      <a:cubicBezTo>
                        <a:pt x="67" y="387"/>
                        <a:pt x="127" y="432"/>
                        <a:pt x="199" y="421"/>
                      </a:cubicBezTo>
                      <a:cubicBezTo>
                        <a:pt x="271" y="410"/>
                        <a:pt x="288" y="384"/>
                        <a:pt x="306" y="338"/>
                      </a:cubicBezTo>
                      <a:cubicBezTo>
                        <a:pt x="324" y="291"/>
                        <a:pt x="344" y="258"/>
                        <a:pt x="354" y="234"/>
                      </a:cubicBezTo>
                      <a:cubicBezTo>
                        <a:pt x="364" y="210"/>
                        <a:pt x="368" y="104"/>
                        <a:pt x="312" y="75"/>
                      </a:cubicBezTo>
                      <a:cubicBezTo>
                        <a:pt x="256" y="46"/>
                        <a:pt x="147" y="0"/>
                        <a:pt x="45" y="78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rgbClr val="58585A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</p:grpSp>
        <p:sp>
          <p:nvSpPr>
            <p:cNvPr id="9" name="ZoneTexte 8"/>
            <p:cNvSpPr txBox="1"/>
            <p:nvPr/>
          </p:nvSpPr>
          <p:spPr>
            <a:xfrm>
              <a:off x="2327872" y="1208718"/>
              <a:ext cx="719516" cy="173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/>
                <a:t>Neutrophiles</a:t>
              </a:r>
              <a:endParaRPr lang="en-US" sz="1200" b="1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254053" y="2210495"/>
              <a:ext cx="634734" cy="173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Monocytes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996585" y="1525070"/>
              <a:ext cx="743185" cy="173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Macrophages</a:t>
              </a:r>
            </a:p>
          </p:txBody>
        </p:sp>
      </p:grpSp>
      <p:grpSp>
        <p:nvGrpSpPr>
          <p:cNvPr id="273" name="Grouper 272"/>
          <p:cNvGrpSpPr/>
          <p:nvPr/>
        </p:nvGrpSpPr>
        <p:grpSpPr>
          <a:xfrm>
            <a:off x="4676244" y="1597923"/>
            <a:ext cx="1924813" cy="2219536"/>
            <a:chOff x="5556937" y="2208422"/>
            <a:chExt cx="1052455" cy="1092433"/>
          </a:xfrm>
        </p:grpSpPr>
        <p:sp>
          <p:nvSpPr>
            <p:cNvPr id="204" name="Freeform 1496"/>
            <p:cNvSpPr>
              <a:spLocks noChangeAspect="1"/>
            </p:cNvSpPr>
            <p:nvPr/>
          </p:nvSpPr>
          <p:spPr bwMode="auto">
            <a:xfrm rot="20012189">
              <a:off x="5973235" y="3168429"/>
              <a:ext cx="176761" cy="132426"/>
            </a:xfrm>
            <a:custGeom>
              <a:avLst/>
              <a:gdLst>
                <a:gd name="T0" fmla="*/ 2147483647 w 206"/>
                <a:gd name="T1" fmla="*/ 2147483647 h 288"/>
                <a:gd name="T2" fmla="*/ 2147483647 w 206"/>
                <a:gd name="T3" fmla="*/ 2147483647 h 288"/>
                <a:gd name="T4" fmla="*/ 2147483647 w 206"/>
                <a:gd name="T5" fmla="*/ 2147483647 h 288"/>
                <a:gd name="T6" fmla="*/ 2147483647 w 206"/>
                <a:gd name="T7" fmla="*/ 2147483647 h 288"/>
                <a:gd name="T8" fmla="*/ 2147483647 w 206"/>
                <a:gd name="T9" fmla="*/ 2147483647 h 288"/>
                <a:gd name="T10" fmla="*/ 2147483647 w 206"/>
                <a:gd name="T11" fmla="*/ 2147483647 h 288"/>
                <a:gd name="T12" fmla="*/ 2147483647 w 206"/>
                <a:gd name="T13" fmla="*/ 2147483647 h 288"/>
                <a:gd name="T14" fmla="*/ 2147483647 w 206"/>
                <a:gd name="T15" fmla="*/ 2147483647 h 288"/>
                <a:gd name="T16" fmla="*/ 2147483647 w 206"/>
                <a:gd name="T17" fmla="*/ 2147483647 h 288"/>
                <a:gd name="T18" fmla="*/ 2147483647 w 206"/>
                <a:gd name="T19" fmla="*/ 2147483647 h 288"/>
                <a:gd name="T20" fmla="*/ 2147483647 w 206"/>
                <a:gd name="T21" fmla="*/ 2147483647 h 288"/>
                <a:gd name="T22" fmla="*/ 2147483647 w 206"/>
                <a:gd name="T23" fmla="*/ 2147483647 h 288"/>
                <a:gd name="T24" fmla="*/ 2147483647 w 206"/>
                <a:gd name="T25" fmla="*/ 2147483647 h 288"/>
                <a:gd name="T26" fmla="*/ 2147483647 w 206"/>
                <a:gd name="T27" fmla="*/ 2147483647 h 288"/>
                <a:gd name="T28" fmla="*/ 2147483647 w 206"/>
                <a:gd name="T29" fmla="*/ 2147483647 h 288"/>
                <a:gd name="T30" fmla="*/ 2147483647 w 206"/>
                <a:gd name="T31" fmla="*/ 2147483647 h 288"/>
                <a:gd name="T32" fmla="*/ 2147483647 w 206"/>
                <a:gd name="T33" fmla="*/ 2147483647 h 288"/>
                <a:gd name="T34" fmla="*/ 2147483647 w 206"/>
                <a:gd name="T35" fmla="*/ 2147483647 h 288"/>
                <a:gd name="T36" fmla="*/ 2147483647 w 206"/>
                <a:gd name="T37" fmla="*/ 2147483647 h 288"/>
                <a:gd name="T38" fmla="*/ 2147483647 w 206"/>
                <a:gd name="T39" fmla="*/ 2147483647 h 288"/>
                <a:gd name="T40" fmla="*/ 2147483647 w 206"/>
                <a:gd name="T41" fmla="*/ 2147483647 h 288"/>
                <a:gd name="T42" fmla="*/ 2147483647 w 206"/>
                <a:gd name="T43" fmla="*/ 2147483647 h 288"/>
                <a:gd name="T44" fmla="*/ 2147483647 w 206"/>
                <a:gd name="T45" fmla="*/ 2147483647 h 288"/>
                <a:gd name="T46" fmla="*/ 2147483647 w 206"/>
                <a:gd name="T47" fmla="*/ 2147483647 h 288"/>
                <a:gd name="T48" fmla="*/ 2147483647 w 206"/>
                <a:gd name="T49" fmla="*/ 2147483647 h 288"/>
                <a:gd name="T50" fmla="*/ 2147483647 w 206"/>
                <a:gd name="T51" fmla="*/ 2147483647 h 288"/>
                <a:gd name="T52" fmla="*/ 2147483647 w 206"/>
                <a:gd name="T53" fmla="*/ 2147483647 h 288"/>
                <a:gd name="T54" fmla="*/ 2147483647 w 206"/>
                <a:gd name="T55" fmla="*/ 2147483647 h 288"/>
                <a:gd name="T56" fmla="*/ 2147483647 w 206"/>
                <a:gd name="T57" fmla="*/ 0 h 288"/>
                <a:gd name="T58" fmla="*/ 2147483647 w 206"/>
                <a:gd name="T59" fmla="*/ 0 h 288"/>
                <a:gd name="T60" fmla="*/ 2147483647 w 206"/>
                <a:gd name="T61" fmla="*/ 2147483647 h 288"/>
                <a:gd name="T62" fmla="*/ 2147483647 w 206"/>
                <a:gd name="T63" fmla="*/ 2147483647 h 288"/>
                <a:gd name="T64" fmla="*/ 2147483647 w 206"/>
                <a:gd name="T65" fmla="*/ 2147483647 h 288"/>
                <a:gd name="T66" fmla="*/ 2147483647 w 206"/>
                <a:gd name="T67" fmla="*/ 2147483647 h 288"/>
                <a:gd name="T68" fmla="*/ 2147483647 w 206"/>
                <a:gd name="T69" fmla="*/ 2147483647 h 288"/>
                <a:gd name="T70" fmla="*/ 2147483647 w 206"/>
                <a:gd name="T71" fmla="*/ 2147483647 h 288"/>
                <a:gd name="T72" fmla="*/ 2147483647 w 206"/>
                <a:gd name="T73" fmla="*/ 2147483647 h 288"/>
                <a:gd name="T74" fmla="*/ 0 w 206"/>
                <a:gd name="T75" fmla="*/ 2147483647 h 288"/>
                <a:gd name="T76" fmla="*/ 0 w 206"/>
                <a:gd name="T77" fmla="*/ 2147483647 h 288"/>
                <a:gd name="T78" fmla="*/ 2147483647 w 206"/>
                <a:gd name="T79" fmla="*/ 2147483647 h 288"/>
                <a:gd name="T80" fmla="*/ 2147483647 w 206"/>
                <a:gd name="T81" fmla="*/ 2147483647 h 288"/>
                <a:gd name="T82" fmla="*/ 2147483647 w 206"/>
                <a:gd name="T83" fmla="*/ 2147483647 h 288"/>
                <a:gd name="T84" fmla="*/ 2147483647 w 206"/>
                <a:gd name="T85" fmla="*/ 2147483647 h 288"/>
                <a:gd name="T86" fmla="*/ 2147483647 w 206"/>
                <a:gd name="T87" fmla="*/ 2147483647 h 288"/>
                <a:gd name="T88" fmla="*/ 2147483647 w 206"/>
                <a:gd name="T89" fmla="*/ 2147483647 h 288"/>
                <a:gd name="T90" fmla="*/ 2147483647 w 206"/>
                <a:gd name="T91" fmla="*/ 2147483647 h 288"/>
                <a:gd name="T92" fmla="*/ 2147483647 w 206"/>
                <a:gd name="T93" fmla="*/ 2147483647 h 288"/>
                <a:gd name="T94" fmla="*/ 2147483647 w 206"/>
                <a:gd name="T95" fmla="*/ 2147483647 h 288"/>
                <a:gd name="T96" fmla="*/ 2147483647 w 206"/>
                <a:gd name="T97" fmla="*/ 2147483647 h 288"/>
                <a:gd name="T98" fmla="*/ 2147483647 w 206"/>
                <a:gd name="T99" fmla="*/ 2147483647 h 288"/>
                <a:gd name="T100" fmla="*/ 2147483647 w 206"/>
                <a:gd name="T101" fmla="*/ 2147483647 h 288"/>
                <a:gd name="T102" fmla="*/ 2147483647 w 206"/>
                <a:gd name="T103" fmla="*/ 2147483647 h 288"/>
                <a:gd name="T104" fmla="*/ 2147483647 w 206"/>
                <a:gd name="T105" fmla="*/ 2147483647 h 288"/>
                <a:gd name="T106" fmla="*/ 2147483647 w 206"/>
                <a:gd name="T107" fmla="*/ 2147483647 h 288"/>
                <a:gd name="T108" fmla="*/ 2147483647 w 206"/>
                <a:gd name="T109" fmla="*/ 2147483647 h 28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6"/>
                <a:gd name="T166" fmla="*/ 0 h 288"/>
                <a:gd name="T167" fmla="*/ 206 w 206"/>
                <a:gd name="T168" fmla="*/ 288 h 28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6" h="288">
                  <a:moveTo>
                    <a:pt x="62" y="272"/>
                  </a:moveTo>
                  <a:lnTo>
                    <a:pt x="62" y="234"/>
                  </a:lnTo>
                  <a:lnTo>
                    <a:pt x="143" y="234"/>
                  </a:lnTo>
                  <a:lnTo>
                    <a:pt x="144" y="272"/>
                  </a:lnTo>
                  <a:lnTo>
                    <a:pt x="144" y="279"/>
                  </a:lnTo>
                  <a:lnTo>
                    <a:pt x="147" y="283"/>
                  </a:lnTo>
                  <a:lnTo>
                    <a:pt x="150" y="287"/>
                  </a:lnTo>
                  <a:lnTo>
                    <a:pt x="155" y="288"/>
                  </a:lnTo>
                  <a:lnTo>
                    <a:pt x="159" y="288"/>
                  </a:lnTo>
                  <a:lnTo>
                    <a:pt x="164" y="287"/>
                  </a:lnTo>
                  <a:lnTo>
                    <a:pt x="170" y="286"/>
                  </a:lnTo>
                  <a:lnTo>
                    <a:pt x="175" y="282"/>
                  </a:lnTo>
                  <a:lnTo>
                    <a:pt x="182" y="276"/>
                  </a:lnTo>
                  <a:lnTo>
                    <a:pt x="187" y="270"/>
                  </a:lnTo>
                  <a:lnTo>
                    <a:pt x="192" y="263"/>
                  </a:lnTo>
                  <a:lnTo>
                    <a:pt x="197" y="254"/>
                  </a:lnTo>
                  <a:lnTo>
                    <a:pt x="201" y="244"/>
                  </a:lnTo>
                  <a:lnTo>
                    <a:pt x="204" y="232"/>
                  </a:lnTo>
                  <a:lnTo>
                    <a:pt x="206" y="221"/>
                  </a:lnTo>
                  <a:lnTo>
                    <a:pt x="206" y="207"/>
                  </a:lnTo>
                  <a:lnTo>
                    <a:pt x="206" y="65"/>
                  </a:lnTo>
                  <a:lnTo>
                    <a:pt x="205" y="52"/>
                  </a:lnTo>
                  <a:lnTo>
                    <a:pt x="201" y="40"/>
                  </a:lnTo>
                  <a:lnTo>
                    <a:pt x="196" y="30"/>
                  </a:lnTo>
                  <a:lnTo>
                    <a:pt x="188" y="19"/>
                  </a:lnTo>
                  <a:lnTo>
                    <a:pt x="179" y="11"/>
                  </a:lnTo>
                  <a:lnTo>
                    <a:pt x="169" y="6"/>
                  </a:lnTo>
                  <a:lnTo>
                    <a:pt x="157" y="2"/>
                  </a:lnTo>
                  <a:lnTo>
                    <a:pt x="144" y="0"/>
                  </a:lnTo>
                  <a:lnTo>
                    <a:pt x="62" y="0"/>
                  </a:lnTo>
                  <a:lnTo>
                    <a:pt x="50" y="2"/>
                  </a:lnTo>
                  <a:lnTo>
                    <a:pt x="39" y="6"/>
                  </a:lnTo>
                  <a:lnTo>
                    <a:pt x="27" y="11"/>
                  </a:lnTo>
                  <a:lnTo>
                    <a:pt x="18" y="19"/>
                  </a:lnTo>
                  <a:lnTo>
                    <a:pt x="11" y="30"/>
                  </a:lnTo>
                  <a:lnTo>
                    <a:pt x="5" y="40"/>
                  </a:lnTo>
                  <a:lnTo>
                    <a:pt x="2" y="52"/>
                  </a:lnTo>
                  <a:lnTo>
                    <a:pt x="0" y="65"/>
                  </a:lnTo>
                  <a:lnTo>
                    <a:pt x="0" y="207"/>
                  </a:lnTo>
                  <a:lnTo>
                    <a:pt x="2" y="221"/>
                  </a:lnTo>
                  <a:lnTo>
                    <a:pt x="3" y="232"/>
                  </a:lnTo>
                  <a:lnTo>
                    <a:pt x="7" y="244"/>
                  </a:lnTo>
                  <a:lnTo>
                    <a:pt x="11" y="254"/>
                  </a:lnTo>
                  <a:lnTo>
                    <a:pt x="14" y="263"/>
                  </a:lnTo>
                  <a:lnTo>
                    <a:pt x="21" y="270"/>
                  </a:lnTo>
                  <a:lnTo>
                    <a:pt x="26" y="276"/>
                  </a:lnTo>
                  <a:lnTo>
                    <a:pt x="31" y="282"/>
                  </a:lnTo>
                  <a:lnTo>
                    <a:pt x="38" y="286"/>
                  </a:lnTo>
                  <a:lnTo>
                    <a:pt x="43" y="287"/>
                  </a:lnTo>
                  <a:lnTo>
                    <a:pt x="48" y="288"/>
                  </a:lnTo>
                  <a:lnTo>
                    <a:pt x="53" y="288"/>
                  </a:lnTo>
                  <a:lnTo>
                    <a:pt x="57" y="287"/>
                  </a:lnTo>
                  <a:lnTo>
                    <a:pt x="60" y="283"/>
                  </a:lnTo>
                  <a:lnTo>
                    <a:pt x="62" y="279"/>
                  </a:lnTo>
                  <a:lnTo>
                    <a:pt x="62" y="272"/>
                  </a:lnTo>
                  <a:close/>
                </a:path>
              </a:pathLst>
            </a:custGeom>
            <a:solidFill>
              <a:srgbClr val="4F81BD">
                <a:lumMod val="75000"/>
              </a:srgbClr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" name="Grouper 2"/>
            <p:cNvGrpSpPr/>
            <p:nvPr/>
          </p:nvGrpSpPr>
          <p:grpSpPr>
            <a:xfrm>
              <a:off x="5556937" y="2208422"/>
              <a:ext cx="1052455" cy="979121"/>
              <a:chOff x="5556937" y="2223363"/>
              <a:chExt cx="1052455" cy="979121"/>
            </a:xfrm>
          </p:grpSpPr>
          <p:sp>
            <p:nvSpPr>
              <p:cNvPr id="218" name="Freeform 1496"/>
              <p:cNvSpPr>
                <a:spLocks noChangeAspect="1"/>
              </p:cNvSpPr>
              <p:nvPr/>
            </p:nvSpPr>
            <p:spPr bwMode="auto">
              <a:xfrm rot="20012189">
                <a:off x="6432631" y="2961523"/>
                <a:ext cx="176761" cy="132426"/>
              </a:xfrm>
              <a:custGeom>
                <a:avLst/>
                <a:gdLst>
                  <a:gd name="T0" fmla="*/ 2147483647 w 206"/>
                  <a:gd name="T1" fmla="*/ 2147483647 h 288"/>
                  <a:gd name="T2" fmla="*/ 2147483647 w 206"/>
                  <a:gd name="T3" fmla="*/ 2147483647 h 288"/>
                  <a:gd name="T4" fmla="*/ 2147483647 w 206"/>
                  <a:gd name="T5" fmla="*/ 2147483647 h 288"/>
                  <a:gd name="T6" fmla="*/ 2147483647 w 206"/>
                  <a:gd name="T7" fmla="*/ 2147483647 h 288"/>
                  <a:gd name="T8" fmla="*/ 2147483647 w 206"/>
                  <a:gd name="T9" fmla="*/ 2147483647 h 288"/>
                  <a:gd name="T10" fmla="*/ 2147483647 w 206"/>
                  <a:gd name="T11" fmla="*/ 2147483647 h 288"/>
                  <a:gd name="T12" fmla="*/ 2147483647 w 206"/>
                  <a:gd name="T13" fmla="*/ 2147483647 h 288"/>
                  <a:gd name="T14" fmla="*/ 2147483647 w 206"/>
                  <a:gd name="T15" fmla="*/ 2147483647 h 288"/>
                  <a:gd name="T16" fmla="*/ 2147483647 w 206"/>
                  <a:gd name="T17" fmla="*/ 2147483647 h 288"/>
                  <a:gd name="T18" fmla="*/ 2147483647 w 206"/>
                  <a:gd name="T19" fmla="*/ 2147483647 h 288"/>
                  <a:gd name="T20" fmla="*/ 2147483647 w 206"/>
                  <a:gd name="T21" fmla="*/ 2147483647 h 288"/>
                  <a:gd name="T22" fmla="*/ 2147483647 w 206"/>
                  <a:gd name="T23" fmla="*/ 2147483647 h 288"/>
                  <a:gd name="T24" fmla="*/ 2147483647 w 206"/>
                  <a:gd name="T25" fmla="*/ 2147483647 h 288"/>
                  <a:gd name="T26" fmla="*/ 2147483647 w 206"/>
                  <a:gd name="T27" fmla="*/ 2147483647 h 288"/>
                  <a:gd name="T28" fmla="*/ 2147483647 w 206"/>
                  <a:gd name="T29" fmla="*/ 2147483647 h 288"/>
                  <a:gd name="T30" fmla="*/ 2147483647 w 206"/>
                  <a:gd name="T31" fmla="*/ 2147483647 h 288"/>
                  <a:gd name="T32" fmla="*/ 2147483647 w 206"/>
                  <a:gd name="T33" fmla="*/ 2147483647 h 288"/>
                  <a:gd name="T34" fmla="*/ 2147483647 w 206"/>
                  <a:gd name="T35" fmla="*/ 2147483647 h 288"/>
                  <a:gd name="T36" fmla="*/ 2147483647 w 206"/>
                  <a:gd name="T37" fmla="*/ 2147483647 h 288"/>
                  <a:gd name="T38" fmla="*/ 2147483647 w 206"/>
                  <a:gd name="T39" fmla="*/ 2147483647 h 288"/>
                  <a:gd name="T40" fmla="*/ 2147483647 w 206"/>
                  <a:gd name="T41" fmla="*/ 2147483647 h 288"/>
                  <a:gd name="T42" fmla="*/ 2147483647 w 206"/>
                  <a:gd name="T43" fmla="*/ 2147483647 h 288"/>
                  <a:gd name="T44" fmla="*/ 2147483647 w 206"/>
                  <a:gd name="T45" fmla="*/ 2147483647 h 288"/>
                  <a:gd name="T46" fmla="*/ 2147483647 w 206"/>
                  <a:gd name="T47" fmla="*/ 2147483647 h 288"/>
                  <a:gd name="T48" fmla="*/ 2147483647 w 206"/>
                  <a:gd name="T49" fmla="*/ 2147483647 h 288"/>
                  <a:gd name="T50" fmla="*/ 2147483647 w 206"/>
                  <a:gd name="T51" fmla="*/ 2147483647 h 288"/>
                  <a:gd name="T52" fmla="*/ 2147483647 w 206"/>
                  <a:gd name="T53" fmla="*/ 2147483647 h 288"/>
                  <a:gd name="T54" fmla="*/ 2147483647 w 206"/>
                  <a:gd name="T55" fmla="*/ 2147483647 h 288"/>
                  <a:gd name="T56" fmla="*/ 2147483647 w 206"/>
                  <a:gd name="T57" fmla="*/ 0 h 288"/>
                  <a:gd name="T58" fmla="*/ 2147483647 w 206"/>
                  <a:gd name="T59" fmla="*/ 0 h 288"/>
                  <a:gd name="T60" fmla="*/ 2147483647 w 206"/>
                  <a:gd name="T61" fmla="*/ 2147483647 h 288"/>
                  <a:gd name="T62" fmla="*/ 2147483647 w 206"/>
                  <a:gd name="T63" fmla="*/ 2147483647 h 288"/>
                  <a:gd name="T64" fmla="*/ 2147483647 w 206"/>
                  <a:gd name="T65" fmla="*/ 2147483647 h 288"/>
                  <a:gd name="T66" fmla="*/ 2147483647 w 206"/>
                  <a:gd name="T67" fmla="*/ 2147483647 h 288"/>
                  <a:gd name="T68" fmla="*/ 2147483647 w 206"/>
                  <a:gd name="T69" fmla="*/ 2147483647 h 288"/>
                  <a:gd name="T70" fmla="*/ 2147483647 w 206"/>
                  <a:gd name="T71" fmla="*/ 2147483647 h 288"/>
                  <a:gd name="T72" fmla="*/ 2147483647 w 206"/>
                  <a:gd name="T73" fmla="*/ 2147483647 h 288"/>
                  <a:gd name="T74" fmla="*/ 0 w 206"/>
                  <a:gd name="T75" fmla="*/ 2147483647 h 288"/>
                  <a:gd name="T76" fmla="*/ 0 w 206"/>
                  <a:gd name="T77" fmla="*/ 2147483647 h 288"/>
                  <a:gd name="T78" fmla="*/ 2147483647 w 206"/>
                  <a:gd name="T79" fmla="*/ 2147483647 h 288"/>
                  <a:gd name="T80" fmla="*/ 2147483647 w 206"/>
                  <a:gd name="T81" fmla="*/ 2147483647 h 288"/>
                  <a:gd name="T82" fmla="*/ 2147483647 w 206"/>
                  <a:gd name="T83" fmla="*/ 2147483647 h 288"/>
                  <a:gd name="T84" fmla="*/ 2147483647 w 206"/>
                  <a:gd name="T85" fmla="*/ 2147483647 h 288"/>
                  <a:gd name="T86" fmla="*/ 2147483647 w 206"/>
                  <a:gd name="T87" fmla="*/ 2147483647 h 288"/>
                  <a:gd name="T88" fmla="*/ 2147483647 w 206"/>
                  <a:gd name="T89" fmla="*/ 2147483647 h 288"/>
                  <a:gd name="T90" fmla="*/ 2147483647 w 206"/>
                  <a:gd name="T91" fmla="*/ 2147483647 h 288"/>
                  <a:gd name="T92" fmla="*/ 2147483647 w 206"/>
                  <a:gd name="T93" fmla="*/ 2147483647 h 288"/>
                  <a:gd name="T94" fmla="*/ 2147483647 w 206"/>
                  <a:gd name="T95" fmla="*/ 2147483647 h 288"/>
                  <a:gd name="T96" fmla="*/ 2147483647 w 206"/>
                  <a:gd name="T97" fmla="*/ 2147483647 h 288"/>
                  <a:gd name="T98" fmla="*/ 2147483647 w 206"/>
                  <a:gd name="T99" fmla="*/ 2147483647 h 288"/>
                  <a:gd name="T100" fmla="*/ 2147483647 w 206"/>
                  <a:gd name="T101" fmla="*/ 2147483647 h 288"/>
                  <a:gd name="T102" fmla="*/ 2147483647 w 206"/>
                  <a:gd name="T103" fmla="*/ 2147483647 h 288"/>
                  <a:gd name="T104" fmla="*/ 2147483647 w 206"/>
                  <a:gd name="T105" fmla="*/ 2147483647 h 288"/>
                  <a:gd name="T106" fmla="*/ 2147483647 w 206"/>
                  <a:gd name="T107" fmla="*/ 2147483647 h 288"/>
                  <a:gd name="T108" fmla="*/ 2147483647 w 206"/>
                  <a:gd name="T109" fmla="*/ 2147483647 h 28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06"/>
                  <a:gd name="T166" fmla="*/ 0 h 288"/>
                  <a:gd name="T167" fmla="*/ 206 w 206"/>
                  <a:gd name="T168" fmla="*/ 288 h 28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06" h="288">
                    <a:moveTo>
                      <a:pt x="62" y="272"/>
                    </a:moveTo>
                    <a:lnTo>
                      <a:pt x="62" y="234"/>
                    </a:lnTo>
                    <a:lnTo>
                      <a:pt x="143" y="234"/>
                    </a:lnTo>
                    <a:lnTo>
                      <a:pt x="144" y="272"/>
                    </a:lnTo>
                    <a:lnTo>
                      <a:pt x="144" y="279"/>
                    </a:lnTo>
                    <a:lnTo>
                      <a:pt x="147" y="283"/>
                    </a:lnTo>
                    <a:lnTo>
                      <a:pt x="150" y="287"/>
                    </a:lnTo>
                    <a:lnTo>
                      <a:pt x="155" y="288"/>
                    </a:lnTo>
                    <a:lnTo>
                      <a:pt x="159" y="288"/>
                    </a:lnTo>
                    <a:lnTo>
                      <a:pt x="164" y="287"/>
                    </a:lnTo>
                    <a:lnTo>
                      <a:pt x="170" y="286"/>
                    </a:lnTo>
                    <a:lnTo>
                      <a:pt x="175" y="282"/>
                    </a:lnTo>
                    <a:lnTo>
                      <a:pt x="182" y="276"/>
                    </a:lnTo>
                    <a:lnTo>
                      <a:pt x="187" y="270"/>
                    </a:lnTo>
                    <a:lnTo>
                      <a:pt x="192" y="263"/>
                    </a:lnTo>
                    <a:lnTo>
                      <a:pt x="197" y="254"/>
                    </a:lnTo>
                    <a:lnTo>
                      <a:pt x="201" y="244"/>
                    </a:lnTo>
                    <a:lnTo>
                      <a:pt x="204" y="232"/>
                    </a:lnTo>
                    <a:lnTo>
                      <a:pt x="206" y="221"/>
                    </a:lnTo>
                    <a:lnTo>
                      <a:pt x="206" y="207"/>
                    </a:lnTo>
                    <a:lnTo>
                      <a:pt x="206" y="65"/>
                    </a:lnTo>
                    <a:lnTo>
                      <a:pt x="205" y="52"/>
                    </a:lnTo>
                    <a:lnTo>
                      <a:pt x="201" y="40"/>
                    </a:lnTo>
                    <a:lnTo>
                      <a:pt x="196" y="30"/>
                    </a:lnTo>
                    <a:lnTo>
                      <a:pt x="188" y="19"/>
                    </a:lnTo>
                    <a:lnTo>
                      <a:pt x="179" y="11"/>
                    </a:lnTo>
                    <a:lnTo>
                      <a:pt x="169" y="6"/>
                    </a:lnTo>
                    <a:lnTo>
                      <a:pt x="157" y="2"/>
                    </a:lnTo>
                    <a:lnTo>
                      <a:pt x="144" y="0"/>
                    </a:lnTo>
                    <a:lnTo>
                      <a:pt x="62" y="0"/>
                    </a:lnTo>
                    <a:lnTo>
                      <a:pt x="50" y="2"/>
                    </a:lnTo>
                    <a:lnTo>
                      <a:pt x="39" y="6"/>
                    </a:lnTo>
                    <a:lnTo>
                      <a:pt x="27" y="11"/>
                    </a:lnTo>
                    <a:lnTo>
                      <a:pt x="18" y="19"/>
                    </a:lnTo>
                    <a:lnTo>
                      <a:pt x="11" y="30"/>
                    </a:lnTo>
                    <a:lnTo>
                      <a:pt x="5" y="40"/>
                    </a:lnTo>
                    <a:lnTo>
                      <a:pt x="2" y="52"/>
                    </a:lnTo>
                    <a:lnTo>
                      <a:pt x="0" y="65"/>
                    </a:lnTo>
                    <a:lnTo>
                      <a:pt x="0" y="207"/>
                    </a:lnTo>
                    <a:lnTo>
                      <a:pt x="2" y="221"/>
                    </a:lnTo>
                    <a:lnTo>
                      <a:pt x="3" y="232"/>
                    </a:lnTo>
                    <a:lnTo>
                      <a:pt x="7" y="244"/>
                    </a:lnTo>
                    <a:lnTo>
                      <a:pt x="11" y="254"/>
                    </a:lnTo>
                    <a:lnTo>
                      <a:pt x="14" y="263"/>
                    </a:lnTo>
                    <a:lnTo>
                      <a:pt x="21" y="270"/>
                    </a:lnTo>
                    <a:lnTo>
                      <a:pt x="26" y="276"/>
                    </a:lnTo>
                    <a:lnTo>
                      <a:pt x="31" y="282"/>
                    </a:lnTo>
                    <a:lnTo>
                      <a:pt x="38" y="286"/>
                    </a:lnTo>
                    <a:lnTo>
                      <a:pt x="43" y="287"/>
                    </a:lnTo>
                    <a:lnTo>
                      <a:pt x="48" y="288"/>
                    </a:lnTo>
                    <a:lnTo>
                      <a:pt x="53" y="288"/>
                    </a:lnTo>
                    <a:lnTo>
                      <a:pt x="57" y="287"/>
                    </a:lnTo>
                    <a:lnTo>
                      <a:pt x="60" y="283"/>
                    </a:lnTo>
                    <a:lnTo>
                      <a:pt x="62" y="279"/>
                    </a:lnTo>
                    <a:lnTo>
                      <a:pt x="62" y="272"/>
                    </a:lnTo>
                    <a:close/>
                  </a:path>
                </a:pathLst>
              </a:custGeom>
              <a:solidFill>
                <a:srgbClr val="FF0000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221" name="Group 1051"/>
              <p:cNvGrpSpPr>
                <a:grpSpLocks noChangeAspect="1"/>
              </p:cNvGrpSpPr>
              <p:nvPr/>
            </p:nvGrpSpPr>
            <p:grpSpPr bwMode="auto">
              <a:xfrm rot="14758766">
                <a:off x="6304174" y="2835151"/>
                <a:ext cx="260085" cy="32139"/>
                <a:chOff x="1417" y="1077040"/>
                <a:chExt cx="259" cy="20205"/>
              </a:xfrm>
            </p:grpSpPr>
            <p:sp>
              <p:nvSpPr>
                <p:cNvPr id="222" name="Line 1049"/>
                <p:cNvSpPr>
                  <a:spLocks noChangeAspect="1" noChangeShapeType="1"/>
                </p:cNvSpPr>
                <p:nvPr/>
              </p:nvSpPr>
              <p:spPr bwMode="auto">
                <a:xfrm>
                  <a:off x="1417" y="1077040"/>
                  <a:ext cx="259" cy="0"/>
                </a:xfrm>
                <a:prstGeom prst="line">
                  <a:avLst/>
                </a:prstGeom>
                <a:noFill/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3" name="Line 1050"/>
                <p:cNvSpPr>
                  <a:spLocks noChangeAspect="1" noChangeShapeType="1"/>
                </p:cNvSpPr>
                <p:nvPr/>
              </p:nvSpPr>
              <p:spPr bwMode="auto">
                <a:xfrm>
                  <a:off x="1421" y="1097245"/>
                  <a:ext cx="246" cy="0"/>
                </a:xfrm>
                <a:prstGeom prst="line">
                  <a:avLst/>
                </a:prstGeom>
                <a:noFill/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11" name="Grouper 210"/>
              <p:cNvGrpSpPr/>
              <p:nvPr/>
            </p:nvGrpSpPr>
            <p:grpSpPr>
              <a:xfrm rot="425443">
                <a:off x="6178499" y="3021603"/>
                <a:ext cx="127089" cy="180881"/>
                <a:chOff x="4848697" y="2094128"/>
                <a:chExt cx="981064" cy="842409"/>
              </a:xfrm>
            </p:grpSpPr>
            <p:sp>
              <p:nvSpPr>
                <p:cNvPr id="215" name="Forme libre 75"/>
                <p:cNvSpPr>
                  <a:spLocks noChangeAspect="1" noChangeArrowheads="1"/>
                </p:cNvSpPr>
                <p:nvPr/>
              </p:nvSpPr>
              <p:spPr bwMode="auto">
                <a:xfrm rot="19623034">
                  <a:off x="4848697" y="2420494"/>
                  <a:ext cx="981064" cy="516043"/>
                </a:xfrm>
                <a:custGeom>
                  <a:avLst/>
                  <a:gdLst>
                    <a:gd name="T0" fmla="*/ 0 w 857257"/>
                    <a:gd name="T1" fmla="*/ 0 h 731715"/>
                    <a:gd name="T2" fmla="*/ 0 w 857257"/>
                    <a:gd name="T3" fmla="*/ 0 h 731715"/>
                    <a:gd name="T4" fmla="*/ 0 w 857257"/>
                    <a:gd name="T5" fmla="*/ 0 h 731715"/>
                    <a:gd name="T6" fmla="*/ 0 w 857257"/>
                    <a:gd name="T7" fmla="*/ 0 h 731715"/>
                    <a:gd name="T8" fmla="*/ 0 w 857257"/>
                    <a:gd name="T9" fmla="*/ 0 h 731715"/>
                    <a:gd name="T10" fmla="*/ 0 w 857257"/>
                    <a:gd name="T11" fmla="*/ 0 h 731715"/>
                    <a:gd name="T12" fmla="*/ 0 w 857257"/>
                    <a:gd name="T13" fmla="*/ 0 h 731715"/>
                    <a:gd name="T14" fmla="*/ 0 w 857257"/>
                    <a:gd name="T15" fmla="*/ 0 h 731715"/>
                    <a:gd name="T16" fmla="*/ 0 w 857257"/>
                    <a:gd name="T17" fmla="*/ 0 h 731715"/>
                    <a:gd name="T18" fmla="*/ 0 w 857257"/>
                    <a:gd name="T19" fmla="*/ 0 h 73171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57257"/>
                    <a:gd name="T31" fmla="*/ 0 h 731715"/>
                    <a:gd name="T32" fmla="*/ 857257 w 857257"/>
                    <a:gd name="T33" fmla="*/ 731715 h 73171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57257" h="731715">
                      <a:moveTo>
                        <a:pt x="0" y="428628"/>
                      </a:moveTo>
                      <a:cubicBezTo>
                        <a:pt x="0" y="314949"/>
                        <a:pt x="45159" y="205926"/>
                        <a:pt x="125543" y="125542"/>
                      </a:cubicBezTo>
                      <a:cubicBezTo>
                        <a:pt x="205926" y="45159"/>
                        <a:pt x="314950" y="0"/>
                        <a:pt x="428629" y="0"/>
                      </a:cubicBezTo>
                      <a:cubicBezTo>
                        <a:pt x="542308" y="0"/>
                        <a:pt x="651331" y="45159"/>
                        <a:pt x="731715" y="125543"/>
                      </a:cubicBezTo>
                      <a:cubicBezTo>
                        <a:pt x="812098" y="205926"/>
                        <a:pt x="857257" y="314950"/>
                        <a:pt x="857257" y="428629"/>
                      </a:cubicBezTo>
                      <a:cubicBezTo>
                        <a:pt x="857257" y="542308"/>
                        <a:pt x="800776" y="715254"/>
                        <a:pt x="731715" y="731715"/>
                      </a:cubicBezTo>
                      <a:cubicBezTo>
                        <a:pt x="729303" y="540997"/>
                        <a:pt x="543922" y="455932"/>
                        <a:pt x="442893" y="455932"/>
                      </a:cubicBezTo>
                      <a:cubicBezTo>
                        <a:pt x="341864" y="455932"/>
                        <a:pt x="135850" y="526317"/>
                        <a:pt x="125543" y="731715"/>
                      </a:cubicBezTo>
                      <a:cubicBezTo>
                        <a:pt x="45160" y="651332"/>
                        <a:pt x="1" y="542308"/>
                        <a:pt x="1" y="428629"/>
                      </a:cubicBezTo>
                      <a:lnTo>
                        <a:pt x="0" y="428628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3175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" name="Forme libre 76"/>
                <p:cNvSpPr>
                  <a:spLocks noChangeAspect="1" noChangeArrowheads="1"/>
                </p:cNvSpPr>
                <p:nvPr/>
              </p:nvSpPr>
              <p:spPr bwMode="auto">
                <a:xfrm rot="8823034">
                  <a:off x="4945022" y="2094128"/>
                  <a:ext cx="265437" cy="415367"/>
                </a:xfrm>
                <a:custGeom>
                  <a:avLst/>
                  <a:gdLst>
                    <a:gd name="T0" fmla="*/ 0 w 219074"/>
                    <a:gd name="T1" fmla="*/ 0 h 642942"/>
                    <a:gd name="T2" fmla="*/ 0 w 219074"/>
                    <a:gd name="T3" fmla="*/ 0 h 642942"/>
                    <a:gd name="T4" fmla="*/ 0 w 219074"/>
                    <a:gd name="T5" fmla="*/ 0 h 642942"/>
                    <a:gd name="T6" fmla="*/ 0 w 219074"/>
                    <a:gd name="T7" fmla="*/ 0 h 64294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9074"/>
                    <a:gd name="T13" fmla="*/ 0 h 642942"/>
                    <a:gd name="T14" fmla="*/ 219074 w 219074"/>
                    <a:gd name="T15" fmla="*/ 642942 h 64294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9074" h="642942">
                      <a:moveTo>
                        <a:pt x="219074" y="0"/>
                      </a:moveTo>
                      <a:lnTo>
                        <a:pt x="219074" y="642942"/>
                      </a:lnTo>
                      <a:lnTo>
                        <a:pt x="4760" y="642942"/>
                      </a:lnTo>
                      <a:cubicBezTo>
                        <a:pt x="4760" y="428628"/>
                        <a:pt x="0" y="946"/>
                        <a:pt x="0" y="946"/>
                      </a:cubicBezTo>
                    </a:path>
                  </a:pathLst>
                </a:custGeom>
                <a:solidFill>
                  <a:srgbClr val="FFFF00"/>
                </a:solidFill>
                <a:ln w="3175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rot="1080000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07" name="Group 1051"/>
              <p:cNvGrpSpPr>
                <a:grpSpLocks noChangeAspect="1"/>
              </p:cNvGrpSpPr>
              <p:nvPr/>
            </p:nvGrpSpPr>
            <p:grpSpPr bwMode="auto">
              <a:xfrm rot="14758766">
                <a:off x="5920849" y="3101815"/>
                <a:ext cx="148619" cy="27203"/>
                <a:chOff x="1410" y="1078758"/>
                <a:chExt cx="148" cy="17102"/>
              </a:xfrm>
            </p:grpSpPr>
            <p:sp>
              <p:nvSpPr>
                <p:cNvPr id="208" name="Line 1049"/>
                <p:cNvSpPr>
                  <a:spLocks noChangeAspect="1" noChangeShapeType="1"/>
                </p:cNvSpPr>
                <p:nvPr/>
              </p:nvSpPr>
              <p:spPr bwMode="auto">
                <a:xfrm>
                  <a:off x="1410" y="1078758"/>
                  <a:ext cx="148" cy="0"/>
                </a:xfrm>
                <a:prstGeom prst="line">
                  <a:avLst/>
                </a:prstGeom>
                <a:noFill/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" name="Line 1050"/>
                <p:cNvSpPr>
                  <a:spLocks noChangeAspect="1" noChangeShapeType="1"/>
                </p:cNvSpPr>
                <p:nvPr/>
              </p:nvSpPr>
              <p:spPr bwMode="auto">
                <a:xfrm>
                  <a:off x="1416" y="1095860"/>
                  <a:ext cx="112" cy="0"/>
                </a:xfrm>
                <a:prstGeom prst="line">
                  <a:avLst/>
                </a:prstGeom>
                <a:noFill/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69" name="Group 130"/>
              <p:cNvGrpSpPr>
                <a:grpSpLocks/>
              </p:cNvGrpSpPr>
              <p:nvPr/>
            </p:nvGrpSpPr>
            <p:grpSpPr bwMode="auto">
              <a:xfrm>
                <a:off x="5556937" y="2223363"/>
                <a:ext cx="940794" cy="898586"/>
                <a:chOff x="4349" y="1763"/>
                <a:chExt cx="834" cy="818"/>
              </a:xfrm>
            </p:grpSpPr>
            <p:sp>
              <p:nvSpPr>
                <p:cNvPr id="190" name="Freeform 117"/>
                <p:cNvSpPr>
                  <a:spLocks/>
                </p:cNvSpPr>
                <p:nvPr/>
              </p:nvSpPr>
              <p:spPr bwMode="auto">
                <a:xfrm>
                  <a:off x="4358" y="1763"/>
                  <a:ext cx="825" cy="818"/>
                </a:xfrm>
                <a:custGeom>
                  <a:avLst/>
                  <a:gdLst>
                    <a:gd name="T0" fmla="*/ 566 w 478"/>
                    <a:gd name="T1" fmla="*/ 206 h 444"/>
                    <a:gd name="T2" fmla="*/ 107 w 478"/>
                    <a:gd name="T3" fmla="*/ 927 h 444"/>
                    <a:gd name="T4" fmla="*/ 169 w 478"/>
                    <a:gd name="T5" fmla="*/ 1951 h 444"/>
                    <a:gd name="T6" fmla="*/ 1629 w 478"/>
                    <a:gd name="T7" fmla="*/ 2458 h 444"/>
                    <a:gd name="T8" fmla="*/ 1940 w 478"/>
                    <a:gd name="T9" fmla="*/ 451 h 444"/>
                    <a:gd name="T10" fmla="*/ 1301 w 478"/>
                    <a:gd name="T11" fmla="*/ 88 h 444"/>
                    <a:gd name="T12" fmla="*/ 566 w 478"/>
                    <a:gd name="T13" fmla="*/ 206 h 44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78" h="444">
                      <a:moveTo>
                        <a:pt x="110" y="33"/>
                      </a:moveTo>
                      <a:cubicBezTo>
                        <a:pt x="53" y="66"/>
                        <a:pt x="45" y="92"/>
                        <a:pt x="21" y="148"/>
                      </a:cubicBezTo>
                      <a:cubicBezTo>
                        <a:pt x="0" y="199"/>
                        <a:pt x="7" y="264"/>
                        <a:pt x="33" y="312"/>
                      </a:cubicBezTo>
                      <a:cubicBezTo>
                        <a:pt x="82" y="404"/>
                        <a:pt x="227" y="444"/>
                        <a:pt x="317" y="393"/>
                      </a:cubicBezTo>
                      <a:cubicBezTo>
                        <a:pt x="424" y="333"/>
                        <a:pt x="478" y="167"/>
                        <a:pt x="377" y="72"/>
                      </a:cubicBezTo>
                      <a:cubicBezTo>
                        <a:pt x="342" y="39"/>
                        <a:pt x="298" y="23"/>
                        <a:pt x="253" y="14"/>
                      </a:cubicBezTo>
                      <a:cubicBezTo>
                        <a:pt x="183" y="0"/>
                        <a:pt x="150" y="12"/>
                        <a:pt x="110" y="33"/>
                      </a:cubicBezTo>
                      <a:close/>
                    </a:path>
                  </a:pathLst>
                </a:custGeom>
                <a:solidFill>
                  <a:srgbClr val="ABD4E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" name="Freeform 118"/>
                <p:cNvSpPr>
                  <a:spLocks/>
                </p:cNvSpPr>
                <p:nvPr/>
              </p:nvSpPr>
              <p:spPr bwMode="auto">
                <a:xfrm>
                  <a:off x="4444" y="1822"/>
                  <a:ext cx="615" cy="647"/>
                </a:xfrm>
                <a:custGeom>
                  <a:avLst/>
                  <a:gdLst>
                    <a:gd name="T0" fmla="*/ 423 w 356"/>
                    <a:gd name="T1" fmla="*/ 201 h 351"/>
                    <a:gd name="T2" fmla="*/ 62 w 356"/>
                    <a:gd name="T3" fmla="*/ 922 h 351"/>
                    <a:gd name="T4" fmla="*/ 389 w 356"/>
                    <a:gd name="T5" fmla="*/ 1974 h 351"/>
                    <a:gd name="T6" fmla="*/ 1107 w 356"/>
                    <a:gd name="T7" fmla="*/ 2136 h 351"/>
                    <a:gd name="T8" fmla="*/ 1629 w 356"/>
                    <a:gd name="T9" fmla="*/ 1596 h 351"/>
                    <a:gd name="T10" fmla="*/ 1748 w 356"/>
                    <a:gd name="T11" fmla="*/ 750 h 351"/>
                    <a:gd name="T12" fmla="*/ 1316 w 356"/>
                    <a:gd name="T13" fmla="*/ 149 h 351"/>
                    <a:gd name="T14" fmla="*/ 423 w 356"/>
                    <a:gd name="T15" fmla="*/ 201 h 35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6" h="351">
                      <a:moveTo>
                        <a:pt x="82" y="32"/>
                      </a:moveTo>
                      <a:cubicBezTo>
                        <a:pt x="32" y="58"/>
                        <a:pt x="19" y="110"/>
                        <a:pt x="12" y="147"/>
                      </a:cubicBezTo>
                      <a:cubicBezTo>
                        <a:pt x="0" y="215"/>
                        <a:pt x="10" y="278"/>
                        <a:pt x="75" y="315"/>
                      </a:cubicBezTo>
                      <a:cubicBezTo>
                        <a:pt x="108" y="333"/>
                        <a:pt x="177" y="351"/>
                        <a:pt x="215" y="341"/>
                      </a:cubicBezTo>
                      <a:cubicBezTo>
                        <a:pt x="263" y="328"/>
                        <a:pt x="290" y="291"/>
                        <a:pt x="316" y="255"/>
                      </a:cubicBezTo>
                      <a:cubicBezTo>
                        <a:pt x="345" y="215"/>
                        <a:pt x="356" y="176"/>
                        <a:pt x="339" y="120"/>
                      </a:cubicBezTo>
                      <a:cubicBezTo>
                        <a:pt x="326" y="78"/>
                        <a:pt x="297" y="38"/>
                        <a:pt x="255" y="24"/>
                      </a:cubicBezTo>
                      <a:cubicBezTo>
                        <a:pt x="182" y="0"/>
                        <a:pt x="143" y="3"/>
                        <a:pt x="82" y="32"/>
                      </a:cubicBezTo>
                      <a:close/>
                    </a:path>
                  </a:pathLst>
                </a:custGeom>
                <a:solidFill>
                  <a:srgbClr val="8064A2">
                    <a:lumMod val="7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" name="Freeform 119"/>
                <p:cNvSpPr>
                  <a:spLocks/>
                </p:cNvSpPr>
                <p:nvPr/>
              </p:nvSpPr>
              <p:spPr bwMode="auto">
                <a:xfrm>
                  <a:off x="4494" y="1953"/>
                  <a:ext cx="586" cy="496"/>
                </a:xfrm>
                <a:custGeom>
                  <a:avLst/>
                  <a:gdLst>
                    <a:gd name="T0" fmla="*/ 0 w 339"/>
                    <a:gd name="T1" fmla="*/ 1084 h 269"/>
                    <a:gd name="T2" fmla="*/ 553 w 339"/>
                    <a:gd name="T3" fmla="*/ 1604 h 269"/>
                    <a:gd name="T4" fmla="*/ 1207 w 339"/>
                    <a:gd name="T5" fmla="*/ 1462 h 269"/>
                    <a:gd name="T6" fmla="*/ 1374 w 339"/>
                    <a:gd name="T7" fmla="*/ 0 h 269"/>
                    <a:gd name="T8" fmla="*/ 1404 w 339"/>
                    <a:gd name="T9" fmla="*/ 645 h 269"/>
                    <a:gd name="T10" fmla="*/ 1234 w 339"/>
                    <a:gd name="T11" fmla="*/ 903 h 269"/>
                    <a:gd name="T12" fmla="*/ 1063 w 339"/>
                    <a:gd name="T13" fmla="*/ 1173 h 269"/>
                    <a:gd name="T14" fmla="*/ 583 w 339"/>
                    <a:gd name="T15" fmla="*/ 1381 h 269"/>
                    <a:gd name="T16" fmla="*/ 242 w 339"/>
                    <a:gd name="T17" fmla="*/ 1228 h 269"/>
                    <a:gd name="T18" fmla="*/ 41 w 339"/>
                    <a:gd name="T19" fmla="*/ 1108 h 26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39" h="269">
                      <a:moveTo>
                        <a:pt x="0" y="173"/>
                      </a:moveTo>
                      <a:cubicBezTo>
                        <a:pt x="10" y="229"/>
                        <a:pt x="64" y="243"/>
                        <a:pt x="107" y="256"/>
                      </a:cubicBezTo>
                      <a:cubicBezTo>
                        <a:pt x="154" y="269"/>
                        <a:pt x="196" y="265"/>
                        <a:pt x="234" y="233"/>
                      </a:cubicBezTo>
                      <a:cubicBezTo>
                        <a:pt x="295" y="179"/>
                        <a:pt x="339" y="58"/>
                        <a:pt x="266" y="0"/>
                      </a:cubicBezTo>
                      <a:cubicBezTo>
                        <a:pt x="273" y="33"/>
                        <a:pt x="287" y="70"/>
                        <a:pt x="272" y="103"/>
                      </a:cubicBezTo>
                      <a:cubicBezTo>
                        <a:pt x="265" y="118"/>
                        <a:pt x="251" y="132"/>
                        <a:pt x="239" y="144"/>
                      </a:cubicBezTo>
                      <a:cubicBezTo>
                        <a:pt x="225" y="158"/>
                        <a:pt x="218" y="173"/>
                        <a:pt x="206" y="187"/>
                      </a:cubicBezTo>
                      <a:cubicBezTo>
                        <a:pt x="187" y="211"/>
                        <a:pt x="144" y="222"/>
                        <a:pt x="113" y="220"/>
                      </a:cubicBezTo>
                      <a:cubicBezTo>
                        <a:pt x="85" y="219"/>
                        <a:pt x="68" y="208"/>
                        <a:pt x="47" y="196"/>
                      </a:cubicBezTo>
                      <a:cubicBezTo>
                        <a:pt x="35" y="188"/>
                        <a:pt x="14" y="192"/>
                        <a:pt x="8" y="177"/>
                      </a:cubicBezTo>
                    </a:path>
                  </a:pathLst>
                </a:custGeom>
                <a:solidFill>
                  <a:srgbClr val="604A7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" name="Freeform 120"/>
                <p:cNvSpPr>
                  <a:spLocks/>
                </p:cNvSpPr>
                <p:nvPr/>
              </p:nvSpPr>
              <p:spPr bwMode="auto">
                <a:xfrm>
                  <a:off x="4479" y="1861"/>
                  <a:ext cx="297" cy="295"/>
                </a:xfrm>
                <a:custGeom>
                  <a:avLst/>
                  <a:gdLst>
                    <a:gd name="T0" fmla="*/ 587 w 172"/>
                    <a:gd name="T1" fmla="*/ 24 h 160"/>
                    <a:gd name="T2" fmla="*/ 221 w 172"/>
                    <a:gd name="T3" fmla="*/ 295 h 160"/>
                    <a:gd name="T4" fmla="*/ 28 w 172"/>
                    <a:gd name="T5" fmla="*/ 1003 h 160"/>
                    <a:gd name="T6" fmla="*/ 319 w 172"/>
                    <a:gd name="T7" fmla="*/ 319 h 160"/>
                    <a:gd name="T8" fmla="*/ 452 w 172"/>
                    <a:gd name="T9" fmla="*/ 245 h 160"/>
                    <a:gd name="T10" fmla="*/ 537 w 172"/>
                    <a:gd name="T11" fmla="*/ 120 h 160"/>
                    <a:gd name="T12" fmla="*/ 886 w 172"/>
                    <a:gd name="T13" fmla="*/ 24 h 160"/>
                    <a:gd name="T14" fmla="*/ 587 w 172"/>
                    <a:gd name="T15" fmla="*/ 37 h 16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2" h="160">
                      <a:moveTo>
                        <a:pt x="114" y="4"/>
                      </a:moveTo>
                      <a:cubicBezTo>
                        <a:pt x="86" y="17"/>
                        <a:pt x="64" y="24"/>
                        <a:pt x="43" y="47"/>
                      </a:cubicBezTo>
                      <a:cubicBezTo>
                        <a:pt x="17" y="76"/>
                        <a:pt x="0" y="120"/>
                        <a:pt x="5" y="160"/>
                      </a:cubicBezTo>
                      <a:cubicBezTo>
                        <a:pt x="13" y="120"/>
                        <a:pt x="27" y="74"/>
                        <a:pt x="62" y="51"/>
                      </a:cubicBezTo>
                      <a:cubicBezTo>
                        <a:pt x="70" y="46"/>
                        <a:pt x="81" y="44"/>
                        <a:pt x="88" y="39"/>
                      </a:cubicBezTo>
                      <a:cubicBezTo>
                        <a:pt x="96" y="32"/>
                        <a:pt x="96" y="25"/>
                        <a:pt x="104" y="19"/>
                      </a:cubicBezTo>
                      <a:cubicBezTo>
                        <a:pt x="116" y="8"/>
                        <a:pt x="158" y="9"/>
                        <a:pt x="172" y="4"/>
                      </a:cubicBezTo>
                      <a:cubicBezTo>
                        <a:pt x="163" y="0"/>
                        <a:pt x="123" y="2"/>
                        <a:pt x="114" y="6"/>
                      </a:cubicBezTo>
                    </a:path>
                  </a:pathLst>
                </a:custGeom>
                <a:solidFill>
                  <a:srgbClr val="E3D5DE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" name="Freeform 121"/>
                <p:cNvSpPr>
                  <a:spLocks/>
                </p:cNvSpPr>
                <p:nvPr/>
              </p:nvSpPr>
              <p:spPr bwMode="auto">
                <a:xfrm>
                  <a:off x="4593" y="1990"/>
                  <a:ext cx="537" cy="564"/>
                </a:xfrm>
                <a:custGeom>
                  <a:avLst/>
                  <a:gdLst>
                    <a:gd name="T0" fmla="*/ 0 w 311"/>
                    <a:gd name="T1" fmla="*/ 1679 h 306"/>
                    <a:gd name="T2" fmla="*/ 21 w 311"/>
                    <a:gd name="T3" fmla="*/ 1685 h 306"/>
                    <a:gd name="T4" fmla="*/ 1076 w 311"/>
                    <a:gd name="T5" fmla="*/ 1522 h 306"/>
                    <a:gd name="T6" fmla="*/ 1383 w 311"/>
                    <a:gd name="T7" fmla="*/ 0 h 306"/>
                    <a:gd name="T8" fmla="*/ 943 w 311"/>
                    <a:gd name="T9" fmla="*/ 1522 h 306"/>
                    <a:gd name="T10" fmla="*/ 0 w 311"/>
                    <a:gd name="T11" fmla="*/ 1679 h 30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11" h="306">
                      <a:moveTo>
                        <a:pt x="0" y="268"/>
                      </a:moveTo>
                      <a:cubicBezTo>
                        <a:pt x="1" y="268"/>
                        <a:pt x="2" y="269"/>
                        <a:pt x="4" y="269"/>
                      </a:cubicBezTo>
                      <a:cubicBezTo>
                        <a:pt x="46" y="287"/>
                        <a:pt x="137" y="306"/>
                        <a:pt x="209" y="243"/>
                      </a:cubicBezTo>
                      <a:cubicBezTo>
                        <a:pt x="284" y="178"/>
                        <a:pt x="311" y="54"/>
                        <a:pt x="269" y="0"/>
                      </a:cubicBezTo>
                      <a:cubicBezTo>
                        <a:pt x="288" y="52"/>
                        <a:pt x="288" y="176"/>
                        <a:pt x="183" y="243"/>
                      </a:cubicBezTo>
                      <a:cubicBezTo>
                        <a:pt x="139" y="263"/>
                        <a:pt x="99" y="294"/>
                        <a:pt x="0" y="268"/>
                      </a:cubicBezTo>
                    </a:path>
                  </a:pathLst>
                </a:custGeom>
                <a:solidFill>
                  <a:srgbClr val="8ABDE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5" name="Freeform 122"/>
                <p:cNvSpPr>
                  <a:spLocks/>
                </p:cNvSpPr>
                <p:nvPr/>
              </p:nvSpPr>
              <p:spPr bwMode="auto">
                <a:xfrm>
                  <a:off x="4349" y="1876"/>
                  <a:ext cx="145" cy="532"/>
                </a:xfrm>
                <a:custGeom>
                  <a:avLst/>
                  <a:gdLst>
                    <a:gd name="T0" fmla="*/ 432 w 84"/>
                    <a:gd name="T1" fmla="*/ 0 h 289"/>
                    <a:gd name="T2" fmla="*/ 185 w 84"/>
                    <a:gd name="T3" fmla="*/ 519 h 289"/>
                    <a:gd name="T4" fmla="*/ 402 w 84"/>
                    <a:gd name="T5" fmla="*/ 1802 h 289"/>
                    <a:gd name="T6" fmla="*/ 205 w 84"/>
                    <a:gd name="T7" fmla="*/ 725 h 289"/>
                    <a:gd name="T8" fmla="*/ 432 w 84"/>
                    <a:gd name="T9" fmla="*/ 0 h 2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4" h="289">
                      <a:moveTo>
                        <a:pt x="84" y="0"/>
                      </a:moveTo>
                      <a:cubicBezTo>
                        <a:pt x="55" y="24"/>
                        <a:pt x="45" y="59"/>
                        <a:pt x="36" y="83"/>
                      </a:cubicBezTo>
                      <a:cubicBezTo>
                        <a:pt x="19" y="123"/>
                        <a:pt x="0" y="215"/>
                        <a:pt x="78" y="289"/>
                      </a:cubicBezTo>
                      <a:cubicBezTo>
                        <a:pt x="59" y="268"/>
                        <a:pt x="19" y="180"/>
                        <a:pt x="40" y="116"/>
                      </a:cubicBezTo>
                      <a:cubicBezTo>
                        <a:pt x="62" y="52"/>
                        <a:pt x="57" y="26"/>
                        <a:pt x="84" y="0"/>
                      </a:cubicBezTo>
                    </a:path>
                  </a:pathLst>
                </a:custGeom>
                <a:solidFill>
                  <a:srgbClr val="EAF1F9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6" name="Freeform 123"/>
                <p:cNvSpPr>
                  <a:spLocks/>
                </p:cNvSpPr>
                <p:nvPr/>
              </p:nvSpPr>
              <p:spPr bwMode="auto">
                <a:xfrm>
                  <a:off x="4783" y="2237"/>
                  <a:ext cx="288" cy="280"/>
                </a:xfrm>
                <a:custGeom>
                  <a:avLst/>
                  <a:gdLst>
                    <a:gd name="T0" fmla="*/ 857 w 167"/>
                    <a:gd name="T1" fmla="*/ 0 h 152"/>
                    <a:gd name="T2" fmla="*/ 0 w 167"/>
                    <a:gd name="T3" fmla="*/ 951 h 152"/>
                    <a:gd name="T4" fmla="*/ 857 w 167"/>
                    <a:gd name="T5" fmla="*/ 0 h 15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7" h="152">
                      <a:moveTo>
                        <a:pt x="167" y="0"/>
                      </a:moveTo>
                      <a:cubicBezTo>
                        <a:pt x="159" y="26"/>
                        <a:pt x="119" y="140"/>
                        <a:pt x="0" y="152"/>
                      </a:cubicBezTo>
                      <a:cubicBezTo>
                        <a:pt x="27" y="148"/>
                        <a:pt x="127" y="107"/>
                        <a:pt x="167" y="0"/>
                      </a:cubicBezTo>
                    </a:path>
                  </a:pathLst>
                </a:custGeom>
                <a:solidFill>
                  <a:srgbClr val="65ADD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7" name="Freeform 124"/>
                <p:cNvSpPr>
                  <a:spLocks/>
                </p:cNvSpPr>
                <p:nvPr/>
              </p:nvSpPr>
              <p:spPr bwMode="auto">
                <a:xfrm>
                  <a:off x="4667" y="2097"/>
                  <a:ext cx="364" cy="344"/>
                </a:xfrm>
                <a:custGeom>
                  <a:avLst/>
                  <a:gdLst>
                    <a:gd name="T0" fmla="*/ 0 w 211"/>
                    <a:gd name="T1" fmla="*/ 1076 h 187"/>
                    <a:gd name="T2" fmla="*/ 587 w 211"/>
                    <a:gd name="T3" fmla="*/ 1039 h 187"/>
                    <a:gd name="T4" fmla="*/ 949 w 211"/>
                    <a:gd name="T5" fmla="*/ 556 h 187"/>
                    <a:gd name="T6" fmla="*/ 1054 w 211"/>
                    <a:gd name="T7" fmla="*/ 0 h 187"/>
                    <a:gd name="T8" fmla="*/ 800 w 211"/>
                    <a:gd name="T9" fmla="*/ 710 h 187"/>
                    <a:gd name="T10" fmla="*/ 319 w 211"/>
                    <a:gd name="T11" fmla="*/ 1089 h 187"/>
                    <a:gd name="T12" fmla="*/ 0 w 211"/>
                    <a:gd name="T13" fmla="*/ 1076 h 18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11" h="187">
                      <a:moveTo>
                        <a:pt x="0" y="173"/>
                      </a:moveTo>
                      <a:cubicBezTo>
                        <a:pt x="42" y="187"/>
                        <a:pt x="77" y="187"/>
                        <a:pt x="114" y="167"/>
                      </a:cubicBezTo>
                      <a:cubicBezTo>
                        <a:pt x="150" y="146"/>
                        <a:pt x="170" y="118"/>
                        <a:pt x="185" y="89"/>
                      </a:cubicBezTo>
                      <a:cubicBezTo>
                        <a:pt x="199" y="60"/>
                        <a:pt x="211" y="26"/>
                        <a:pt x="205" y="0"/>
                      </a:cubicBezTo>
                      <a:cubicBezTo>
                        <a:pt x="205" y="16"/>
                        <a:pt x="177" y="88"/>
                        <a:pt x="156" y="114"/>
                      </a:cubicBezTo>
                      <a:cubicBezTo>
                        <a:pt x="135" y="140"/>
                        <a:pt x="81" y="173"/>
                        <a:pt x="62" y="175"/>
                      </a:cubicBezTo>
                      <a:cubicBezTo>
                        <a:pt x="44" y="176"/>
                        <a:pt x="10" y="178"/>
                        <a:pt x="0" y="173"/>
                      </a:cubicBezTo>
                    </a:path>
                  </a:pathLst>
                </a:custGeom>
                <a:solidFill>
                  <a:srgbClr val="604A7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8" name="Freeform 125"/>
                <p:cNvSpPr>
                  <a:spLocks/>
                </p:cNvSpPr>
                <p:nvPr/>
              </p:nvSpPr>
              <p:spPr bwMode="auto">
                <a:xfrm>
                  <a:off x="4444" y="1822"/>
                  <a:ext cx="615" cy="647"/>
                </a:xfrm>
                <a:custGeom>
                  <a:avLst/>
                  <a:gdLst>
                    <a:gd name="T0" fmla="*/ 423 w 356"/>
                    <a:gd name="T1" fmla="*/ 201 h 351"/>
                    <a:gd name="T2" fmla="*/ 62 w 356"/>
                    <a:gd name="T3" fmla="*/ 922 h 351"/>
                    <a:gd name="T4" fmla="*/ 389 w 356"/>
                    <a:gd name="T5" fmla="*/ 1974 h 351"/>
                    <a:gd name="T6" fmla="*/ 1107 w 356"/>
                    <a:gd name="T7" fmla="*/ 2136 h 351"/>
                    <a:gd name="T8" fmla="*/ 1629 w 356"/>
                    <a:gd name="T9" fmla="*/ 1596 h 351"/>
                    <a:gd name="T10" fmla="*/ 1748 w 356"/>
                    <a:gd name="T11" fmla="*/ 750 h 351"/>
                    <a:gd name="T12" fmla="*/ 1316 w 356"/>
                    <a:gd name="T13" fmla="*/ 149 h 351"/>
                    <a:gd name="T14" fmla="*/ 423 w 356"/>
                    <a:gd name="T15" fmla="*/ 201 h 35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6" h="351">
                      <a:moveTo>
                        <a:pt x="82" y="32"/>
                      </a:moveTo>
                      <a:cubicBezTo>
                        <a:pt x="32" y="58"/>
                        <a:pt x="19" y="110"/>
                        <a:pt x="12" y="147"/>
                      </a:cubicBezTo>
                      <a:cubicBezTo>
                        <a:pt x="0" y="215"/>
                        <a:pt x="10" y="278"/>
                        <a:pt x="75" y="315"/>
                      </a:cubicBezTo>
                      <a:cubicBezTo>
                        <a:pt x="108" y="333"/>
                        <a:pt x="177" y="351"/>
                        <a:pt x="215" y="341"/>
                      </a:cubicBezTo>
                      <a:cubicBezTo>
                        <a:pt x="263" y="328"/>
                        <a:pt x="290" y="291"/>
                        <a:pt x="316" y="255"/>
                      </a:cubicBezTo>
                      <a:cubicBezTo>
                        <a:pt x="345" y="215"/>
                        <a:pt x="356" y="176"/>
                        <a:pt x="339" y="120"/>
                      </a:cubicBezTo>
                      <a:cubicBezTo>
                        <a:pt x="326" y="78"/>
                        <a:pt x="297" y="38"/>
                        <a:pt x="255" y="24"/>
                      </a:cubicBezTo>
                      <a:cubicBezTo>
                        <a:pt x="182" y="0"/>
                        <a:pt x="143" y="3"/>
                        <a:pt x="82" y="32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rgbClr val="58575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9" name="Freeform 126"/>
                <p:cNvSpPr>
                  <a:spLocks/>
                </p:cNvSpPr>
                <p:nvPr/>
              </p:nvSpPr>
              <p:spPr bwMode="auto">
                <a:xfrm>
                  <a:off x="4356" y="1763"/>
                  <a:ext cx="827" cy="817"/>
                </a:xfrm>
                <a:custGeom>
                  <a:avLst/>
                  <a:gdLst>
                    <a:gd name="T0" fmla="*/ 571 w 479"/>
                    <a:gd name="T1" fmla="*/ 207 h 443"/>
                    <a:gd name="T2" fmla="*/ 114 w 479"/>
                    <a:gd name="T3" fmla="*/ 922 h 443"/>
                    <a:gd name="T4" fmla="*/ 176 w 479"/>
                    <a:gd name="T5" fmla="*/ 1955 h 443"/>
                    <a:gd name="T6" fmla="*/ 1637 w 479"/>
                    <a:gd name="T7" fmla="*/ 2466 h 443"/>
                    <a:gd name="T8" fmla="*/ 1946 w 479"/>
                    <a:gd name="T9" fmla="*/ 446 h 443"/>
                    <a:gd name="T10" fmla="*/ 1309 w 479"/>
                    <a:gd name="T11" fmla="*/ 89 h 443"/>
                    <a:gd name="T12" fmla="*/ 571 w 479"/>
                    <a:gd name="T13" fmla="*/ 207 h 4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79" h="443">
                      <a:moveTo>
                        <a:pt x="111" y="33"/>
                      </a:moveTo>
                      <a:cubicBezTo>
                        <a:pt x="54" y="65"/>
                        <a:pt x="46" y="92"/>
                        <a:pt x="22" y="147"/>
                      </a:cubicBezTo>
                      <a:cubicBezTo>
                        <a:pt x="0" y="198"/>
                        <a:pt x="8" y="264"/>
                        <a:pt x="34" y="312"/>
                      </a:cubicBezTo>
                      <a:cubicBezTo>
                        <a:pt x="83" y="403"/>
                        <a:pt x="228" y="443"/>
                        <a:pt x="318" y="393"/>
                      </a:cubicBezTo>
                      <a:cubicBezTo>
                        <a:pt x="425" y="333"/>
                        <a:pt x="479" y="167"/>
                        <a:pt x="378" y="71"/>
                      </a:cubicBezTo>
                      <a:cubicBezTo>
                        <a:pt x="343" y="38"/>
                        <a:pt x="299" y="23"/>
                        <a:pt x="254" y="14"/>
                      </a:cubicBezTo>
                      <a:cubicBezTo>
                        <a:pt x="184" y="0"/>
                        <a:pt x="150" y="11"/>
                        <a:pt x="111" y="33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rgbClr val="58575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" name="Oval 127"/>
                <p:cNvSpPr>
                  <a:spLocks noChangeArrowheads="1"/>
                </p:cNvSpPr>
                <p:nvPr/>
              </p:nvSpPr>
              <p:spPr bwMode="auto">
                <a:xfrm>
                  <a:off x="4553" y="1859"/>
                  <a:ext cx="59" cy="6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" name="Oval 128"/>
                <p:cNvSpPr>
                  <a:spLocks noChangeArrowheads="1"/>
                </p:cNvSpPr>
                <p:nvPr/>
              </p:nvSpPr>
              <p:spPr bwMode="auto">
                <a:xfrm>
                  <a:off x="4610" y="1855"/>
                  <a:ext cx="22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" name="Oval 129"/>
                <p:cNvSpPr>
                  <a:spLocks noChangeArrowheads="1"/>
                </p:cNvSpPr>
                <p:nvPr/>
              </p:nvSpPr>
              <p:spPr bwMode="auto">
                <a:xfrm>
                  <a:off x="4536" y="1901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70" name="ZoneTexte 169"/>
              <p:cNvSpPr txBox="1"/>
              <p:nvPr/>
            </p:nvSpPr>
            <p:spPr>
              <a:xfrm>
                <a:off x="5880636" y="2536057"/>
                <a:ext cx="220175" cy="1363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</a:rPr>
                  <a:t>LyT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2" name="ZoneTexte 171"/>
              <p:cNvSpPr txBox="1"/>
              <p:nvPr/>
            </p:nvSpPr>
            <p:spPr>
              <a:xfrm>
                <a:off x="6200562" y="2963650"/>
                <a:ext cx="234542" cy="1363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TCR</a:t>
                </a:r>
              </a:p>
            </p:txBody>
          </p:sp>
        </p:grpSp>
      </p:grpSp>
      <p:grpSp>
        <p:nvGrpSpPr>
          <p:cNvPr id="2" name="Grouper 1"/>
          <p:cNvGrpSpPr/>
          <p:nvPr/>
        </p:nvGrpSpPr>
        <p:grpSpPr>
          <a:xfrm>
            <a:off x="5739670" y="3735347"/>
            <a:ext cx="1792296" cy="2107033"/>
            <a:chOff x="6372245" y="3754256"/>
            <a:chExt cx="979997" cy="1037060"/>
          </a:xfrm>
        </p:grpSpPr>
        <p:sp>
          <p:nvSpPr>
            <p:cNvPr id="210" name="Oval 1047"/>
            <p:cNvSpPr>
              <a:spLocks noChangeAspect="1" noChangeArrowheads="1"/>
            </p:cNvSpPr>
            <p:nvPr/>
          </p:nvSpPr>
          <p:spPr bwMode="auto">
            <a:xfrm rot="8428524" flipV="1">
              <a:off x="6575024" y="3871827"/>
              <a:ext cx="69915" cy="39310"/>
            </a:xfrm>
            <a:prstGeom prst="ellipse">
              <a:avLst/>
            </a:prstGeom>
            <a:solidFill>
              <a:srgbClr val="C0504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charset="0"/>
              </a:endParaRPr>
            </a:p>
          </p:txBody>
        </p:sp>
        <p:grpSp>
          <p:nvGrpSpPr>
            <p:cNvPr id="226" name="Grouper 225"/>
            <p:cNvGrpSpPr/>
            <p:nvPr/>
          </p:nvGrpSpPr>
          <p:grpSpPr>
            <a:xfrm>
              <a:off x="6372245" y="3754256"/>
              <a:ext cx="979997" cy="1037060"/>
              <a:chOff x="6025862" y="3061544"/>
              <a:chExt cx="979997" cy="1037060"/>
            </a:xfrm>
          </p:grpSpPr>
          <p:grpSp>
            <p:nvGrpSpPr>
              <p:cNvPr id="225" name="Grouper 224"/>
              <p:cNvGrpSpPr/>
              <p:nvPr/>
            </p:nvGrpSpPr>
            <p:grpSpPr>
              <a:xfrm>
                <a:off x="6485258" y="3061544"/>
                <a:ext cx="194497" cy="343997"/>
                <a:chOff x="6485258" y="3061544"/>
                <a:chExt cx="194497" cy="343997"/>
              </a:xfrm>
            </p:grpSpPr>
            <p:sp>
              <p:nvSpPr>
                <p:cNvPr id="217" name="Rectangle 1494"/>
                <p:cNvSpPr>
                  <a:spLocks noChangeAspect="1" noChangeArrowheads="1"/>
                </p:cNvSpPr>
                <p:nvPr/>
              </p:nvSpPr>
              <p:spPr bwMode="auto">
                <a:xfrm rot="20012189">
                  <a:off x="6645220" y="3227747"/>
                  <a:ext cx="2526" cy="177794"/>
                </a:xfrm>
                <a:prstGeom prst="rect">
                  <a:avLst/>
                </a:prstGeom>
                <a:solidFill>
                  <a:srgbClr val="000000"/>
                </a:solidFill>
                <a:ln w="1651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Arial" charset="0"/>
                  </a:endParaRPr>
                </a:p>
              </p:txBody>
            </p:sp>
            <p:sp>
              <p:nvSpPr>
                <p:cNvPr id="219" name="Freeform 1501"/>
                <p:cNvSpPr>
                  <a:spLocks noChangeAspect="1"/>
                </p:cNvSpPr>
                <p:nvPr/>
              </p:nvSpPr>
              <p:spPr bwMode="auto">
                <a:xfrm rot="20012189">
                  <a:off x="6485258" y="3061544"/>
                  <a:ext cx="184337" cy="167986"/>
                </a:xfrm>
                <a:custGeom>
                  <a:avLst/>
                  <a:gdLst>
                    <a:gd name="T0" fmla="*/ 2147483647 w 213"/>
                    <a:gd name="T1" fmla="*/ 2147483647 h 367"/>
                    <a:gd name="T2" fmla="*/ 2147483647 w 213"/>
                    <a:gd name="T3" fmla="*/ 2147483647 h 367"/>
                    <a:gd name="T4" fmla="*/ 2147483647 w 213"/>
                    <a:gd name="T5" fmla="*/ 2147483647 h 367"/>
                    <a:gd name="T6" fmla="*/ 2147483647 w 213"/>
                    <a:gd name="T7" fmla="*/ 2147483647 h 367"/>
                    <a:gd name="T8" fmla="*/ 2147483647 w 213"/>
                    <a:gd name="T9" fmla="*/ 2147483647 h 367"/>
                    <a:gd name="T10" fmla="*/ 2147483647 w 213"/>
                    <a:gd name="T11" fmla="*/ 2147483647 h 367"/>
                    <a:gd name="T12" fmla="*/ 2147483647 w 213"/>
                    <a:gd name="T13" fmla="*/ 2147483647 h 367"/>
                    <a:gd name="T14" fmla="*/ 2147483647 w 213"/>
                    <a:gd name="T15" fmla="*/ 2147483647 h 367"/>
                    <a:gd name="T16" fmla="*/ 2147483647 w 213"/>
                    <a:gd name="T17" fmla="*/ 2147483647 h 367"/>
                    <a:gd name="T18" fmla="*/ 2147483647 w 213"/>
                    <a:gd name="T19" fmla="*/ 2147483647 h 367"/>
                    <a:gd name="T20" fmla="*/ 2147483647 w 213"/>
                    <a:gd name="T21" fmla="*/ 2147483647 h 367"/>
                    <a:gd name="T22" fmla="*/ 2147483647 w 213"/>
                    <a:gd name="T23" fmla="*/ 0 h 367"/>
                    <a:gd name="T24" fmla="*/ 2147483647 w 213"/>
                    <a:gd name="T25" fmla="*/ 0 h 367"/>
                    <a:gd name="T26" fmla="*/ 2147483647 w 213"/>
                    <a:gd name="T27" fmla="*/ 2147483647 h 367"/>
                    <a:gd name="T28" fmla="*/ 2147483647 w 213"/>
                    <a:gd name="T29" fmla="*/ 2147483647 h 367"/>
                    <a:gd name="T30" fmla="*/ 2147483647 w 213"/>
                    <a:gd name="T31" fmla="*/ 2147483647 h 367"/>
                    <a:gd name="T32" fmla="*/ 2147483647 w 213"/>
                    <a:gd name="T33" fmla="*/ 2147483647 h 367"/>
                    <a:gd name="T34" fmla="*/ 2147483647 w 213"/>
                    <a:gd name="T35" fmla="*/ 2147483647 h 367"/>
                    <a:gd name="T36" fmla="*/ 2147483647 w 213"/>
                    <a:gd name="T37" fmla="*/ 2147483647 h 367"/>
                    <a:gd name="T38" fmla="*/ 2147483647 w 213"/>
                    <a:gd name="T39" fmla="*/ 2147483647 h 367"/>
                    <a:gd name="T40" fmla="*/ 2147483647 w 213"/>
                    <a:gd name="T41" fmla="*/ 2147483647 h 367"/>
                    <a:gd name="T42" fmla="*/ 2147483647 w 213"/>
                    <a:gd name="T43" fmla="*/ 2147483647 h 367"/>
                    <a:gd name="T44" fmla="*/ 2147483647 w 213"/>
                    <a:gd name="T45" fmla="*/ 2147483647 h 367"/>
                    <a:gd name="T46" fmla="*/ 2147483647 w 213"/>
                    <a:gd name="T47" fmla="*/ 2147483647 h 367"/>
                    <a:gd name="T48" fmla="*/ 2147483647 w 213"/>
                    <a:gd name="T49" fmla="*/ 2147483647 h 367"/>
                    <a:gd name="T50" fmla="*/ 2147483647 w 213"/>
                    <a:gd name="T51" fmla="*/ 2147483647 h 367"/>
                    <a:gd name="T52" fmla="*/ 2147483647 w 213"/>
                    <a:gd name="T53" fmla="*/ 2147483647 h 367"/>
                    <a:gd name="T54" fmla="*/ 2147483647 w 213"/>
                    <a:gd name="T55" fmla="*/ 2147483647 h 367"/>
                    <a:gd name="T56" fmla="*/ 2147483647 w 213"/>
                    <a:gd name="T57" fmla="*/ 2147483647 h 367"/>
                    <a:gd name="T58" fmla="*/ 2147483647 w 213"/>
                    <a:gd name="T59" fmla="*/ 2147483647 h 367"/>
                    <a:gd name="T60" fmla="*/ 2147483647 w 213"/>
                    <a:gd name="T61" fmla="*/ 2147483647 h 367"/>
                    <a:gd name="T62" fmla="*/ 2147483647 w 213"/>
                    <a:gd name="T63" fmla="*/ 2147483647 h 367"/>
                    <a:gd name="T64" fmla="*/ 2147483647 w 213"/>
                    <a:gd name="T65" fmla="*/ 2147483647 h 367"/>
                    <a:gd name="T66" fmla="*/ 2147483647 w 213"/>
                    <a:gd name="T67" fmla="*/ 2147483647 h 367"/>
                    <a:gd name="T68" fmla="*/ 2147483647 w 213"/>
                    <a:gd name="T69" fmla="*/ 2147483647 h 367"/>
                    <a:gd name="T70" fmla="*/ 2147483647 w 213"/>
                    <a:gd name="T71" fmla="*/ 2147483647 h 367"/>
                    <a:gd name="T72" fmla="*/ 2147483647 w 213"/>
                    <a:gd name="T73" fmla="*/ 2147483647 h 367"/>
                    <a:gd name="T74" fmla="*/ 2147483647 w 213"/>
                    <a:gd name="T75" fmla="*/ 2147483647 h 367"/>
                    <a:gd name="T76" fmla="*/ 2147483647 w 213"/>
                    <a:gd name="T77" fmla="*/ 2147483647 h 367"/>
                    <a:gd name="T78" fmla="*/ 2147483647 w 213"/>
                    <a:gd name="T79" fmla="*/ 2147483647 h 367"/>
                    <a:gd name="T80" fmla="*/ 2147483647 w 213"/>
                    <a:gd name="T81" fmla="*/ 2147483647 h 367"/>
                    <a:gd name="T82" fmla="*/ 2147483647 w 213"/>
                    <a:gd name="T83" fmla="*/ 2147483647 h 367"/>
                    <a:gd name="T84" fmla="*/ 2147483647 w 213"/>
                    <a:gd name="T85" fmla="*/ 2147483647 h 367"/>
                    <a:gd name="T86" fmla="*/ 2147483647 w 213"/>
                    <a:gd name="T87" fmla="*/ 2147483647 h 367"/>
                    <a:gd name="T88" fmla="*/ 2147483647 w 213"/>
                    <a:gd name="T89" fmla="*/ 2147483647 h 367"/>
                    <a:gd name="T90" fmla="*/ 2147483647 w 213"/>
                    <a:gd name="T91" fmla="*/ 2147483647 h 367"/>
                    <a:gd name="T92" fmla="*/ 2147483647 w 213"/>
                    <a:gd name="T93" fmla="*/ 2147483647 h 367"/>
                    <a:gd name="T94" fmla="*/ 2147483647 w 213"/>
                    <a:gd name="T95" fmla="*/ 2147483647 h 367"/>
                    <a:gd name="T96" fmla="*/ 2147483647 w 213"/>
                    <a:gd name="T97" fmla="*/ 2147483647 h 367"/>
                    <a:gd name="T98" fmla="*/ 2147483647 w 213"/>
                    <a:gd name="T99" fmla="*/ 2147483647 h 367"/>
                    <a:gd name="T100" fmla="*/ 2147483647 w 213"/>
                    <a:gd name="T101" fmla="*/ 2147483647 h 367"/>
                    <a:gd name="T102" fmla="*/ 0 w 213"/>
                    <a:gd name="T103" fmla="*/ 2147483647 h 367"/>
                    <a:gd name="T104" fmla="*/ 0 w 213"/>
                    <a:gd name="T105" fmla="*/ 2147483647 h 367"/>
                    <a:gd name="T106" fmla="*/ 0 w 213"/>
                    <a:gd name="T107" fmla="*/ 2147483647 h 367"/>
                    <a:gd name="T108" fmla="*/ 2147483647 w 213"/>
                    <a:gd name="T109" fmla="*/ 2147483647 h 367"/>
                    <a:gd name="T110" fmla="*/ 2147483647 w 213"/>
                    <a:gd name="T111" fmla="*/ 2147483647 h 367"/>
                    <a:gd name="T112" fmla="*/ 2147483647 w 213"/>
                    <a:gd name="T113" fmla="*/ 2147483647 h 367"/>
                    <a:gd name="T114" fmla="*/ 2147483647 w 213"/>
                    <a:gd name="T115" fmla="*/ 2147483647 h 367"/>
                    <a:gd name="T116" fmla="*/ 2147483647 w 213"/>
                    <a:gd name="T117" fmla="*/ 2147483647 h 367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13"/>
                    <a:gd name="T178" fmla="*/ 0 h 367"/>
                    <a:gd name="T179" fmla="*/ 213 w 213"/>
                    <a:gd name="T180" fmla="*/ 367 h 367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13" h="367">
                      <a:moveTo>
                        <a:pt x="12" y="48"/>
                      </a:moveTo>
                      <a:lnTo>
                        <a:pt x="18" y="49"/>
                      </a:lnTo>
                      <a:lnTo>
                        <a:pt x="26" y="51"/>
                      </a:lnTo>
                      <a:lnTo>
                        <a:pt x="35" y="55"/>
                      </a:lnTo>
                      <a:lnTo>
                        <a:pt x="44" y="58"/>
                      </a:lnTo>
                      <a:lnTo>
                        <a:pt x="53" y="61"/>
                      </a:lnTo>
                      <a:lnTo>
                        <a:pt x="61" y="59"/>
                      </a:lnTo>
                      <a:lnTo>
                        <a:pt x="65" y="58"/>
                      </a:lnTo>
                      <a:lnTo>
                        <a:pt x="66" y="57"/>
                      </a:lnTo>
                      <a:lnTo>
                        <a:pt x="69" y="53"/>
                      </a:lnTo>
                      <a:lnTo>
                        <a:pt x="69" y="48"/>
                      </a:lnTo>
                      <a:lnTo>
                        <a:pt x="70" y="0"/>
                      </a:lnTo>
                      <a:lnTo>
                        <a:pt x="146" y="0"/>
                      </a:lnTo>
                      <a:lnTo>
                        <a:pt x="146" y="48"/>
                      </a:lnTo>
                      <a:lnTo>
                        <a:pt x="146" y="53"/>
                      </a:lnTo>
                      <a:lnTo>
                        <a:pt x="147" y="55"/>
                      </a:lnTo>
                      <a:lnTo>
                        <a:pt x="150" y="58"/>
                      </a:lnTo>
                      <a:lnTo>
                        <a:pt x="152" y="59"/>
                      </a:lnTo>
                      <a:lnTo>
                        <a:pt x="160" y="59"/>
                      </a:lnTo>
                      <a:lnTo>
                        <a:pt x="169" y="58"/>
                      </a:lnTo>
                      <a:lnTo>
                        <a:pt x="178" y="54"/>
                      </a:lnTo>
                      <a:lnTo>
                        <a:pt x="187" y="51"/>
                      </a:lnTo>
                      <a:lnTo>
                        <a:pt x="195" y="49"/>
                      </a:lnTo>
                      <a:lnTo>
                        <a:pt x="200" y="48"/>
                      </a:lnTo>
                      <a:lnTo>
                        <a:pt x="205" y="49"/>
                      </a:lnTo>
                      <a:lnTo>
                        <a:pt x="209" y="53"/>
                      </a:lnTo>
                      <a:lnTo>
                        <a:pt x="210" y="58"/>
                      </a:lnTo>
                      <a:lnTo>
                        <a:pt x="211" y="65"/>
                      </a:lnTo>
                      <a:lnTo>
                        <a:pt x="213" y="73"/>
                      </a:lnTo>
                      <a:lnTo>
                        <a:pt x="213" y="82"/>
                      </a:lnTo>
                      <a:lnTo>
                        <a:pt x="211" y="93"/>
                      </a:lnTo>
                      <a:lnTo>
                        <a:pt x="211" y="105"/>
                      </a:lnTo>
                      <a:lnTo>
                        <a:pt x="211" y="310"/>
                      </a:lnTo>
                      <a:lnTo>
                        <a:pt x="210" y="321"/>
                      </a:lnTo>
                      <a:lnTo>
                        <a:pt x="208" y="331"/>
                      </a:lnTo>
                      <a:lnTo>
                        <a:pt x="202" y="342"/>
                      </a:lnTo>
                      <a:lnTo>
                        <a:pt x="196" y="350"/>
                      </a:lnTo>
                      <a:lnTo>
                        <a:pt x="188" y="356"/>
                      </a:lnTo>
                      <a:lnTo>
                        <a:pt x="179" y="362"/>
                      </a:lnTo>
                      <a:lnTo>
                        <a:pt x="169" y="366"/>
                      </a:lnTo>
                      <a:lnTo>
                        <a:pt x="157" y="367"/>
                      </a:lnTo>
                      <a:lnTo>
                        <a:pt x="54" y="367"/>
                      </a:lnTo>
                      <a:lnTo>
                        <a:pt x="44" y="366"/>
                      </a:lnTo>
                      <a:lnTo>
                        <a:pt x="34" y="362"/>
                      </a:lnTo>
                      <a:lnTo>
                        <a:pt x="25" y="356"/>
                      </a:lnTo>
                      <a:lnTo>
                        <a:pt x="17" y="350"/>
                      </a:lnTo>
                      <a:lnTo>
                        <a:pt x="11" y="342"/>
                      </a:lnTo>
                      <a:lnTo>
                        <a:pt x="6" y="331"/>
                      </a:lnTo>
                      <a:lnTo>
                        <a:pt x="2" y="321"/>
                      </a:lnTo>
                      <a:lnTo>
                        <a:pt x="2" y="310"/>
                      </a:lnTo>
                      <a:lnTo>
                        <a:pt x="2" y="105"/>
                      </a:lnTo>
                      <a:lnTo>
                        <a:pt x="0" y="93"/>
                      </a:lnTo>
                      <a:lnTo>
                        <a:pt x="0" y="82"/>
                      </a:lnTo>
                      <a:lnTo>
                        <a:pt x="0" y="73"/>
                      </a:lnTo>
                      <a:lnTo>
                        <a:pt x="2" y="65"/>
                      </a:lnTo>
                      <a:lnTo>
                        <a:pt x="3" y="58"/>
                      </a:lnTo>
                      <a:lnTo>
                        <a:pt x="4" y="53"/>
                      </a:lnTo>
                      <a:lnTo>
                        <a:pt x="8" y="49"/>
                      </a:lnTo>
                      <a:lnTo>
                        <a:pt x="12" y="48"/>
                      </a:lnTo>
                      <a:close/>
                    </a:path>
                  </a:pathLst>
                </a:custGeom>
                <a:solidFill>
                  <a:srgbClr val="FF8B77"/>
                </a:solidFill>
                <a:ln w="1651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" name="Rectangle 1494"/>
                <p:cNvSpPr>
                  <a:spLocks noChangeAspect="1" noChangeArrowheads="1"/>
                </p:cNvSpPr>
                <p:nvPr/>
              </p:nvSpPr>
              <p:spPr bwMode="auto">
                <a:xfrm rot="20012189">
                  <a:off x="6677229" y="3210183"/>
                  <a:ext cx="2526" cy="179021"/>
                </a:xfrm>
                <a:prstGeom prst="rect">
                  <a:avLst/>
                </a:prstGeom>
                <a:solidFill>
                  <a:srgbClr val="000000"/>
                </a:solidFill>
                <a:ln w="1651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Arial" charset="0"/>
                  </a:endParaRPr>
                </a:p>
              </p:txBody>
            </p:sp>
          </p:grpSp>
          <p:grpSp>
            <p:nvGrpSpPr>
              <p:cNvPr id="212" name="Grouper 211"/>
              <p:cNvGrpSpPr/>
              <p:nvPr/>
            </p:nvGrpSpPr>
            <p:grpSpPr>
              <a:xfrm rot="1018512">
                <a:off x="6228101" y="3216737"/>
                <a:ext cx="179802" cy="149901"/>
                <a:chOff x="5417247" y="2787860"/>
                <a:chExt cx="815078" cy="911836"/>
              </a:xfrm>
            </p:grpSpPr>
            <p:sp>
              <p:nvSpPr>
                <p:cNvPr id="213" name="Freeform 1044"/>
                <p:cNvSpPr>
                  <a:spLocks noChangeAspect="1"/>
                </p:cNvSpPr>
                <p:nvPr/>
              </p:nvSpPr>
              <p:spPr bwMode="auto">
                <a:xfrm rot="7846919" flipV="1">
                  <a:off x="5381328" y="2848699"/>
                  <a:ext cx="898728" cy="803266"/>
                </a:xfrm>
                <a:custGeom>
                  <a:avLst/>
                  <a:gdLst>
                    <a:gd name="T0" fmla="*/ 1 w 361"/>
                    <a:gd name="T1" fmla="*/ 2 h 482"/>
                    <a:gd name="T2" fmla="*/ 1 w 361"/>
                    <a:gd name="T3" fmla="*/ 2 h 482"/>
                    <a:gd name="T4" fmla="*/ 1 w 361"/>
                    <a:gd name="T5" fmla="*/ 2 h 482"/>
                    <a:gd name="T6" fmla="*/ 1 w 361"/>
                    <a:gd name="T7" fmla="*/ 2 h 482"/>
                    <a:gd name="T8" fmla="*/ 1 w 361"/>
                    <a:gd name="T9" fmla="*/ 2 h 482"/>
                    <a:gd name="T10" fmla="*/ 1 w 361"/>
                    <a:gd name="T11" fmla="*/ 2 h 482"/>
                    <a:gd name="T12" fmla="*/ 1 w 361"/>
                    <a:gd name="T13" fmla="*/ 2 h 482"/>
                    <a:gd name="T14" fmla="*/ 1 w 361"/>
                    <a:gd name="T15" fmla="*/ 2 h 482"/>
                    <a:gd name="T16" fmla="*/ 1 w 361"/>
                    <a:gd name="T17" fmla="*/ 2 h 482"/>
                    <a:gd name="T18" fmla="*/ 1 w 361"/>
                    <a:gd name="T19" fmla="*/ 2 h 482"/>
                    <a:gd name="T20" fmla="*/ 1 w 361"/>
                    <a:gd name="T21" fmla="*/ 0 h 482"/>
                    <a:gd name="T22" fmla="*/ 1 w 361"/>
                    <a:gd name="T23" fmla="*/ 0 h 482"/>
                    <a:gd name="T24" fmla="*/ 1 w 361"/>
                    <a:gd name="T25" fmla="*/ 2 h 482"/>
                    <a:gd name="T26" fmla="*/ 1 w 361"/>
                    <a:gd name="T27" fmla="*/ 2 h 482"/>
                    <a:gd name="T28" fmla="*/ 1 w 361"/>
                    <a:gd name="T29" fmla="*/ 2 h 482"/>
                    <a:gd name="T30" fmla="*/ 1 w 361"/>
                    <a:gd name="T31" fmla="*/ 2 h 482"/>
                    <a:gd name="T32" fmla="*/ 1 w 361"/>
                    <a:gd name="T33" fmla="*/ 2 h 482"/>
                    <a:gd name="T34" fmla="*/ 1 w 361"/>
                    <a:gd name="T35" fmla="*/ 2 h 482"/>
                    <a:gd name="T36" fmla="*/ 1 w 361"/>
                    <a:gd name="T37" fmla="*/ 2 h 482"/>
                    <a:gd name="T38" fmla="*/ 1 w 361"/>
                    <a:gd name="T39" fmla="*/ 2 h 482"/>
                    <a:gd name="T40" fmla="*/ 1 w 361"/>
                    <a:gd name="T41" fmla="*/ 2 h 482"/>
                    <a:gd name="T42" fmla="*/ 1 w 361"/>
                    <a:gd name="T43" fmla="*/ 2 h 482"/>
                    <a:gd name="T44" fmla="*/ 1 w 361"/>
                    <a:gd name="T45" fmla="*/ 2 h 482"/>
                    <a:gd name="T46" fmla="*/ 1 w 361"/>
                    <a:gd name="T47" fmla="*/ 2 h 482"/>
                    <a:gd name="T48" fmla="*/ 1 w 361"/>
                    <a:gd name="T49" fmla="*/ 2 h 482"/>
                    <a:gd name="T50" fmla="*/ 1 w 361"/>
                    <a:gd name="T51" fmla="*/ 2 h 482"/>
                    <a:gd name="T52" fmla="*/ 1 w 361"/>
                    <a:gd name="T53" fmla="*/ 2 h 482"/>
                    <a:gd name="T54" fmla="*/ 1 w 361"/>
                    <a:gd name="T55" fmla="*/ 2 h 482"/>
                    <a:gd name="T56" fmla="*/ 1 w 361"/>
                    <a:gd name="T57" fmla="*/ 2 h 482"/>
                    <a:gd name="T58" fmla="*/ 1 w 361"/>
                    <a:gd name="T59" fmla="*/ 2 h 482"/>
                    <a:gd name="T60" fmla="*/ 1 w 361"/>
                    <a:gd name="T61" fmla="*/ 2 h 482"/>
                    <a:gd name="T62" fmla="*/ 1 w 361"/>
                    <a:gd name="T63" fmla="*/ 2 h 482"/>
                    <a:gd name="T64" fmla="*/ 1 w 361"/>
                    <a:gd name="T65" fmla="*/ 2 h 482"/>
                    <a:gd name="T66" fmla="*/ 1 w 361"/>
                    <a:gd name="T67" fmla="*/ 2 h 482"/>
                    <a:gd name="T68" fmla="*/ 1 w 361"/>
                    <a:gd name="T69" fmla="*/ 2 h 482"/>
                    <a:gd name="T70" fmla="*/ 1 w 361"/>
                    <a:gd name="T71" fmla="*/ 2 h 482"/>
                    <a:gd name="T72" fmla="*/ 1 w 361"/>
                    <a:gd name="T73" fmla="*/ 2 h 482"/>
                    <a:gd name="T74" fmla="*/ 1 w 361"/>
                    <a:gd name="T75" fmla="*/ 2 h 482"/>
                    <a:gd name="T76" fmla="*/ 1 w 361"/>
                    <a:gd name="T77" fmla="*/ 2 h 482"/>
                    <a:gd name="T78" fmla="*/ 1 w 361"/>
                    <a:gd name="T79" fmla="*/ 2 h 482"/>
                    <a:gd name="T80" fmla="*/ 1 w 361"/>
                    <a:gd name="T81" fmla="*/ 2 h 482"/>
                    <a:gd name="T82" fmla="*/ 0 w 361"/>
                    <a:gd name="T83" fmla="*/ 2 h 482"/>
                    <a:gd name="T84" fmla="*/ 1 w 361"/>
                    <a:gd name="T85" fmla="*/ 2 h 482"/>
                    <a:gd name="T86" fmla="*/ 1 w 361"/>
                    <a:gd name="T87" fmla="*/ 2 h 482"/>
                    <a:gd name="T88" fmla="*/ 1 w 361"/>
                    <a:gd name="T89" fmla="*/ 2 h 482"/>
                    <a:gd name="T90" fmla="*/ 1 w 361"/>
                    <a:gd name="T91" fmla="*/ 2 h 482"/>
                    <a:gd name="T92" fmla="*/ 1 w 361"/>
                    <a:gd name="T93" fmla="*/ 2 h 482"/>
                    <a:gd name="T94" fmla="*/ 1 w 361"/>
                    <a:gd name="T95" fmla="*/ 1 h 482"/>
                    <a:gd name="T96" fmla="*/ 1 w 361"/>
                    <a:gd name="T97" fmla="*/ 0 h 48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61"/>
                    <a:gd name="T148" fmla="*/ 0 h 482"/>
                    <a:gd name="T149" fmla="*/ 361 w 361"/>
                    <a:gd name="T150" fmla="*/ 482 h 48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61" h="482">
                      <a:moveTo>
                        <a:pt x="73" y="0"/>
                      </a:moveTo>
                      <a:lnTo>
                        <a:pt x="106" y="2"/>
                      </a:lnTo>
                      <a:lnTo>
                        <a:pt x="108" y="10"/>
                      </a:lnTo>
                      <a:lnTo>
                        <a:pt x="109" y="17"/>
                      </a:lnTo>
                      <a:lnTo>
                        <a:pt x="112" y="23"/>
                      </a:lnTo>
                      <a:lnTo>
                        <a:pt x="114" y="29"/>
                      </a:lnTo>
                      <a:lnTo>
                        <a:pt x="122" y="39"/>
                      </a:lnTo>
                      <a:lnTo>
                        <a:pt x="131" y="49"/>
                      </a:lnTo>
                      <a:lnTo>
                        <a:pt x="141" y="55"/>
                      </a:lnTo>
                      <a:lnTo>
                        <a:pt x="153" y="61"/>
                      </a:lnTo>
                      <a:lnTo>
                        <a:pt x="164" y="65"/>
                      </a:lnTo>
                      <a:lnTo>
                        <a:pt x="177" y="65"/>
                      </a:lnTo>
                      <a:lnTo>
                        <a:pt x="190" y="65"/>
                      </a:lnTo>
                      <a:lnTo>
                        <a:pt x="203" y="61"/>
                      </a:lnTo>
                      <a:lnTo>
                        <a:pt x="214" y="57"/>
                      </a:lnTo>
                      <a:lnTo>
                        <a:pt x="225" y="49"/>
                      </a:lnTo>
                      <a:lnTo>
                        <a:pt x="235" y="41"/>
                      </a:lnTo>
                      <a:lnTo>
                        <a:pt x="243" y="29"/>
                      </a:lnTo>
                      <a:lnTo>
                        <a:pt x="245" y="22"/>
                      </a:lnTo>
                      <a:lnTo>
                        <a:pt x="248" y="15"/>
                      </a:lnTo>
                      <a:lnTo>
                        <a:pt x="251" y="8"/>
                      </a:lnTo>
                      <a:lnTo>
                        <a:pt x="252" y="0"/>
                      </a:lnTo>
                      <a:lnTo>
                        <a:pt x="285" y="0"/>
                      </a:lnTo>
                      <a:lnTo>
                        <a:pt x="293" y="0"/>
                      </a:lnTo>
                      <a:lnTo>
                        <a:pt x="301" y="1"/>
                      </a:lnTo>
                      <a:lnTo>
                        <a:pt x="308" y="4"/>
                      </a:lnTo>
                      <a:lnTo>
                        <a:pt x="315" y="6"/>
                      </a:lnTo>
                      <a:lnTo>
                        <a:pt x="328" y="13"/>
                      </a:lnTo>
                      <a:lnTo>
                        <a:pt x="339" y="23"/>
                      </a:lnTo>
                      <a:lnTo>
                        <a:pt x="348" y="34"/>
                      </a:lnTo>
                      <a:lnTo>
                        <a:pt x="356" y="47"/>
                      </a:lnTo>
                      <a:lnTo>
                        <a:pt x="359" y="55"/>
                      </a:lnTo>
                      <a:lnTo>
                        <a:pt x="360" y="63"/>
                      </a:lnTo>
                      <a:lnTo>
                        <a:pt x="361" y="70"/>
                      </a:lnTo>
                      <a:lnTo>
                        <a:pt x="361" y="79"/>
                      </a:lnTo>
                      <a:lnTo>
                        <a:pt x="361" y="405"/>
                      </a:lnTo>
                      <a:lnTo>
                        <a:pt x="361" y="421"/>
                      </a:lnTo>
                      <a:lnTo>
                        <a:pt x="359" y="436"/>
                      </a:lnTo>
                      <a:lnTo>
                        <a:pt x="356" y="449"/>
                      </a:lnTo>
                      <a:lnTo>
                        <a:pt x="351" y="460"/>
                      </a:lnTo>
                      <a:lnTo>
                        <a:pt x="346" y="469"/>
                      </a:lnTo>
                      <a:lnTo>
                        <a:pt x="338" y="476"/>
                      </a:lnTo>
                      <a:lnTo>
                        <a:pt x="334" y="478"/>
                      </a:lnTo>
                      <a:lnTo>
                        <a:pt x="329" y="480"/>
                      </a:lnTo>
                      <a:lnTo>
                        <a:pt x="324" y="481"/>
                      </a:lnTo>
                      <a:lnTo>
                        <a:pt x="319" y="482"/>
                      </a:lnTo>
                      <a:lnTo>
                        <a:pt x="263" y="482"/>
                      </a:lnTo>
                      <a:lnTo>
                        <a:pt x="254" y="481"/>
                      </a:lnTo>
                      <a:lnTo>
                        <a:pt x="245" y="478"/>
                      </a:lnTo>
                      <a:lnTo>
                        <a:pt x="238" y="476"/>
                      </a:lnTo>
                      <a:lnTo>
                        <a:pt x="231" y="472"/>
                      </a:lnTo>
                      <a:lnTo>
                        <a:pt x="226" y="465"/>
                      </a:lnTo>
                      <a:lnTo>
                        <a:pt x="222" y="458"/>
                      </a:lnTo>
                      <a:lnTo>
                        <a:pt x="218" y="452"/>
                      </a:lnTo>
                      <a:lnTo>
                        <a:pt x="216" y="442"/>
                      </a:lnTo>
                      <a:lnTo>
                        <a:pt x="212" y="424"/>
                      </a:lnTo>
                      <a:lnTo>
                        <a:pt x="211" y="403"/>
                      </a:lnTo>
                      <a:lnTo>
                        <a:pt x="212" y="380"/>
                      </a:lnTo>
                      <a:lnTo>
                        <a:pt x="212" y="358"/>
                      </a:lnTo>
                      <a:lnTo>
                        <a:pt x="213" y="334"/>
                      </a:lnTo>
                      <a:lnTo>
                        <a:pt x="213" y="312"/>
                      </a:lnTo>
                      <a:lnTo>
                        <a:pt x="213" y="291"/>
                      </a:lnTo>
                      <a:lnTo>
                        <a:pt x="211" y="273"/>
                      </a:lnTo>
                      <a:lnTo>
                        <a:pt x="208" y="263"/>
                      </a:lnTo>
                      <a:lnTo>
                        <a:pt x="205" y="257"/>
                      </a:lnTo>
                      <a:lnTo>
                        <a:pt x="200" y="250"/>
                      </a:lnTo>
                      <a:lnTo>
                        <a:pt x="196" y="244"/>
                      </a:lnTo>
                      <a:lnTo>
                        <a:pt x="190" y="240"/>
                      </a:lnTo>
                      <a:lnTo>
                        <a:pt x="184" y="236"/>
                      </a:lnTo>
                      <a:lnTo>
                        <a:pt x="176" y="234"/>
                      </a:lnTo>
                      <a:lnTo>
                        <a:pt x="166" y="233"/>
                      </a:lnTo>
                      <a:lnTo>
                        <a:pt x="73" y="233"/>
                      </a:lnTo>
                      <a:lnTo>
                        <a:pt x="64" y="233"/>
                      </a:lnTo>
                      <a:lnTo>
                        <a:pt x="56" y="230"/>
                      </a:lnTo>
                      <a:lnTo>
                        <a:pt x="48" y="228"/>
                      </a:lnTo>
                      <a:lnTo>
                        <a:pt x="42" y="224"/>
                      </a:lnTo>
                      <a:lnTo>
                        <a:pt x="36" y="217"/>
                      </a:lnTo>
                      <a:lnTo>
                        <a:pt x="29" y="212"/>
                      </a:lnTo>
                      <a:lnTo>
                        <a:pt x="24" y="204"/>
                      </a:lnTo>
                      <a:lnTo>
                        <a:pt x="19" y="196"/>
                      </a:lnTo>
                      <a:lnTo>
                        <a:pt x="11" y="177"/>
                      </a:lnTo>
                      <a:lnTo>
                        <a:pt x="5" y="157"/>
                      </a:lnTo>
                      <a:lnTo>
                        <a:pt x="1" y="136"/>
                      </a:lnTo>
                      <a:lnTo>
                        <a:pt x="0" y="114"/>
                      </a:lnTo>
                      <a:lnTo>
                        <a:pt x="1" y="92"/>
                      </a:lnTo>
                      <a:lnTo>
                        <a:pt x="5" y="71"/>
                      </a:lnTo>
                      <a:lnTo>
                        <a:pt x="7" y="61"/>
                      </a:lnTo>
                      <a:lnTo>
                        <a:pt x="10" y="51"/>
                      </a:lnTo>
                      <a:lnTo>
                        <a:pt x="14" y="42"/>
                      </a:lnTo>
                      <a:lnTo>
                        <a:pt x="18" y="33"/>
                      </a:lnTo>
                      <a:lnTo>
                        <a:pt x="23" y="26"/>
                      </a:lnTo>
                      <a:lnTo>
                        <a:pt x="28" y="18"/>
                      </a:lnTo>
                      <a:lnTo>
                        <a:pt x="34" y="13"/>
                      </a:lnTo>
                      <a:lnTo>
                        <a:pt x="41" y="8"/>
                      </a:lnTo>
                      <a:lnTo>
                        <a:pt x="47" y="4"/>
                      </a:lnTo>
                      <a:lnTo>
                        <a:pt x="55" y="1"/>
                      </a:lnTo>
                      <a:lnTo>
                        <a:pt x="64" y="0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D89CC3"/>
                </a:solidFill>
                <a:ln w="1651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" name="Freeform 1044"/>
                <p:cNvSpPr>
                  <a:spLocks noChangeAspect="1"/>
                </p:cNvSpPr>
                <p:nvPr/>
              </p:nvSpPr>
              <p:spPr bwMode="auto">
                <a:xfrm rot="7833041" flipH="1" flipV="1">
                  <a:off x="5366972" y="2838135"/>
                  <a:ext cx="906868" cy="806318"/>
                </a:xfrm>
                <a:custGeom>
                  <a:avLst/>
                  <a:gdLst>
                    <a:gd name="T0" fmla="*/ 2147483647 w 361"/>
                    <a:gd name="T1" fmla="*/ 2147483647 h 482"/>
                    <a:gd name="T2" fmla="*/ 2147483647 w 361"/>
                    <a:gd name="T3" fmla="*/ 2147483647 h 482"/>
                    <a:gd name="T4" fmla="*/ 2147483647 w 361"/>
                    <a:gd name="T5" fmla="*/ 2147483647 h 482"/>
                    <a:gd name="T6" fmla="*/ 2147483647 w 361"/>
                    <a:gd name="T7" fmla="*/ 2147483647 h 482"/>
                    <a:gd name="T8" fmla="*/ 2147483647 w 361"/>
                    <a:gd name="T9" fmla="*/ 2147483647 h 482"/>
                    <a:gd name="T10" fmla="*/ 2147483647 w 361"/>
                    <a:gd name="T11" fmla="*/ 2147483647 h 482"/>
                    <a:gd name="T12" fmla="*/ 2147483647 w 361"/>
                    <a:gd name="T13" fmla="*/ 2147483647 h 482"/>
                    <a:gd name="T14" fmla="*/ 2147483647 w 361"/>
                    <a:gd name="T15" fmla="*/ 2147483647 h 482"/>
                    <a:gd name="T16" fmla="*/ 2147483647 w 361"/>
                    <a:gd name="T17" fmla="*/ 2147483647 h 482"/>
                    <a:gd name="T18" fmla="*/ 2147483647 w 361"/>
                    <a:gd name="T19" fmla="*/ 2147483647 h 482"/>
                    <a:gd name="T20" fmla="*/ 2147483647 w 361"/>
                    <a:gd name="T21" fmla="*/ 0 h 482"/>
                    <a:gd name="T22" fmla="*/ 2147483647 w 361"/>
                    <a:gd name="T23" fmla="*/ 0 h 482"/>
                    <a:gd name="T24" fmla="*/ 2147483647 w 361"/>
                    <a:gd name="T25" fmla="*/ 2147483647 h 482"/>
                    <a:gd name="T26" fmla="*/ 2147483647 w 361"/>
                    <a:gd name="T27" fmla="*/ 2147483647 h 482"/>
                    <a:gd name="T28" fmla="*/ 2147483647 w 361"/>
                    <a:gd name="T29" fmla="*/ 2147483647 h 482"/>
                    <a:gd name="T30" fmla="*/ 2147483647 w 361"/>
                    <a:gd name="T31" fmla="*/ 2147483647 h 482"/>
                    <a:gd name="T32" fmla="*/ 2147483647 w 361"/>
                    <a:gd name="T33" fmla="*/ 2147483647 h 482"/>
                    <a:gd name="T34" fmla="*/ 2147483647 w 361"/>
                    <a:gd name="T35" fmla="*/ 2147483647 h 482"/>
                    <a:gd name="T36" fmla="*/ 2147483647 w 361"/>
                    <a:gd name="T37" fmla="*/ 2147483647 h 482"/>
                    <a:gd name="T38" fmla="*/ 2147483647 w 361"/>
                    <a:gd name="T39" fmla="*/ 2147483647 h 482"/>
                    <a:gd name="T40" fmla="*/ 2147483647 w 361"/>
                    <a:gd name="T41" fmla="*/ 2147483647 h 482"/>
                    <a:gd name="T42" fmla="*/ 2147483647 w 361"/>
                    <a:gd name="T43" fmla="*/ 2147483647 h 482"/>
                    <a:gd name="T44" fmla="*/ 2147483647 w 361"/>
                    <a:gd name="T45" fmla="*/ 2147483647 h 482"/>
                    <a:gd name="T46" fmla="*/ 2147483647 w 361"/>
                    <a:gd name="T47" fmla="*/ 2147483647 h 482"/>
                    <a:gd name="T48" fmla="*/ 2147483647 w 361"/>
                    <a:gd name="T49" fmla="*/ 2147483647 h 482"/>
                    <a:gd name="T50" fmla="*/ 2147483647 w 361"/>
                    <a:gd name="T51" fmla="*/ 2147483647 h 482"/>
                    <a:gd name="T52" fmla="*/ 2147483647 w 361"/>
                    <a:gd name="T53" fmla="*/ 2147483647 h 482"/>
                    <a:gd name="T54" fmla="*/ 2147483647 w 361"/>
                    <a:gd name="T55" fmla="*/ 2147483647 h 482"/>
                    <a:gd name="T56" fmla="*/ 2147483647 w 361"/>
                    <a:gd name="T57" fmla="*/ 2147483647 h 482"/>
                    <a:gd name="T58" fmla="*/ 2147483647 w 361"/>
                    <a:gd name="T59" fmla="*/ 2147483647 h 482"/>
                    <a:gd name="T60" fmla="*/ 2147483647 w 361"/>
                    <a:gd name="T61" fmla="*/ 2147483647 h 482"/>
                    <a:gd name="T62" fmla="*/ 2147483647 w 361"/>
                    <a:gd name="T63" fmla="*/ 2147483647 h 482"/>
                    <a:gd name="T64" fmla="*/ 2147483647 w 361"/>
                    <a:gd name="T65" fmla="*/ 2147483647 h 482"/>
                    <a:gd name="T66" fmla="*/ 2147483647 w 361"/>
                    <a:gd name="T67" fmla="*/ 2147483647 h 482"/>
                    <a:gd name="T68" fmla="*/ 2147483647 w 361"/>
                    <a:gd name="T69" fmla="*/ 2147483647 h 482"/>
                    <a:gd name="T70" fmla="*/ 2147483647 w 361"/>
                    <a:gd name="T71" fmla="*/ 2147483647 h 482"/>
                    <a:gd name="T72" fmla="*/ 2147483647 w 361"/>
                    <a:gd name="T73" fmla="*/ 2147483647 h 482"/>
                    <a:gd name="T74" fmla="*/ 2147483647 w 361"/>
                    <a:gd name="T75" fmla="*/ 2147483647 h 482"/>
                    <a:gd name="T76" fmla="*/ 2147483647 w 361"/>
                    <a:gd name="T77" fmla="*/ 2147483647 h 482"/>
                    <a:gd name="T78" fmla="*/ 2147483647 w 361"/>
                    <a:gd name="T79" fmla="*/ 2147483647 h 482"/>
                    <a:gd name="T80" fmla="*/ 2147483647 w 361"/>
                    <a:gd name="T81" fmla="*/ 2147483647 h 482"/>
                    <a:gd name="T82" fmla="*/ 0 w 361"/>
                    <a:gd name="T83" fmla="*/ 2147483647 h 482"/>
                    <a:gd name="T84" fmla="*/ 2147483647 w 361"/>
                    <a:gd name="T85" fmla="*/ 2147483647 h 482"/>
                    <a:gd name="T86" fmla="*/ 2147483647 w 361"/>
                    <a:gd name="T87" fmla="*/ 2147483647 h 482"/>
                    <a:gd name="T88" fmla="*/ 2147483647 w 361"/>
                    <a:gd name="T89" fmla="*/ 2147483647 h 482"/>
                    <a:gd name="T90" fmla="*/ 2147483647 w 361"/>
                    <a:gd name="T91" fmla="*/ 2147483647 h 482"/>
                    <a:gd name="T92" fmla="*/ 2147483647 w 361"/>
                    <a:gd name="T93" fmla="*/ 2147483647 h 482"/>
                    <a:gd name="T94" fmla="*/ 2147483647 w 361"/>
                    <a:gd name="T95" fmla="*/ 2147483647 h 482"/>
                    <a:gd name="T96" fmla="*/ 2147483647 w 361"/>
                    <a:gd name="T97" fmla="*/ 0 h 48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61"/>
                    <a:gd name="T148" fmla="*/ 0 h 482"/>
                    <a:gd name="T149" fmla="*/ 361 w 361"/>
                    <a:gd name="T150" fmla="*/ 482 h 48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61" h="482">
                      <a:moveTo>
                        <a:pt x="73" y="0"/>
                      </a:moveTo>
                      <a:lnTo>
                        <a:pt x="106" y="2"/>
                      </a:lnTo>
                      <a:lnTo>
                        <a:pt x="108" y="10"/>
                      </a:lnTo>
                      <a:lnTo>
                        <a:pt x="109" y="17"/>
                      </a:lnTo>
                      <a:lnTo>
                        <a:pt x="112" y="23"/>
                      </a:lnTo>
                      <a:lnTo>
                        <a:pt x="114" y="29"/>
                      </a:lnTo>
                      <a:lnTo>
                        <a:pt x="122" y="39"/>
                      </a:lnTo>
                      <a:lnTo>
                        <a:pt x="131" y="49"/>
                      </a:lnTo>
                      <a:lnTo>
                        <a:pt x="141" y="55"/>
                      </a:lnTo>
                      <a:lnTo>
                        <a:pt x="153" y="61"/>
                      </a:lnTo>
                      <a:lnTo>
                        <a:pt x="164" y="65"/>
                      </a:lnTo>
                      <a:lnTo>
                        <a:pt x="177" y="65"/>
                      </a:lnTo>
                      <a:lnTo>
                        <a:pt x="190" y="65"/>
                      </a:lnTo>
                      <a:lnTo>
                        <a:pt x="203" y="61"/>
                      </a:lnTo>
                      <a:lnTo>
                        <a:pt x="214" y="57"/>
                      </a:lnTo>
                      <a:lnTo>
                        <a:pt x="225" y="49"/>
                      </a:lnTo>
                      <a:lnTo>
                        <a:pt x="235" y="41"/>
                      </a:lnTo>
                      <a:lnTo>
                        <a:pt x="243" y="29"/>
                      </a:lnTo>
                      <a:lnTo>
                        <a:pt x="245" y="22"/>
                      </a:lnTo>
                      <a:lnTo>
                        <a:pt x="248" y="15"/>
                      </a:lnTo>
                      <a:lnTo>
                        <a:pt x="251" y="8"/>
                      </a:lnTo>
                      <a:lnTo>
                        <a:pt x="252" y="0"/>
                      </a:lnTo>
                      <a:lnTo>
                        <a:pt x="285" y="0"/>
                      </a:lnTo>
                      <a:lnTo>
                        <a:pt x="293" y="0"/>
                      </a:lnTo>
                      <a:lnTo>
                        <a:pt x="301" y="1"/>
                      </a:lnTo>
                      <a:lnTo>
                        <a:pt x="308" y="4"/>
                      </a:lnTo>
                      <a:lnTo>
                        <a:pt x="315" y="6"/>
                      </a:lnTo>
                      <a:lnTo>
                        <a:pt x="328" y="13"/>
                      </a:lnTo>
                      <a:lnTo>
                        <a:pt x="339" y="23"/>
                      </a:lnTo>
                      <a:lnTo>
                        <a:pt x="348" y="34"/>
                      </a:lnTo>
                      <a:lnTo>
                        <a:pt x="356" y="47"/>
                      </a:lnTo>
                      <a:lnTo>
                        <a:pt x="359" y="55"/>
                      </a:lnTo>
                      <a:lnTo>
                        <a:pt x="360" y="63"/>
                      </a:lnTo>
                      <a:lnTo>
                        <a:pt x="361" y="70"/>
                      </a:lnTo>
                      <a:lnTo>
                        <a:pt x="361" y="79"/>
                      </a:lnTo>
                      <a:lnTo>
                        <a:pt x="361" y="405"/>
                      </a:lnTo>
                      <a:lnTo>
                        <a:pt x="361" y="421"/>
                      </a:lnTo>
                      <a:lnTo>
                        <a:pt x="359" y="436"/>
                      </a:lnTo>
                      <a:lnTo>
                        <a:pt x="356" y="449"/>
                      </a:lnTo>
                      <a:lnTo>
                        <a:pt x="351" y="460"/>
                      </a:lnTo>
                      <a:lnTo>
                        <a:pt x="346" y="469"/>
                      </a:lnTo>
                      <a:lnTo>
                        <a:pt x="338" y="476"/>
                      </a:lnTo>
                      <a:lnTo>
                        <a:pt x="334" y="478"/>
                      </a:lnTo>
                      <a:lnTo>
                        <a:pt x="329" y="480"/>
                      </a:lnTo>
                      <a:lnTo>
                        <a:pt x="324" y="481"/>
                      </a:lnTo>
                      <a:lnTo>
                        <a:pt x="319" y="482"/>
                      </a:lnTo>
                      <a:lnTo>
                        <a:pt x="263" y="482"/>
                      </a:lnTo>
                      <a:lnTo>
                        <a:pt x="254" y="481"/>
                      </a:lnTo>
                      <a:lnTo>
                        <a:pt x="245" y="478"/>
                      </a:lnTo>
                      <a:lnTo>
                        <a:pt x="238" y="476"/>
                      </a:lnTo>
                      <a:lnTo>
                        <a:pt x="231" y="472"/>
                      </a:lnTo>
                      <a:lnTo>
                        <a:pt x="226" y="465"/>
                      </a:lnTo>
                      <a:lnTo>
                        <a:pt x="222" y="458"/>
                      </a:lnTo>
                      <a:lnTo>
                        <a:pt x="218" y="452"/>
                      </a:lnTo>
                      <a:lnTo>
                        <a:pt x="216" y="442"/>
                      </a:lnTo>
                      <a:lnTo>
                        <a:pt x="212" y="424"/>
                      </a:lnTo>
                      <a:lnTo>
                        <a:pt x="211" y="403"/>
                      </a:lnTo>
                      <a:lnTo>
                        <a:pt x="212" y="380"/>
                      </a:lnTo>
                      <a:lnTo>
                        <a:pt x="212" y="358"/>
                      </a:lnTo>
                      <a:lnTo>
                        <a:pt x="213" y="334"/>
                      </a:lnTo>
                      <a:lnTo>
                        <a:pt x="213" y="312"/>
                      </a:lnTo>
                      <a:lnTo>
                        <a:pt x="213" y="291"/>
                      </a:lnTo>
                      <a:lnTo>
                        <a:pt x="211" y="273"/>
                      </a:lnTo>
                      <a:lnTo>
                        <a:pt x="208" y="263"/>
                      </a:lnTo>
                      <a:lnTo>
                        <a:pt x="205" y="257"/>
                      </a:lnTo>
                      <a:lnTo>
                        <a:pt x="200" y="250"/>
                      </a:lnTo>
                      <a:lnTo>
                        <a:pt x="196" y="244"/>
                      </a:lnTo>
                      <a:lnTo>
                        <a:pt x="190" y="240"/>
                      </a:lnTo>
                      <a:lnTo>
                        <a:pt x="184" y="236"/>
                      </a:lnTo>
                      <a:lnTo>
                        <a:pt x="176" y="234"/>
                      </a:lnTo>
                      <a:lnTo>
                        <a:pt x="166" y="233"/>
                      </a:lnTo>
                      <a:lnTo>
                        <a:pt x="73" y="233"/>
                      </a:lnTo>
                      <a:lnTo>
                        <a:pt x="64" y="233"/>
                      </a:lnTo>
                      <a:lnTo>
                        <a:pt x="56" y="230"/>
                      </a:lnTo>
                      <a:lnTo>
                        <a:pt x="48" y="228"/>
                      </a:lnTo>
                      <a:lnTo>
                        <a:pt x="42" y="224"/>
                      </a:lnTo>
                      <a:lnTo>
                        <a:pt x="36" y="217"/>
                      </a:lnTo>
                      <a:lnTo>
                        <a:pt x="29" y="212"/>
                      </a:lnTo>
                      <a:lnTo>
                        <a:pt x="24" y="204"/>
                      </a:lnTo>
                      <a:lnTo>
                        <a:pt x="19" y="196"/>
                      </a:lnTo>
                      <a:lnTo>
                        <a:pt x="11" y="177"/>
                      </a:lnTo>
                      <a:lnTo>
                        <a:pt x="5" y="157"/>
                      </a:lnTo>
                      <a:lnTo>
                        <a:pt x="1" y="136"/>
                      </a:lnTo>
                      <a:lnTo>
                        <a:pt x="0" y="114"/>
                      </a:lnTo>
                      <a:lnTo>
                        <a:pt x="1" y="92"/>
                      </a:lnTo>
                      <a:lnTo>
                        <a:pt x="5" y="71"/>
                      </a:lnTo>
                      <a:lnTo>
                        <a:pt x="7" y="61"/>
                      </a:lnTo>
                      <a:lnTo>
                        <a:pt x="10" y="51"/>
                      </a:lnTo>
                      <a:lnTo>
                        <a:pt x="14" y="42"/>
                      </a:lnTo>
                      <a:lnTo>
                        <a:pt x="18" y="33"/>
                      </a:lnTo>
                      <a:lnTo>
                        <a:pt x="23" y="26"/>
                      </a:lnTo>
                      <a:lnTo>
                        <a:pt x="28" y="18"/>
                      </a:lnTo>
                      <a:lnTo>
                        <a:pt x="34" y="13"/>
                      </a:lnTo>
                      <a:lnTo>
                        <a:pt x="41" y="8"/>
                      </a:lnTo>
                      <a:lnTo>
                        <a:pt x="47" y="4"/>
                      </a:lnTo>
                      <a:lnTo>
                        <a:pt x="55" y="1"/>
                      </a:lnTo>
                      <a:lnTo>
                        <a:pt x="64" y="0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D89CC3"/>
                </a:solidFill>
                <a:ln w="1651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24" name="Grouper 223"/>
              <p:cNvGrpSpPr/>
              <p:nvPr/>
            </p:nvGrpSpPr>
            <p:grpSpPr>
              <a:xfrm>
                <a:off x="6025862" y="3268450"/>
                <a:ext cx="194533" cy="327867"/>
                <a:chOff x="6025862" y="3268450"/>
                <a:chExt cx="194533" cy="327867"/>
              </a:xfrm>
            </p:grpSpPr>
            <p:sp>
              <p:nvSpPr>
                <p:cNvPr id="203" name="Rectangle 1494"/>
                <p:cNvSpPr>
                  <a:spLocks noChangeAspect="1" noChangeArrowheads="1"/>
                </p:cNvSpPr>
                <p:nvPr/>
              </p:nvSpPr>
              <p:spPr bwMode="auto">
                <a:xfrm rot="20012189">
                  <a:off x="6185875" y="3418523"/>
                  <a:ext cx="2526" cy="177794"/>
                </a:xfrm>
                <a:prstGeom prst="rect">
                  <a:avLst/>
                </a:prstGeom>
                <a:solidFill>
                  <a:srgbClr val="000000"/>
                </a:solidFill>
                <a:ln w="1651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Arial" charset="0"/>
                  </a:endParaRPr>
                </a:p>
              </p:txBody>
            </p:sp>
            <p:sp>
              <p:nvSpPr>
                <p:cNvPr id="205" name="Freeform 1501"/>
                <p:cNvSpPr>
                  <a:spLocks noChangeAspect="1"/>
                </p:cNvSpPr>
                <p:nvPr/>
              </p:nvSpPr>
              <p:spPr bwMode="auto">
                <a:xfrm rot="20012189">
                  <a:off x="6025862" y="3268450"/>
                  <a:ext cx="184337" cy="167986"/>
                </a:xfrm>
                <a:custGeom>
                  <a:avLst/>
                  <a:gdLst>
                    <a:gd name="T0" fmla="*/ 2147483647 w 213"/>
                    <a:gd name="T1" fmla="*/ 2147483647 h 367"/>
                    <a:gd name="T2" fmla="*/ 2147483647 w 213"/>
                    <a:gd name="T3" fmla="*/ 2147483647 h 367"/>
                    <a:gd name="T4" fmla="*/ 2147483647 w 213"/>
                    <a:gd name="T5" fmla="*/ 2147483647 h 367"/>
                    <a:gd name="T6" fmla="*/ 2147483647 w 213"/>
                    <a:gd name="T7" fmla="*/ 2147483647 h 367"/>
                    <a:gd name="T8" fmla="*/ 2147483647 w 213"/>
                    <a:gd name="T9" fmla="*/ 2147483647 h 367"/>
                    <a:gd name="T10" fmla="*/ 2147483647 w 213"/>
                    <a:gd name="T11" fmla="*/ 2147483647 h 367"/>
                    <a:gd name="T12" fmla="*/ 2147483647 w 213"/>
                    <a:gd name="T13" fmla="*/ 2147483647 h 367"/>
                    <a:gd name="T14" fmla="*/ 2147483647 w 213"/>
                    <a:gd name="T15" fmla="*/ 2147483647 h 367"/>
                    <a:gd name="T16" fmla="*/ 2147483647 w 213"/>
                    <a:gd name="T17" fmla="*/ 2147483647 h 367"/>
                    <a:gd name="T18" fmla="*/ 2147483647 w 213"/>
                    <a:gd name="T19" fmla="*/ 2147483647 h 367"/>
                    <a:gd name="T20" fmla="*/ 2147483647 w 213"/>
                    <a:gd name="T21" fmla="*/ 2147483647 h 367"/>
                    <a:gd name="T22" fmla="*/ 2147483647 w 213"/>
                    <a:gd name="T23" fmla="*/ 0 h 367"/>
                    <a:gd name="T24" fmla="*/ 2147483647 w 213"/>
                    <a:gd name="T25" fmla="*/ 0 h 367"/>
                    <a:gd name="T26" fmla="*/ 2147483647 w 213"/>
                    <a:gd name="T27" fmla="*/ 2147483647 h 367"/>
                    <a:gd name="T28" fmla="*/ 2147483647 w 213"/>
                    <a:gd name="T29" fmla="*/ 2147483647 h 367"/>
                    <a:gd name="T30" fmla="*/ 2147483647 w 213"/>
                    <a:gd name="T31" fmla="*/ 2147483647 h 367"/>
                    <a:gd name="T32" fmla="*/ 2147483647 w 213"/>
                    <a:gd name="T33" fmla="*/ 2147483647 h 367"/>
                    <a:gd name="T34" fmla="*/ 2147483647 w 213"/>
                    <a:gd name="T35" fmla="*/ 2147483647 h 367"/>
                    <a:gd name="T36" fmla="*/ 2147483647 w 213"/>
                    <a:gd name="T37" fmla="*/ 2147483647 h 367"/>
                    <a:gd name="T38" fmla="*/ 2147483647 w 213"/>
                    <a:gd name="T39" fmla="*/ 2147483647 h 367"/>
                    <a:gd name="T40" fmla="*/ 2147483647 w 213"/>
                    <a:gd name="T41" fmla="*/ 2147483647 h 367"/>
                    <a:gd name="T42" fmla="*/ 2147483647 w 213"/>
                    <a:gd name="T43" fmla="*/ 2147483647 h 367"/>
                    <a:gd name="T44" fmla="*/ 2147483647 w 213"/>
                    <a:gd name="T45" fmla="*/ 2147483647 h 367"/>
                    <a:gd name="T46" fmla="*/ 2147483647 w 213"/>
                    <a:gd name="T47" fmla="*/ 2147483647 h 367"/>
                    <a:gd name="T48" fmla="*/ 2147483647 w 213"/>
                    <a:gd name="T49" fmla="*/ 2147483647 h 367"/>
                    <a:gd name="T50" fmla="*/ 2147483647 w 213"/>
                    <a:gd name="T51" fmla="*/ 2147483647 h 367"/>
                    <a:gd name="T52" fmla="*/ 2147483647 w 213"/>
                    <a:gd name="T53" fmla="*/ 2147483647 h 367"/>
                    <a:gd name="T54" fmla="*/ 2147483647 w 213"/>
                    <a:gd name="T55" fmla="*/ 2147483647 h 367"/>
                    <a:gd name="T56" fmla="*/ 2147483647 w 213"/>
                    <a:gd name="T57" fmla="*/ 2147483647 h 367"/>
                    <a:gd name="T58" fmla="*/ 2147483647 w 213"/>
                    <a:gd name="T59" fmla="*/ 2147483647 h 367"/>
                    <a:gd name="T60" fmla="*/ 2147483647 w 213"/>
                    <a:gd name="T61" fmla="*/ 2147483647 h 367"/>
                    <a:gd name="T62" fmla="*/ 2147483647 w 213"/>
                    <a:gd name="T63" fmla="*/ 2147483647 h 367"/>
                    <a:gd name="T64" fmla="*/ 2147483647 w 213"/>
                    <a:gd name="T65" fmla="*/ 2147483647 h 367"/>
                    <a:gd name="T66" fmla="*/ 2147483647 w 213"/>
                    <a:gd name="T67" fmla="*/ 2147483647 h 367"/>
                    <a:gd name="T68" fmla="*/ 2147483647 w 213"/>
                    <a:gd name="T69" fmla="*/ 2147483647 h 367"/>
                    <a:gd name="T70" fmla="*/ 2147483647 w 213"/>
                    <a:gd name="T71" fmla="*/ 2147483647 h 367"/>
                    <a:gd name="T72" fmla="*/ 2147483647 w 213"/>
                    <a:gd name="T73" fmla="*/ 2147483647 h 367"/>
                    <a:gd name="T74" fmla="*/ 2147483647 w 213"/>
                    <a:gd name="T75" fmla="*/ 2147483647 h 367"/>
                    <a:gd name="T76" fmla="*/ 2147483647 w 213"/>
                    <a:gd name="T77" fmla="*/ 2147483647 h 367"/>
                    <a:gd name="T78" fmla="*/ 2147483647 w 213"/>
                    <a:gd name="T79" fmla="*/ 2147483647 h 367"/>
                    <a:gd name="T80" fmla="*/ 2147483647 w 213"/>
                    <a:gd name="T81" fmla="*/ 2147483647 h 367"/>
                    <a:gd name="T82" fmla="*/ 2147483647 w 213"/>
                    <a:gd name="T83" fmla="*/ 2147483647 h 367"/>
                    <a:gd name="T84" fmla="*/ 2147483647 w 213"/>
                    <a:gd name="T85" fmla="*/ 2147483647 h 367"/>
                    <a:gd name="T86" fmla="*/ 2147483647 w 213"/>
                    <a:gd name="T87" fmla="*/ 2147483647 h 367"/>
                    <a:gd name="T88" fmla="*/ 2147483647 w 213"/>
                    <a:gd name="T89" fmla="*/ 2147483647 h 367"/>
                    <a:gd name="T90" fmla="*/ 2147483647 w 213"/>
                    <a:gd name="T91" fmla="*/ 2147483647 h 367"/>
                    <a:gd name="T92" fmla="*/ 2147483647 w 213"/>
                    <a:gd name="T93" fmla="*/ 2147483647 h 367"/>
                    <a:gd name="T94" fmla="*/ 2147483647 w 213"/>
                    <a:gd name="T95" fmla="*/ 2147483647 h 367"/>
                    <a:gd name="T96" fmla="*/ 2147483647 w 213"/>
                    <a:gd name="T97" fmla="*/ 2147483647 h 367"/>
                    <a:gd name="T98" fmla="*/ 2147483647 w 213"/>
                    <a:gd name="T99" fmla="*/ 2147483647 h 367"/>
                    <a:gd name="T100" fmla="*/ 2147483647 w 213"/>
                    <a:gd name="T101" fmla="*/ 2147483647 h 367"/>
                    <a:gd name="T102" fmla="*/ 0 w 213"/>
                    <a:gd name="T103" fmla="*/ 2147483647 h 367"/>
                    <a:gd name="T104" fmla="*/ 0 w 213"/>
                    <a:gd name="T105" fmla="*/ 2147483647 h 367"/>
                    <a:gd name="T106" fmla="*/ 0 w 213"/>
                    <a:gd name="T107" fmla="*/ 2147483647 h 367"/>
                    <a:gd name="T108" fmla="*/ 2147483647 w 213"/>
                    <a:gd name="T109" fmla="*/ 2147483647 h 367"/>
                    <a:gd name="T110" fmla="*/ 2147483647 w 213"/>
                    <a:gd name="T111" fmla="*/ 2147483647 h 367"/>
                    <a:gd name="T112" fmla="*/ 2147483647 w 213"/>
                    <a:gd name="T113" fmla="*/ 2147483647 h 367"/>
                    <a:gd name="T114" fmla="*/ 2147483647 w 213"/>
                    <a:gd name="T115" fmla="*/ 2147483647 h 367"/>
                    <a:gd name="T116" fmla="*/ 2147483647 w 213"/>
                    <a:gd name="T117" fmla="*/ 2147483647 h 367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13"/>
                    <a:gd name="T178" fmla="*/ 0 h 367"/>
                    <a:gd name="T179" fmla="*/ 213 w 213"/>
                    <a:gd name="T180" fmla="*/ 367 h 367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13" h="367">
                      <a:moveTo>
                        <a:pt x="12" y="48"/>
                      </a:moveTo>
                      <a:lnTo>
                        <a:pt x="18" y="49"/>
                      </a:lnTo>
                      <a:lnTo>
                        <a:pt x="26" y="51"/>
                      </a:lnTo>
                      <a:lnTo>
                        <a:pt x="35" y="55"/>
                      </a:lnTo>
                      <a:lnTo>
                        <a:pt x="44" y="58"/>
                      </a:lnTo>
                      <a:lnTo>
                        <a:pt x="53" y="61"/>
                      </a:lnTo>
                      <a:lnTo>
                        <a:pt x="61" y="59"/>
                      </a:lnTo>
                      <a:lnTo>
                        <a:pt x="65" y="58"/>
                      </a:lnTo>
                      <a:lnTo>
                        <a:pt x="66" y="57"/>
                      </a:lnTo>
                      <a:lnTo>
                        <a:pt x="69" y="53"/>
                      </a:lnTo>
                      <a:lnTo>
                        <a:pt x="69" y="48"/>
                      </a:lnTo>
                      <a:lnTo>
                        <a:pt x="70" y="0"/>
                      </a:lnTo>
                      <a:lnTo>
                        <a:pt x="146" y="0"/>
                      </a:lnTo>
                      <a:lnTo>
                        <a:pt x="146" y="48"/>
                      </a:lnTo>
                      <a:lnTo>
                        <a:pt x="146" y="53"/>
                      </a:lnTo>
                      <a:lnTo>
                        <a:pt x="147" y="55"/>
                      </a:lnTo>
                      <a:lnTo>
                        <a:pt x="150" y="58"/>
                      </a:lnTo>
                      <a:lnTo>
                        <a:pt x="152" y="59"/>
                      </a:lnTo>
                      <a:lnTo>
                        <a:pt x="160" y="59"/>
                      </a:lnTo>
                      <a:lnTo>
                        <a:pt x="169" y="58"/>
                      </a:lnTo>
                      <a:lnTo>
                        <a:pt x="178" y="54"/>
                      </a:lnTo>
                      <a:lnTo>
                        <a:pt x="187" y="51"/>
                      </a:lnTo>
                      <a:lnTo>
                        <a:pt x="195" y="49"/>
                      </a:lnTo>
                      <a:lnTo>
                        <a:pt x="200" y="48"/>
                      </a:lnTo>
                      <a:lnTo>
                        <a:pt x="205" y="49"/>
                      </a:lnTo>
                      <a:lnTo>
                        <a:pt x="209" y="53"/>
                      </a:lnTo>
                      <a:lnTo>
                        <a:pt x="210" y="58"/>
                      </a:lnTo>
                      <a:lnTo>
                        <a:pt x="211" y="65"/>
                      </a:lnTo>
                      <a:lnTo>
                        <a:pt x="213" y="73"/>
                      </a:lnTo>
                      <a:lnTo>
                        <a:pt x="213" y="82"/>
                      </a:lnTo>
                      <a:lnTo>
                        <a:pt x="211" y="93"/>
                      </a:lnTo>
                      <a:lnTo>
                        <a:pt x="211" y="105"/>
                      </a:lnTo>
                      <a:lnTo>
                        <a:pt x="211" y="310"/>
                      </a:lnTo>
                      <a:lnTo>
                        <a:pt x="210" y="321"/>
                      </a:lnTo>
                      <a:lnTo>
                        <a:pt x="208" y="331"/>
                      </a:lnTo>
                      <a:lnTo>
                        <a:pt x="202" y="342"/>
                      </a:lnTo>
                      <a:lnTo>
                        <a:pt x="196" y="350"/>
                      </a:lnTo>
                      <a:lnTo>
                        <a:pt x="188" y="356"/>
                      </a:lnTo>
                      <a:lnTo>
                        <a:pt x="179" y="362"/>
                      </a:lnTo>
                      <a:lnTo>
                        <a:pt x="169" y="366"/>
                      </a:lnTo>
                      <a:lnTo>
                        <a:pt x="157" y="367"/>
                      </a:lnTo>
                      <a:lnTo>
                        <a:pt x="54" y="367"/>
                      </a:lnTo>
                      <a:lnTo>
                        <a:pt x="44" y="366"/>
                      </a:lnTo>
                      <a:lnTo>
                        <a:pt x="34" y="362"/>
                      </a:lnTo>
                      <a:lnTo>
                        <a:pt x="25" y="356"/>
                      </a:lnTo>
                      <a:lnTo>
                        <a:pt x="17" y="350"/>
                      </a:lnTo>
                      <a:lnTo>
                        <a:pt x="11" y="342"/>
                      </a:lnTo>
                      <a:lnTo>
                        <a:pt x="6" y="331"/>
                      </a:lnTo>
                      <a:lnTo>
                        <a:pt x="2" y="321"/>
                      </a:lnTo>
                      <a:lnTo>
                        <a:pt x="2" y="310"/>
                      </a:lnTo>
                      <a:lnTo>
                        <a:pt x="2" y="105"/>
                      </a:lnTo>
                      <a:lnTo>
                        <a:pt x="0" y="93"/>
                      </a:lnTo>
                      <a:lnTo>
                        <a:pt x="0" y="82"/>
                      </a:lnTo>
                      <a:lnTo>
                        <a:pt x="0" y="73"/>
                      </a:lnTo>
                      <a:lnTo>
                        <a:pt x="2" y="65"/>
                      </a:lnTo>
                      <a:lnTo>
                        <a:pt x="3" y="58"/>
                      </a:lnTo>
                      <a:lnTo>
                        <a:pt x="4" y="53"/>
                      </a:lnTo>
                      <a:lnTo>
                        <a:pt x="8" y="49"/>
                      </a:lnTo>
                      <a:lnTo>
                        <a:pt x="12" y="48"/>
                      </a:lnTo>
                      <a:close/>
                    </a:path>
                  </a:pathLst>
                </a:custGeom>
                <a:solidFill>
                  <a:srgbClr val="1F497D">
                    <a:lumMod val="40000"/>
                    <a:lumOff val="60000"/>
                  </a:srgbClr>
                </a:solidFill>
                <a:ln w="1651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" name="Rectangle 1494"/>
                <p:cNvSpPr>
                  <a:spLocks noChangeAspect="1" noChangeArrowheads="1"/>
                </p:cNvSpPr>
                <p:nvPr/>
              </p:nvSpPr>
              <p:spPr bwMode="auto">
                <a:xfrm rot="20012189">
                  <a:off x="6217869" y="3406336"/>
                  <a:ext cx="2526" cy="179021"/>
                </a:xfrm>
                <a:prstGeom prst="rect">
                  <a:avLst/>
                </a:prstGeom>
                <a:solidFill>
                  <a:srgbClr val="000000"/>
                </a:solidFill>
                <a:ln w="1651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Arial" charset="0"/>
                  </a:endParaRPr>
                </a:p>
              </p:txBody>
            </p:sp>
          </p:grpSp>
          <p:grpSp>
            <p:nvGrpSpPr>
              <p:cNvPr id="175" name="Group 144"/>
              <p:cNvGrpSpPr>
                <a:grpSpLocks/>
              </p:cNvGrpSpPr>
              <p:nvPr/>
            </p:nvGrpSpPr>
            <p:grpSpPr bwMode="auto">
              <a:xfrm>
                <a:off x="6164333" y="3288999"/>
                <a:ext cx="841526" cy="809605"/>
                <a:chOff x="4250" y="2903"/>
                <a:chExt cx="746" cy="737"/>
              </a:xfrm>
            </p:grpSpPr>
            <p:sp>
              <p:nvSpPr>
                <p:cNvPr id="177" name="Freeform 131"/>
                <p:cNvSpPr>
                  <a:spLocks/>
                </p:cNvSpPr>
                <p:nvPr/>
              </p:nvSpPr>
              <p:spPr bwMode="auto">
                <a:xfrm>
                  <a:off x="4250" y="2905"/>
                  <a:ext cx="746" cy="735"/>
                </a:xfrm>
                <a:custGeom>
                  <a:avLst/>
                  <a:gdLst>
                    <a:gd name="T0" fmla="*/ 594 w 432"/>
                    <a:gd name="T1" fmla="*/ 259 h 400"/>
                    <a:gd name="T2" fmla="*/ 93 w 432"/>
                    <a:gd name="T3" fmla="*/ 1459 h 400"/>
                    <a:gd name="T4" fmla="*/ 1219 w 432"/>
                    <a:gd name="T5" fmla="*/ 2444 h 400"/>
                    <a:gd name="T6" fmla="*/ 2003 w 432"/>
                    <a:gd name="T7" fmla="*/ 2029 h 400"/>
                    <a:gd name="T8" fmla="*/ 2210 w 432"/>
                    <a:gd name="T9" fmla="*/ 1080 h 400"/>
                    <a:gd name="T10" fmla="*/ 948 w 432"/>
                    <a:gd name="T11" fmla="*/ 132 h 400"/>
                    <a:gd name="T12" fmla="*/ 594 w 432"/>
                    <a:gd name="T13" fmla="*/ 259 h 4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32" h="400">
                      <a:moveTo>
                        <a:pt x="115" y="42"/>
                      </a:moveTo>
                      <a:cubicBezTo>
                        <a:pt x="45" y="72"/>
                        <a:pt x="0" y="168"/>
                        <a:pt x="18" y="235"/>
                      </a:cubicBezTo>
                      <a:cubicBezTo>
                        <a:pt x="41" y="322"/>
                        <a:pt x="153" y="386"/>
                        <a:pt x="237" y="394"/>
                      </a:cubicBezTo>
                      <a:cubicBezTo>
                        <a:pt x="302" y="400"/>
                        <a:pt x="351" y="383"/>
                        <a:pt x="389" y="327"/>
                      </a:cubicBezTo>
                      <a:cubicBezTo>
                        <a:pt x="419" y="282"/>
                        <a:pt x="432" y="228"/>
                        <a:pt x="429" y="174"/>
                      </a:cubicBezTo>
                      <a:cubicBezTo>
                        <a:pt x="421" y="55"/>
                        <a:pt x="289" y="0"/>
                        <a:pt x="184" y="21"/>
                      </a:cubicBezTo>
                      <a:cubicBezTo>
                        <a:pt x="158" y="26"/>
                        <a:pt x="139" y="32"/>
                        <a:pt x="115" y="42"/>
                      </a:cubicBezTo>
                    </a:path>
                  </a:pathLst>
                </a:custGeom>
                <a:solidFill>
                  <a:srgbClr val="ABD4E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" name="Freeform 132"/>
                <p:cNvSpPr>
                  <a:spLocks/>
                </p:cNvSpPr>
                <p:nvPr/>
              </p:nvSpPr>
              <p:spPr bwMode="auto">
                <a:xfrm>
                  <a:off x="4322" y="2984"/>
                  <a:ext cx="625" cy="584"/>
                </a:xfrm>
                <a:custGeom>
                  <a:avLst/>
                  <a:gdLst>
                    <a:gd name="T0" fmla="*/ 299 w 362"/>
                    <a:gd name="T1" fmla="*/ 259 h 318"/>
                    <a:gd name="T2" fmla="*/ 57 w 362"/>
                    <a:gd name="T3" fmla="*/ 630 h 318"/>
                    <a:gd name="T4" fmla="*/ 29 w 362"/>
                    <a:gd name="T5" fmla="*/ 1080 h 318"/>
                    <a:gd name="T6" fmla="*/ 218 w 362"/>
                    <a:gd name="T7" fmla="*/ 1331 h 318"/>
                    <a:gd name="T8" fmla="*/ 439 w 362"/>
                    <a:gd name="T9" fmla="*/ 1488 h 318"/>
                    <a:gd name="T10" fmla="*/ 587 w 362"/>
                    <a:gd name="T11" fmla="*/ 1741 h 318"/>
                    <a:gd name="T12" fmla="*/ 1183 w 362"/>
                    <a:gd name="T13" fmla="*/ 1932 h 318"/>
                    <a:gd name="T14" fmla="*/ 1777 w 362"/>
                    <a:gd name="T15" fmla="*/ 979 h 318"/>
                    <a:gd name="T16" fmla="*/ 1801 w 362"/>
                    <a:gd name="T17" fmla="*/ 725 h 318"/>
                    <a:gd name="T18" fmla="*/ 1699 w 362"/>
                    <a:gd name="T19" fmla="*/ 472 h 318"/>
                    <a:gd name="T20" fmla="*/ 1366 w 362"/>
                    <a:gd name="T21" fmla="*/ 94 h 318"/>
                    <a:gd name="T22" fmla="*/ 886 w 362"/>
                    <a:gd name="T23" fmla="*/ 0 h 318"/>
                    <a:gd name="T24" fmla="*/ 689 w 362"/>
                    <a:gd name="T25" fmla="*/ 20 h 318"/>
                    <a:gd name="T26" fmla="*/ 509 w 362"/>
                    <a:gd name="T27" fmla="*/ 94 h 318"/>
                    <a:gd name="T28" fmla="*/ 299 w 362"/>
                    <a:gd name="T29" fmla="*/ 259 h 31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62" h="318">
                      <a:moveTo>
                        <a:pt x="58" y="42"/>
                      </a:moveTo>
                      <a:cubicBezTo>
                        <a:pt x="36" y="58"/>
                        <a:pt x="16" y="84"/>
                        <a:pt x="11" y="102"/>
                      </a:cubicBezTo>
                      <a:cubicBezTo>
                        <a:pt x="6" y="121"/>
                        <a:pt x="0" y="154"/>
                        <a:pt x="6" y="174"/>
                      </a:cubicBezTo>
                      <a:cubicBezTo>
                        <a:pt x="11" y="191"/>
                        <a:pt x="27" y="208"/>
                        <a:pt x="42" y="215"/>
                      </a:cubicBezTo>
                      <a:cubicBezTo>
                        <a:pt x="57" y="222"/>
                        <a:pt x="74" y="227"/>
                        <a:pt x="85" y="240"/>
                      </a:cubicBezTo>
                      <a:cubicBezTo>
                        <a:pt x="97" y="252"/>
                        <a:pt x="102" y="268"/>
                        <a:pt x="114" y="281"/>
                      </a:cubicBezTo>
                      <a:cubicBezTo>
                        <a:pt x="145" y="313"/>
                        <a:pt x="188" y="318"/>
                        <a:pt x="230" y="312"/>
                      </a:cubicBezTo>
                      <a:cubicBezTo>
                        <a:pt x="306" y="303"/>
                        <a:pt x="362" y="233"/>
                        <a:pt x="345" y="158"/>
                      </a:cubicBezTo>
                      <a:cubicBezTo>
                        <a:pt x="341" y="141"/>
                        <a:pt x="349" y="133"/>
                        <a:pt x="350" y="117"/>
                      </a:cubicBezTo>
                      <a:cubicBezTo>
                        <a:pt x="352" y="100"/>
                        <a:pt x="340" y="88"/>
                        <a:pt x="330" y="76"/>
                      </a:cubicBezTo>
                      <a:cubicBezTo>
                        <a:pt x="307" y="49"/>
                        <a:pt x="305" y="23"/>
                        <a:pt x="265" y="15"/>
                      </a:cubicBezTo>
                      <a:cubicBezTo>
                        <a:pt x="236" y="10"/>
                        <a:pt x="202" y="1"/>
                        <a:pt x="172" y="0"/>
                      </a:cubicBezTo>
                      <a:cubicBezTo>
                        <a:pt x="159" y="0"/>
                        <a:pt x="147" y="3"/>
                        <a:pt x="134" y="3"/>
                      </a:cubicBezTo>
                      <a:cubicBezTo>
                        <a:pt x="118" y="3"/>
                        <a:pt x="111" y="4"/>
                        <a:pt x="99" y="15"/>
                      </a:cubicBezTo>
                      <a:cubicBezTo>
                        <a:pt x="86" y="25"/>
                        <a:pt x="67" y="36"/>
                        <a:pt x="58" y="42"/>
                      </a:cubicBezTo>
                      <a:close/>
                    </a:path>
                  </a:pathLst>
                </a:custGeom>
                <a:solidFill>
                  <a:srgbClr val="CCA6B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" name="Freeform 133"/>
                <p:cNvSpPr>
                  <a:spLocks/>
                </p:cNvSpPr>
                <p:nvPr/>
              </p:nvSpPr>
              <p:spPr bwMode="auto">
                <a:xfrm>
                  <a:off x="4270" y="2951"/>
                  <a:ext cx="513" cy="632"/>
                </a:xfrm>
                <a:custGeom>
                  <a:avLst/>
                  <a:gdLst>
                    <a:gd name="T0" fmla="*/ 169 w 297"/>
                    <a:gd name="T1" fmla="*/ 1319 h 344"/>
                    <a:gd name="T2" fmla="*/ 632 w 297"/>
                    <a:gd name="T3" fmla="*/ 209 h 344"/>
                    <a:gd name="T4" fmla="*/ 957 w 297"/>
                    <a:gd name="T5" fmla="*/ 88 h 344"/>
                    <a:gd name="T6" fmla="*/ 1530 w 297"/>
                    <a:gd name="T7" fmla="*/ 132 h 344"/>
                    <a:gd name="T8" fmla="*/ 881 w 297"/>
                    <a:gd name="T9" fmla="*/ 51 h 344"/>
                    <a:gd name="T10" fmla="*/ 553 w 297"/>
                    <a:gd name="T11" fmla="*/ 173 h 344"/>
                    <a:gd name="T12" fmla="*/ 86 w 297"/>
                    <a:gd name="T13" fmla="*/ 1282 h 344"/>
                    <a:gd name="T14" fmla="*/ 871 w 297"/>
                    <a:gd name="T15" fmla="*/ 2133 h 344"/>
                    <a:gd name="T16" fmla="*/ 169 w 297"/>
                    <a:gd name="T17" fmla="*/ 1319 h 3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97" h="344">
                      <a:moveTo>
                        <a:pt x="33" y="213"/>
                      </a:moveTo>
                      <a:cubicBezTo>
                        <a:pt x="16" y="150"/>
                        <a:pt x="57" y="62"/>
                        <a:pt x="123" y="34"/>
                      </a:cubicBezTo>
                      <a:cubicBezTo>
                        <a:pt x="144" y="24"/>
                        <a:pt x="162" y="19"/>
                        <a:pt x="186" y="14"/>
                      </a:cubicBezTo>
                      <a:cubicBezTo>
                        <a:pt x="222" y="7"/>
                        <a:pt x="261" y="9"/>
                        <a:pt x="297" y="21"/>
                      </a:cubicBezTo>
                      <a:cubicBezTo>
                        <a:pt x="257" y="4"/>
                        <a:pt x="212" y="0"/>
                        <a:pt x="171" y="8"/>
                      </a:cubicBezTo>
                      <a:cubicBezTo>
                        <a:pt x="146" y="13"/>
                        <a:pt x="129" y="19"/>
                        <a:pt x="107" y="28"/>
                      </a:cubicBezTo>
                      <a:cubicBezTo>
                        <a:pt x="41" y="56"/>
                        <a:pt x="0" y="145"/>
                        <a:pt x="17" y="207"/>
                      </a:cubicBezTo>
                      <a:cubicBezTo>
                        <a:pt x="34" y="271"/>
                        <a:pt x="102" y="322"/>
                        <a:pt x="169" y="344"/>
                      </a:cubicBezTo>
                      <a:cubicBezTo>
                        <a:pt x="108" y="319"/>
                        <a:pt x="48" y="272"/>
                        <a:pt x="33" y="213"/>
                      </a:cubicBezTo>
                    </a:path>
                  </a:pathLst>
                </a:custGeom>
                <a:solidFill>
                  <a:srgbClr val="EAF1F9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" name="Freeform 134"/>
                <p:cNvSpPr>
                  <a:spLocks/>
                </p:cNvSpPr>
                <p:nvPr/>
              </p:nvSpPr>
              <p:spPr bwMode="auto">
                <a:xfrm>
                  <a:off x="4436" y="3014"/>
                  <a:ext cx="541" cy="604"/>
                </a:xfrm>
                <a:custGeom>
                  <a:avLst/>
                  <a:gdLst>
                    <a:gd name="T0" fmla="*/ 1601 w 313"/>
                    <a:gd name="T1" fmla="*/ 731 h 329"/>
                    <a:gd name="T2" fmla="*/ 1206 w 313"/>
                    <a:gd name="T3" fmla="*/ 0 h 329"/>
                    <a:gd name="T4" fmla="*/ 1509 w 313"/>
                    <a:gd name="T5" fmla="*/ 657 h 329"/>
                    <a:gd name="T6" fmla="*/ 1317 w 313"/>
                    <a:gd name="T7" fmla="*/ 1540 h 329"/>
                    <a:gd name="T8" fmla="*/ 589 w 313"/>
                    <a:gd name="T9" fmla="*/ 1924 h 329"/>
                    <a:gd name="T10" fmla="*/ 0 w 313"/>
                    <a:gd name="T11" fmla="*/ 1678 h 329"/>
                    <a:gd name="T12" fmla="*/ 676 w 313"/>
                    <a:gd name="T13" fmla="*/ 1999 h 329"/>
                    <a:gd name="T14" fmla="*/ 1403 w 313"/>
                    <a:gd name="T15" fmla="*/ 1608 h 329"/>
                    <a:gd name="T16" fmla="*/ 1601 w 313"/>
                    <a:gd name="T17" fmla="*/ 731 h 3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13" h="329">
                      <a:moveTo>
                        <a:pt x="310" y="118"/>
                      </a:moveTo>
                      <a:cubicBezTo>
                        <a:pt x="306" y="64"/>
                        <a:pt x="275" y="24"/>
                        <a:pt x="234" y="0"/>
                      </a:cubicBezTo>
                      <a:cubicBezTo>
                        <a:pt x="266" y="25"/>
                        <a:pt x="289" y="60"/>
                        <a:pt x="292" y="106"/>
                      </a:cubicBezTo>
                      <a:cubicBezTo>
                        <a:pt x="295" y="157"/>
                        <a:pt x="283" y="207"/>
                        <a:pt x="255" y="249"/>
                      </a:cubicBezTo>
                      <a:cubicBezTo>
                        <a:pt x="220" y="301"/>
                        <a:pt x="174" y="317"/>
                        <a:pt x="114" y="311"/>
                      </a:cubicBezTo>
                      <a:cubicBezTo>
                        <a:pt x="78" y="308"/>
                        <a:pt x="36" y="294"/>
                        <a:pt x="0" y="271"/>
                      </a:cubicBezTo>
                      <a:cubicBezTo>
                        <a:pt x="40" y="300"/>
                        <a:pt x="89" y="319"/>
                        <a:pt x="131" y="323"/>
                      </a:cubicBezTo>
                      <a:cubicBezTo>
                        <a:pt x="192" y="329"/>
                        <a:pt x="237" y="312"/>
                        <a:pt x="272" y="260"/>
                      </a:cubicBezTo>
                      <a:cubicBezTo>
                        <a:pt x="300" y="218"/>
                        <a:pt x="313" y="168"/>
                        <a:pt x="310" y="118"/>
                      </a:cubicBezTo>
                    </a:path>
                  </a:pathLst>
                </a:custGeom>
                <a:solidFill>
                  <a:srgbClr val="8ABDE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" name="Freeform 135"/>
                <p:cNvSpPr>
                  <a:spLocks/>
                </p:cNvSpPr>
                <p:nvPr/>
              </p:nvSpPr>
              <p:spPr bwMode="auto">
                <a:xfrm>
                  <a:off x="4438" y="3072"/>
                  <a:ext cx="469" cy="476"/>
                </a:xfrm>
                <a:custGeom>
                  <a:avLst/>
                  <a:gdLst>
                    <a:gd name="T0" fmla="*/ 0 w 272"/>
                    <a:gd name="T1" fmla="*/ 987 h 259"/>
                    <a:gd name="T2" fmla="*/ 512 w 272"/>
                    <a:gd name="T3" fmla="*/ 1513 h 259"/>
                    <a:gd name="T4" fmla="*/ 1154 w 272"/>
                    <a:gd name="T5" fmla="*/ 1402 h 259"/>
                    <a:gd name="T6" fmla="*/ 1347 w 272"/>
                    <a:gd name="T7" fmla="*/ 632 h 259"/>
                    <a:gd name="T8" fmla="*/ 1338 w 272"/>
                    <a:gd name="T9" fmla="*/ 290 h 259"/>
                    <a:gd name="T10" fmla="*/ 1162 w 272"/>
                    <a:gd name="T11" fmla="*/ 0 h 259"/>
                    <a:gd name="T12" fmla="*/ 1210 w 272"/>
                    <a:gd name="T13" fmla="*/ 287 h 259"/>
                    <a:gd name="T14" fmla="*/ 1181 w 272"/>
                    <a:gd name="T15" fmla="*/ 682 h 259"/>
                    <a:gd name="T16" fmla="*/ 900 w 272"/>
                    <a:gd name="T17" fmla="*/ 1246 h 259"/>
                    <a:gd name="T18" fmla="*/ 666 w 272"/>
                    <a:gd name="T19" fmla="*/ 1334 h 259"/>
                    <a:gd name="T20" fmla="*/ 455 w 272"/>
                    <a:gd name="T21" fmla="*/ 1097 h 259"/>
                    <a:gd name="T22" fmla="*/ 9 w 272"/>
                    <a:gd name="T23" fmla="*/ 987 h 25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72" h="259">
                      <a:moveTo>
                        <a:pt x="0" y="159"/>
                      </a:moveTo>
                      <a:cubicBezTo>
                        <a:pt x="47" y="166"/>
                        <a:pt x="53" y="231"/>
                        <a:pt x="100" y="244"/>
                      </a:cubicBezTo>
                      <a:cubicBezTo>
                        <a:pt x="149" y="257"/>
                        <a:pt x="185" y="259"/>
                        <a:pt x="225" y="226"/>
                      </a:cubicBezTo>
                      <a:cubicBezTo>
                        <a:pt x="263" y="194"/>
                        <a:pt x="262" y="146"/>
                        <a:pt x="263" y="102"/>
                      </a:cubicBezTo>
                      <a:cubicBezTo>
                        <a:pt x="263" y="81"/>
                        <a:pt x="272" y="68"/>
                        <a:pt x="261" y="47"/>
                      </a:cubicBezTo>
                      <a:cubicBezTo>
                        <a:pt x="253" y="31"/>
                        <a:pt x="236" y="15"/>
                        <a:pt x="227" y="0"/>
                      </a:cubicBezTo>
                      <a:cubicBezTo>
                        <a:pt x="227" y="15"/>
                        <a:pt x="235" y="30"/>
                        <a:pt x="236" y="46"/>
                      </a:cubicBezTo>
                      <a:cubicBezTo>
                        <a:pt x="238" y="68"/>
                        <a:pt x="235" y="89"/>
                        <a:pt x="230" y="110"/>
                      </a:cubicBezTo>
                      <a:cubicBezTo>
                        <a:pt x="219" y="153"/>
                        <a:pt x="225" y="184"/>
                        <a:pt x="176" y="201"/>
                      </a:cubicBezTo>
                      <a:cubicBezTo>
                        <a:pt x="163" y="205"/>
                        <a:pt x="144" y="217"/>
                        <a:pt x="130" y="215"/>
                      </a:cubicBezTo>
                      <a:cubicBezTo>
                        <a:pt x="111" y="213"/>
                        <a:pt x="103" y="189"/>
                        <a:pt x="89" y="177"/>
                      </a:cubicBezTo>
                      <a:cubicBezTo>
                        <a:pt x="65" y="158"/>
                        <a:pt x="24" y="164"/>
                        <a:pt x="2" y="159"/>
                      </a:cubicBezTo>
                    </a:path>
                  </a:pathLst>
                </a:custGeom>
                <a:solidFill>
                  <a:srgbClr val="BA94A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" name="Freeform 136"/>
                <p:cNvSpPr>
                  <a:spLocks/>
                </p:cNvSpPr>
                <p:nvPr/>
              </p:nvSpPr>
              <p:spPr bwMode="auto">
                <a:xfrm>
                  <a:off x="4346" y="3004"/>
                  <a:ext cx="399" cy="271"/>
                </a:xfrm>
                <a:custGeom>
                  <a:avLst/>
                  <a:gdLst>
                    <a:gd name="T0" fmla="*/ 29 w 231"/>
                    <a:gd name="T1" fmla="*/ 922 h 147"/>
                    <a:gd name="T2" fmla="*/ 484 w 231"/>
                    <a:gd name="T3" fmla="*/ 105 h 147"/>
                    <a:gd name="T4" fmla="*/ 871 w 231"/>
                    <a:gd name="T5" fmla="*/ 37 h 147"/>
                    <a:gd name="T6" fmla="*/ 1190 w 231"/>
                    <a:gd name="T7" fmla="*/ 125 h 147"/>
                    <a:gd name="T8" fmla="*/ 411 w 231"/>
                    <a:gd name="T9" fmla="*/ 289 h 147"/>
                    <a:gd name="T10" fmla="*/ 50 w 231"/>
                    <a:gd name="T11" fmla="*/ 898 h 14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31" h="147">
                      <a:moveTo>
                        <a:pt x="6" y="147"/>
                      </a:moveTo>
                      <a:cubicBezTo>
                        <a:pt x="0" y="86"/>
                        <a:pt x="33" y="48"/>
                        <a:pt x="94" y="17"/>
                      </a:cubicBezTo>
                      <a:cubicBezTo>
                        <a:pt x="126" y="0"/>
                        <a:pt x="133" y="5"/>
                        <a:pt x="169" y="6"/>
                      </a:cubicBezTo>
                      <a:cubicBezTo>
                        <a:pt x="195" y="8"/>
                        <a:pt x="210" y="9"/>
                        <a:pt x="231" y="20"/>
                      </a:cubicBezTo>
                      <a:cubicBezTo>
                        <a:pt x="179" y="2"/>
                        <a:pt x="126" y="24"/>
                        <a:pt x="80" y="46"/>
                      </a:cubicBezTo>
                      <a:cubicBezTo>
                        <a:pt x="48" y="62"/>
                        <a:pt x="6" y="98"/>
                        <a:pt x="10" y="143"/>
                      </a:cubicBezTo>
                    </a:path>
                  </a:pathLst>
                </a:custGeom>
                <a:solidFill>
                  <a:srgbClr val="E3D5DE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" name="Freeform 137"/>
                <p:cNvSpPr>
                  <a:spLocks/>
                </p:cNvSpPr>
                <p:nvPr/>
              </p:nvSpPr>
              <p:spPr bwMode="auto">
                <a:xfrm>
                  <a:off x="4531" y="3335"/>
                  <a:ext cx="361" cy="232"/>
                </a:xfrm>
                <a:custGeom>
                  <a:avLst/>
                  <a:gdLst>
                    <a:gd name="T0" fmla="*/ 582 w 209"/>
                    <a:gd name="T1" fmla="*/ 569 h 126"/>
                    <a:gd name="T2" fmla="*/ 1078 w 209"/>
                    <a:gd name="T3" fmla="*/ 0 h 126"/>
                    <a:gd name="T4" fmla="*/ 603 w 209"/>
                    <a:gd name="T5" fmla="*/ 654 h 126"/>
                    <a:gd name="T6" fmla="*/ 0 w 209"/>
                    <a:gd name="T7" fmla="*/ 350 h 126"/>
                    <a:gd name="T8" fmla="*/ 582 w 209"/>
                    <a:gd name="T9" fmla="*/ 569 h 1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9" h="126">
                      <a:moveTo>
                        <a:pt x="113" y="91"/>
                      </a:moveTo>
                      <a:cubicBezTo>
                        <a:pt x="181" y="68"/>
                        <a:pt x="204" y="26"/>
                        <a:pt x="209" y="0"/>
                      </a:cubicBezTo>
                      <a:cubicBezTo>
                        <a:pt x="204" y="57"/>
                        <a:pt x="187" y="85"/>
                        <a:pt x="117" y="105"/>
                      </a:cubicBezTo>
                      <a:cubicBezTo>
                        <a:pt x="46" y="126"/>
                        <a:pt x="19" y="91"/>
                        <a:pt x="0" y="56"/>
                      </a:cubicBezTo>
                      <a:cubicBezTo>
                        <a:pt x="24" y="78"/>
                        <a:pt x="61" y="107"/>
                        <a:pt x="113" y="91"/>
                      </a:cubicBezTo>
                    </a:path>
                  </a:pathLst>
                </a:custGeom>
                <a:solidFill>
                  <a:srgbClr val="AC7D9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" name="Freeform 138"/>
                <p:cNvSpPr>
                  <a:spLocks/>
                </p:cNvSpPr>
                <p:nvPr/>
              </p:nvSpPr>
              <p:spPr bwMode="auto">
                <a:xfrm>
                  <a:off x="4728" y="3282"/>
                  <a:ext cx="238" cy="323"/>
                </a:xfrm>
                <a:custGeom>
                  <a:avLst/>
                  <a:gdLst>
                    <a:gd name="T0" fmla="*/ 707 w 138"/>
                    <a:gd name="T1" fmla="*/ 0 h 176"/>
                    <a:gd name="T2" fmla="*/ 0 w 138"/>
                    <a:gd name="T3" fmla="*/ 1088 h 176"/>
                    <a:gd name="T4" fmla="*/ 707 w 138"/>
                    <a:gd name="T5" fmla="*/ 0 h 1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38" h="176">
                      <a:moveTo>
                        <a:pt x="138" y="0"/>
                      </a:moveTo>
                      <a:cubicBezTo>
                        <a:pt x="136" y="37"/>
                        <a:pt x="115" y="169"/>
                        <a:pt x="0" y="176"/>
                      </a:cubicBezTo>
                      <a:cubicBezTo>
                        <a:pt x="33" y="165"/>
                        <a:pt x="111" y="134"/>
                        <a:pt x="138" y="0"/>
                      </a:cubicBezTo>
                    </a:path>
                  </a:pathLst>
                </a:custGeom>
                <a:solidFill>
                  <a:srgbClr val="65ADD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" name="Freeform 139"/>
                <p:cNvSpPr>
                  <a:spLocks/>
                </p:cNvSpPr>
                <p:nvPr/>
              </p:nvSpPr>
              <p:spPr bwMode="auto">
                <a:xfrm>
                  <a:off x="4250" y="2903"/>
                  <a:ext cx="746" cy="737"/>
                </a:xfrm>
                <a:custGeom>
                  <a:avLst/>
                  <a:gdLst>
                    <a:gd name="T0" fmla="*/ 594 w 432"/>
                    <a:gd name="T1" fmla="*/ 261 h 401"/>
                    <a:gd name="T2" fmla="*/ 93 w 432"/>
                    <a:gd name="T3" fmla="*/ 1467 h 401"/>
                    <a:gd name="T4" fmla="*/ 1219 w 432"/>
                    <a:gd name="T5" fmla="*/ 2452 h 401"/>
                    <a:gd name="T6" fmla="*/ 2003 w 432"/>
                    <a:gd name="T7" fmla="*/ 2031 h 401"/>
                    <a:gd name="T8" fmla="*/ 2210 w 432"/>
                    <a:gd name="T9" fmla="*/ 1088 h 401"/>
                    <a:gd name="T10" fmla="*/ 948 w 432"/>
                    <a:gd name="T11" fmla="*/ 132 h 401"/>
                    <a:gd name="T12" fmla="*/ 594 w 432"/>
                    <a:gd name="T13" fmla="*/ 261 h 40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32" h="401">
                      <a:moveTo>
                        <a:pt x="115" y="42"/>
                      </a:moveTo>
                      <a:cubicBezTo>
                        <a:pt x="44" y="73"/>
                        <a:pt x="0" y="168"/>
                        <a:pt x="18" y="236"/>
                      </a:cubicBezTo>
                      <a:cubicBezTo>
                        <a:pt x="41" y="323"/>
                        <a:pt x="153" y="387"/>
                        <a:pt x="237" y="395"/>
                      </a:cubicBezTo>
                      <a:cubicBezTo>
                        <a:pt x="302" y="401"/>
                        <a:pt x="351" y="383"/>
                        <a:pt x="389" y="327"/>
                      </a:cubicBezTo>
                      <a:cubicBezTo>
                        <a:pt x="419" y="283"/>
                        <a:pt x="432" y="229"/>
                        <a:pt x="429" y="175"/>
                      </a:cubicBezTo>
                      <a:cubicBezTo>
                        <a:pt x="421" y="55"/>
                        <a:pt x="289" y="0"/>
                        <a:pt x="184" y="21"/>
                      </a:cubicBezTo>
                      <a:cubicBezTo>
                        <a:pt x="158" y="27"/>
                        <a:pt x="139" y="32"/>
                        <a:pt x="115" y="42"/>
                      </a:cubicBezTo>
                    </a:path>
                  </a:pathLst>
                </a:custGeom>
                <a:noFill/>
                <a:ln w="6350" cap="rnd">
                  <a:solidFill>
                    <a:srgbClr val="58575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" name="Freeform 140"/>
                <p:cNvSpPr>
                  <a:spLocks/>
                </p:cNvSpPr>
                <p:nvPr/>
              </p:nvSpPr>
              <p:spPr bwMode="auto">
                <a:xfrm>
                  <a:off x="4322" y="2984"/>
                  <a:ext cx="625" cy="584"/>
                </a:xfrm>
                <a:custGeom>
                  <a:avLst/>
                  <a:gdLst>
                    <a:gd name="T0" fmla="*/ 299 w 362"/>
                    <a:gd name="T1" fmla="*/ 259 h 318"/>
                    <a:gd name="T2" fmla="*/ 57 w 362"/>
                    <a:gd name="T3" fmla="*/ 630 h 318"/>
                    <a:gd name="T4" fmla="*/ 29 w 362"/>
                    <a:gd name="T5" fmla="*/ 1080 h 318"/>
                    <a:gd name="T6" fmla="*/ 218 w 362"/>
                    <a:gd name="T7" fmla="*/ 1331 h 318"/>
                    <a:gd name="T8" fmla="*/ 439 w 362"/>
                    <a:gd name="T9" fmla="*/ 1488 h 318"/>
                    <a:gd name="T10" fmla="*/ 587 w 362"/>
                    <a:gd name="T11" fmla="*/ 1741 h 318"/>
                    <a:gd name="T12" fmla="*/ 1183 w 362"/>
                    <a:gd name="T13" fmla="*/ 1932 h 318"/>
                    <a:gd name="T14" fmla="*/ 1777 w 362"/>
                    <a:gd name="T15" fmla="*/ 979 h 318"/>
                    <a:gd name="T16" fmla="*/ 1801 w 362"/>
                    <a:gd name="T17" fmla="*/ 725 h 318"/>
                    <a:gd name="T18" fmla="*/ 1699 w 362"/>
                    <a:gd name="T19" fmla="*/ 472 h 318"/>
                    <a:gd name="T20" fmla="*/ 1366 w 362"/>
                    <a:gd name="T21" fmla="*/ 94 h 318"/>
                    <a:gd name="T22" fmla="*/ 886 w 362"/>
                    <a:gd name="T23" fmla="*/ 0 h 318"/>
                    <a:gd name="T24" fmla="*/ 689 w 362"/>
                    <a:gd name="T25" fmla="*/ 20 h 318"/>
                    <a:gd name="T26" fmla="*/ 509 w 362"/>
                    <a:gd name="T27" fmla="*/ 94 h 318"/>
                    <a:gd name="T28" fmla="*/ 299 w 362"/>
                    <a:gd name="T29" fmla="*/ 259 h 31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62" h="318">
                      <a:moveTo>
                        <a:pt x="58" y="42"/>
                      </a:moveTo>
                      <a:cubicBezTo>
                        <a:pt x="36" y="58"/>
                        <a:pt x="16" y="84"/>
                        <a:pt x="11" y="102"/>
                      </a:cubicBezTo>
                      <a:cubicBezTo>
                        <a:pt x="6" y="121"/>
                        <a:pt x="0" y="154"/>
                        <a:pt x="6" y="174"/>
                      </a:cubicBezTo>
                      <a:cubicBezTo>
                        <a:pt x="11" y="191"/>
                        <a:pt x="27" y="208"/>
                        <a:pt x="42" y="215"/>
                      </a:cubicBezTo>
                      <a:cubicBezTo>
                        <a:pt x="57" y="222"/>
                        <a:pt x="74" y="227"/>
                        <a:pt x="85" y="240"/>
                      </a:cubicBezTo>
                      <a:cubicBezTo>
                        <a:pt x="97" y="252"/>
                        <a:pt x="102" y="268"/>
                        <a:pt x="114" y="281"/>
                      </a:cubicBezTo>
                      <a:cubicBezTo>
                        <a:pt x="145" y="313"/>
                        <a:pt x="188" y="318"/>
                        <a:pt x="230" y="312"/>
                      </a:cubicBezTo>
                      <a:cubicBezTo>
                        <a:pt x="306" y="303"/>
                        <a:pt x="362" y="233"/>
                        <a:pt x="345" y="158"/>
                      </a:cubicBezTo>
                      <a:cubicBezTo>
                        <a:pt x="341" y="141"/>
                        <a:pt x="349" y="133"/>
                        <a:pt x="350" y="117"/>
                      </a:cubicBezTo>
                      <a:cubicBezTo>
                        <a:pt x="352" y="100"/>
                        <a:pt x="340" y="88"/>
                        <a:pt x="330" y="76"/>
                      </a:cubicBezTo>
                      <a:cubicBezTo>
                        <a:pt x="307" y="49"/>
                        <a:pt x="305" y="23"/>
                        <a:pt x="265" y="15"/>
                      </a:cubicBezTo>
                      <a:cubicBezTo>
                        <a:pt x="236" y="10"/>
                        <a:pt x="202" y="1"/>
                        <a:pt x="172" y="0"/>
                      </a:cubicBezTo>
                      <a:cubicBezTo>
                        <a:pt x="159" y="0"/>
                        <a:pt x="147" y="3"/>
                        <a:pt x="134" y="3"/>
                      </a:cubicBezTo>
                      <a:cubicBezTo>
                        <a:pt x="118" y="3"/>
                        <a:pt x="111" y="4"/>
                        <a:pt x="99" y="15"/>
                      </a:cubicBezTo>
                      <a:cubicBezTo>
                        <a:pt x="86" y="25"/>
                        <a:pt x="67" y="36"/>
                        <a:pt x="58" y="42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rgbClr val="58575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" name="Oval 141"/>
                <p:cNvSpPr>
                  <a:spLocks noChangeArrowheads="1"/>
                </p:cNvSpPr>
                <p:nvPr/>
              </p:nvSpPr>
              <p:spPr bwMode="auto">
                <a:xfrm>
                  <a:off x="4434" y="3006"/>
                  <a:ext cx="57" cy="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" name="Oval 142"/>
                <p:cNvSpPr>
                  <a:spLocks noChangeArrowheads="1"/>
                </p:cNvSpPr>
                <p:nvPr/>
              </p:nvSpPr>
              <p:spPr bwMode="auto">
                <a:xfrm>
                  <a:off x="4491" y="3003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" name="Oval 143"/>
                <p:cNvSpPr>
                  <a:spLocks noChangeArrowheads="1"/>
                </p:cNvSpPr>
                <p:nvPr/>
              </p:nvSpPr>
              <p:spPr bwMode="auto">
                <a:xfrm>
                  <a:off x="4415" y="3049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76" name="ZoneTexte 175"/>
              <p:cNvSpPr txBox="1"/>
              <p:nvPr/>
            </p:nvSpPr>
            <p:spPr>
              <a:xfrm>
                <a:off x="6442721" y="3568887"/>
                <a:ext cx="227187" cy="1363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LyB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335" name="Image 3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116" y="4300329"/>
            <a:ext cx="1461327" cy="1336717"/>
          </a:xfrm>
          <a:prstGeom prst="rect">
            <a:avLst/>
          </a:prstGeom>
        </p:spPr>
      </p:pic>
      <p:sp>
        <p:nvSpPr>
          <p:cNvPr id="336" name="Flèche vers la droite 335"/>
          <p:cNvSpPr/>
          <p:nvPr/>
        </p:nvSpPr>
        <p:spPr>
          <a:xfrm rot="1320289">
            <a:off x="2362071" y="4271366"/>
            <a:ext cx="1141820" cy="24923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Flèche vers la gauche 336"/>
          <p:cNvSpPr/>
          <p:nvPr/>
        </p:nvSpPr>
        <p:spPr>
          <a:xfrm rot="314998">
            <a:off x="4825191" y="4949063"/>
            <a:ext cx="1074819" cy="14922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" name="ZoneTexte 337"/>
          <p:cNvSpPr txBox="1"/>
          <p:nvPr/>
        </p:nvSpPr>
        <p:spPr>
          <a:xfrm>
            <a:off x="2209010" y="4803970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Phagocytose</a:t>
            </a:r>
            <a:endParaRPr lang="en-US" sz="1200" dirty="0"/>
          </a:p>
        </p:txBody>
      </p:sp>
      <p:sp>
        <p:nvSpPr>
          <p:cNvPr id="339" name="ZoneTexte 338"/>
          <p:cNvSpPr txBox="1"/>
          <p:nvPr/>
        </p:nvSpPr>
        <p:spPr>
          <a:xfrm>
            <a:off x="4929747" y="5330919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Phagocytose</a:t>
            </a:r>
            <a:endParaRPr lang="en-US" sz="1200" dirty="0"/>
          </a:p>
        </p:txBody>
      </p:sp>
      <p:grpSp>
        <p:nvGrpSpPr>
          <p:cNvPr id="342" name="Grouper 341"/>
          <p:cNvGrpSpPr/>
          <p:nvPr/>
        </p:nvGrpSpPr>
        <p:grpSpPr>
          <a:xfrm>
            <a:off x="6776295" y="1282078"/>
            <a:ext cx="1343982" cy="2771959"/>
            <a:chOff x="6776295" y="1282078"/>
            <a:chExt cx="1343982" cy="2771959"/>
          </a:xfrm>
        </p:grpSpPr>
        <p:sp>
          <p:nvSpPr>
            <p:cNvPr id="340" name="Flèche vers la gauche 339"/>
            <p:cNvSpPr/>
            <p:nvPr/>
          </p:nvSpPr>
          <p:spPr>
            <a:xfrm rot="17896077" flipV="1">
              <a:off x="5566293" y="2774775"/>
              <a:ext cx="2489264" cy="69259"/>
            </a:xfrm>
            <a:prstGeom prst="lef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ZoneTexte 340"/>
            <p:cNvSpPr txBox="1"/>
            <p:nvPr/>
          </p:nvSpPr>
          <p:spPr>
            <a:xfrm>
              <a:off x="7092532" y="1282078"/>
              <a:ext cx="1027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Antigène</a:t>
              </a:r>
              <a:endParaRPr lang="en-US" dirty="0"/>
            </a:p>
          </p:txBody>
        </p:sp>
      </p:grpSp>
      <p:grpSp>
        <p:nvGrpSpPr>
          <p:cNvPr id="229" name="Group 2296"/>
          <p:cNvGrpSpPr>
            <a:grpSpLocks/>
          </p:cNvGrpSpPr>
          <p:nvPr/>
        </p:nvGrpSpPr>
        <p:grpSpPr bwMode="auto">
          <a:xfrm>
            <a:off x="897720" y="4451843"/>
            <a:ext cx="1138846" cy="1092200"/>
            <a:chOff x="930" y="1787"/>
            <a:chExt cx="979" cy="934"/>
          </a:xfrm>
        </p:grpSpPr>
        <p:sp>
          <p:nvSpPr>
            <p:cNvPr id="230" name="Freeform 2269"/>
            <p:cNvSpPr>
              <a:spLocks/>
            </p:cNvSpPr>
            <p:nvPr/>
          </p:nvSpPr>
          <p:spPr bwMode="auto">
            <a:xfrm>
              <a:off x="957" y="1804"/>
              <a:ext cx="952" cy="914"/>
            </a:xfrm>
            <a:custGeom>
              <a:avLst/>
              <a:gdLst>
                <a:gd name="T0" fmla="*/ 271 w 569"/>
                <a:gd name="T1" fmla="*/ 333 h 546"/>
                <a:gd name="T2" fmla="*/ 465 w 569"/>
                <a:gd name="T3" fmla="*/ 732 h 546"/>
                <a:gd name="T4" fmla="*/ 294 w 569"/>
                <a:gd name="T5" fmla="*/ 710 h 546"/>
                <a:gd name="T6" fmla="*/ 179 w 569"/>
                <a:gd name="T7" fmla="*/ 666 h 546"/>
                <a:gd name="T8" fmla="*/ 333 w 569"/>
                <a:gd name="T9" fmla="*/ 906 h 546"/>
                <a:gd name="T10" fmla="*/ 279 w 569"/>
                <a:gd name="T11" fmla="*/ 1113 h 546"/>
                <a:gd name="T12" fmla="*/ 151 w 569"/>
                <a:gd name="T13" fmla="*/ 1225 h 546"/>
                <a:gd name="T14" fmla="*/ 253 w 569"/>
                <a:gd name="T15" fmla="*/ 1317 h 546"/>
                <a:gd name="T16" fmla="*/ 167 w 569"/>
                <a:gd name="T17" fmla="*/ 1393 h 546"/>
                <a:gd name="T18" fmla="*/ 244 w 569"/>
                <a:gd name="T19" fmla="*/ 1455 h 546"/>
                <a:gd name="T20" fmla="*/ 249 w 569"/>
                <a:gd name="T21" fmla="*/ 1622 h 546"/>
                <a:gd name="T22" fmla="*/ 22 w 569"/>
                <a:gd name="T23" fmla="*/ 1858 h 546"/>
                <a:gd name="T24" fmla="*/ 132 w 569"/>
                <a:gd name="T25" fmla="*/ 1838 h 546"/>
                <a:gd name="T26" fmla="*/ 271 w 569"/>
                <a:gd name="T27" fmla="*/ 1838 h 546"/>
                <a:gd name="T28" fmla="*/ 473 w 569"/>
                <a:gd name="T29" fmla="*/ 2205 h 546"/>
                <a:gd name="T30" fmla="*/ 557 w 569"/>
                <a:gd name="T31" fmla="*/ 2324 h 546"/>
                <a:gd name="T32" fmla="*/ 566 w 569"/>
                <a:gd name="T33" fmla="*/ 2506 h 546"/>
                <a:gd name="T34" fmla="*/ 632 w 569"/>
                <a:gd name="T35" fmla="*/ 2449 h 546"/>
                <a:gd name="T36" fmla="*/ 716 w 569"/>
                <a:gd name="T37" fmla="*/ 2387 h 546"/>
                <a:gd name="T38" fmla="*/ 740 w 569"/>
                <a:gd name="T39" fmla="*/ 2457 h 546"/>
                <a:gd name="T40" fmla="*/ 778 w 569"/>
                <a:gd name="T41" fmla="*/ 2449 h 546"/>
                <a:gd name="T42" fmla="*/ 828 w 569"/>
                <a:gd name="T43" fmla="*/ 2437 h 546"/>
                <a:gd name="T44" fmla="*/ 1119 w 569"/>
                <a:gd name="T45" fmla="*/ 2506 h 546"/>
                <a:gd name="T46" fmla="*/ 1231 w 569"/>
                <a:gd name="T47" fmla="*/ 2561 h 546"/>
                <a:gd name="T48" fmla="*/ 1280 w 569"/>
                <a:gd name="T49" fmla="*/ 2514 h 546"/>
                <a:gd name="T50" fmla="*/ 1683 w 569"/>
                <a:gd name="T51" fmla="*/ 2483 h 546"/>
                <a:gd name="T52" fmla="*/ 1755 w 569"/>
                <a:gd name="T53" fmla="*/ 2514 h 546"/>
                <a:gd name="T54" fmla="*/ 1822 w 569"/>
                <a:gd name="T55" fmla="*/ 2548 h 546"/>
                <a:gd name="T56" fmla="*/ 1897 w 569"/>
                <a:gd name="T57" fmla="*/ 2437 h 546"/>
                <a:gd name="T58" fmla="*/ 1971 w 569"/>
                <a:gd name="T59" fmla="*/ 2449 h 546"/>
                <a:gd name="T60" fmla="*/ 2024 w 569"/>
                <a:gd name="T61" fmla="*/ 2462 h 546"/>
                <a:gd name="T62" fmla="*/ 2100 w 569"/>
                <a:gd name="T63" fmla="*/ 2332 h 546"/>
                <a:gd name="T64" fmla="*/ 2254 w 569"/>
                <a:gd name="T65" fmla="*/ 2282 h 546"/>
                <a:gd name="T66" fmla="*/ 2454 w 569"/>
                <a:gd name="T67" fmla="*/ 2337 h 546"/>
                <a:gd name="T68" fmla="*/ 2399 w 569"/>
                <a:gd name="T69" fmla="*/ 2054 h 546"/>
                <a:gd name="T70" fmla="*/ 2558 w 569"/>
                <a:gd name="T71" fmla="*/ 1560 h 546"/>
                <a:gd name="T72" fmla="*/ 2657 w 569"/>
                <a:gd name="T73" fmla="*/ 1421 h 546"/>
                <a:gd name="T74" fmla="*/ 2533 w 569"/>
                <a:gd name="T75" fmla="*/ 1364 h 546"/>
                <a:gd name="T76" fmla="*/ 2520 w 569"/>
                <a:gd name="T77" fmla="*/ 1197 h 546"/>
                <a:gd name="T78" fmla="*/ 2608 w 569"/>
                <a:gd name="T79" fmla="*/ 1098 h 546"/>
                <a:gd name="T80" fmla="*/ 2540 w 569"/>
                <a:gd name="T81" fmla="*/ 1085 h 546"/>
                <a:gd name="T82" fmla="*/ 2429 w 569"/>
                <a:gd name="T83" fmla="*/ 1056 h 546"/>
                <a:gd name="T84" fmla="*/ 2429 w 569"/>
                <a:gd name="T85" fmla="*/ 840 h 546"/>
                <a:gd name="T86" fmla="*/ 2533 w 569"/>
                <a:gd name="T87" fmla="*/ 633 h 546"/>
                <a:gd name="T88" fmla="*/ 2416 w 569"/>
                <a:gd name="T89" fmla="*/ 675 h 546"/>
                <a:gd name="T90" fmla="*/ 2262 w 569"/>
                <a:gd name="T91" fmla="*/ 711 h 546"/>
                <a:gd name="T92" fmla="*/ 2004 w 569"/>
                <a:gd name="T93" fmla="*/ 541 h 546"/>
                <a:gd name="T94" fmla="*/ 1926 w 569"/>
                <a:gd name="T95" fmla="*/ 454 h 546"/>
                <a:gd name="T96" fmla="*/ 1887 w 569"/>
                <a:gd name="T97" fmla="*/ 454 h 546"/>
                <a:gd name="T98" fmla="*/ 1864 w 569"/>
                <a:gd name="T99" fmla="*/ 445 h 546"/>
                <a:gd name="T100" fmla="*/ 1830 w 569"/>
                <a:gd name="T101" fmla="*/ 341 h 546"/>
                <a:gd name="T102" fmla="*/ 1768 w 569"/>
                <a:gd name="T103" fmla="*/ 357 h 546"/>
                <a:gd name="T104" fmla="*/ 1725 w 569"/>
                <a:gd name="T105" fmla="*/ 370 h 546"/>
                <a:gd name="T106" fmla="*/ 1526 w 569"/>
                <a:gd name="T107" fmla="*/ 249 h 546"/>
                <a:gd name="T108" fmla="*/ 1434 w 569"/>
                <a:gd name="T109" fmla="*/ 104 h 546"/>
                <a:gd name="T110" fmla="*/ 1315 w 569"/>
                <a:gd name="T111" fmla="*/ 328 h 546"/>
                <a:gd name="T112" fmla="*/ 1114 w 569"/>
                <a:gd name="T113" fmla="*/ 367 h 546"/>
                <a:gd name="T114" fmla="*/ 932 w 569"/>
                <a:gd name="T115" fmla="*/ 370 h 546"/>
                <a:gd name="T116" fmla="*/ 823 w 569"/>
                <a:gd name="T117" fmla="*/ 333 h 546"/>
                <a:gd name="T118" fmla="*/ 766 w 569"/>
                <a:gd name="T119" fmla="*/ 465 h 546"/>
                <a:gd name="T120" fmla="*/ 566 w 569"/>
                <a:gd name="T121" fmla="*/ 536 h 546"/>
                <a:gd name="T122" fmla="*/ 271 w 569"/>
                <a:gd name="T123" fmla="*/ 333 h 5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69" h="546">
                  <a:moveTo>
                    <a:pt x="58" y="71"/>
                  </a:moveTo>
                  <a:cubicBezTo>
                    <a:pt x="50" y="78"/>
                    <a:pt x="114" y="135"/>
                    <a:pt x="99" y="156"/>
                  </a:cubicBezTo>
                  <a:cubicBezTo>
                    <a:pt x="90" y="167"/>
                    <a:pt x="76" y="159"/>
                    <a:pt x="63" y="151"/>
                  </a:cubicBezTo>
                  <a:cubicBezTo>
                    <a:pt x="52" y="144"/>
                    <a:pt x="43" y="138"/>
                    <a:pt x="38" y="142"/>
                  </a:cubicBezTo>
                  <a:cubicBezTo>
                    <a:pt x="28" y="152"/>
                    <a:pt x="79" y="169"/>
                    <a:pt x="71" y="193"/>
                  </a:cubicBezTo>
                  <a:cubicBezTo>
                    <a:pt x="64" y="216"/>
                    <a:pt x="62" y="225"/>
                    <a:pt x="60" y="237"/>
                  </a:cubicBezTo>
                  <a:cubicBezTo>
                    <a:pt x="55" y="260"/>
                    <a:pt x="34" y="248"/>
                    <a:pt x="32" y="261"/>
                  </a:cubicBezTo>
                  <a:cubicBezTo>
                    <a:pt x="30" y="269"/>
                    <a:pt x="55" y="267"/>
                    <a:pt x="54" y="281"/>
                  </a:cubicBezTo>
                  <a:cubicBezTo>
                    <a:pt x="53" y="288"/>
                    <a:pt x="40" y="286"/>
                    <a:pt x="36" y="297"/>
                  </a:cubicBezTo>
                  <a:cubicBezTo>
                    <a:pt x="35" y="301"/>
                    <a:pt x="50" y="295"/>
                    <a:pt x="52" y="310"/>
                  </a:cubicBezTo>
                  <a:cubicBezTo>
                    <a:pt x="55" y="325"/>
                    <a:pt x="62" y="341"/>
                    <a:pt x="53" y="346"/>
                  </a:cubicBezTo>
                  <a:cubicBezTo>
                    <a:pt x="45" y="351"/>
                    <a:pt x="0" y="383"/>
                    <a:pt x="5" y="396"/>
                  </a:cubicBezTo>
                  <a:cubicBezTo>
                    <a:pt x="7" y="402"/>
                    <a:pt x="17" y="397"/>
                    <a:pt x="28" y="392"/>
                  </a:cubicBezTo>
                  <a:cubicBezTo>
                    <a:pt x="41" y="387"/>
                    <a:pt x="55" y="381"/>
                    <a:pt x="58" y="392"/>
                  </a:cubicBezTo>
                  <a:cubicBezTo>
                    <a:pt x="64" y="412"/>
                    <a:pt x="82" y="451"/>
                    <a:pt x="101" y="470"/>
                  </a:cubicBezTo>
                  <a:cubicBezTo>
                    <a:pt x="120" y="488"/>
                    <a:pt x="112" y="490"/>
                    <a:pt x="119" y="495"/>
                  </a:cubicBezTo>
                  <a:cubicBezTo>
                    <a:pt x="126" y="501"/>
                    <a:pt x="114" y="529"/>
                    <a:pt x="121" y="534"/>
                  </a:cubicBezTo>
                  <a:cubicBezTo>
                    <a:pt x="124" y="537"/>
                    <a:pt x="129" y="529"/>
                    <a:pt x="135" y="522"/>
                  </a:cubicBezTo>
                  <a:cubicBezTo>
                    <a:pt x="141" y="514"/>
                    <a:pt x="147" y="507"/>
                    <a:pt x="153" y="509"/>
                  </a:cubicBezTo>
                  <a:cubicBezTo>
                    <a:pt x="164" y="515"/>
                    <a:pt x="151" y="522"/>
                    <a:pt x="158" y="524"/>
                  </a:cubicBezTo>
                  <a:cubicBezTo>
                    <a:pt x="161" y="525"/>
                    <a:pt x="163" y="524"/>
                    <a:pt x="166" y="522"/>
                  </a:cubicBezTo>
                  <a:cubicBezTo>
                    <a:pt x="169" y="520"/>
                    <a:pt x="172" y="518"/>
                    <a:pt x="177" y="520"/>
                  </a:cubicBezTo>
                  <a:cubicBezTo>
                    <a:pt x="187" y="522"/>
                    <a:pt x="216" y="536"/>
                    <a:pt x="239" y="534"/>
                  </a:cubicBezTo>
                  <a:cubicBezTo>
                    <a:pt x="262" y="531"/>
                    <a:pt x="253" y="546"/>
                    <a:pt x="263" y="546"/>
                  </a:cubicBezTo>
                  <a:cubicBezTo>
                    <a:pt x="272" y="546"/>
                    <a:pt x="264" y="537"/>
                    <a:pt x="273" y="536"/>
                  </a:cubicBezTo>
                  <a:cubicBezTo>
                    <a:pt x="282" y="534"/>
                    <a:pt x="343" y="533"/>
                    <a:pt x="359" y="529"/>
                  </a:cubicBezTo>
                  <a:cubicBezTo>
                    <a:pt x="367" y="527"/>
                    <a:pt x="371" y="531"/>
                    <a:pt x="375" y="536"/>
                  </a:cubicBezTo>
                  <a:cubicBezTo>
                    <a:pt x="379" y="540"/>
                    <a:pt x="383" y="544"/>
                    <a:pt x="389" y="543"/>
                  </a:cubicBezTo>
                  <a:cubicBezTo>
                    <a:pt x="401" y="542"/>
                    <a:pt x="396" y="525"/>
                    <a:pt x="405" y="520"/>
                  </a:cubicBezTo>
                  <a:cubicBezTo>
                    <a:pt x="410" y="517"/>
                    <a:pt x="416" y="519"/>
                    <a:pt x="421" y="522"/>
                  </a:cubicBezTo>
                  <a:cubicBezTo>
                    <a:pt x="425" y="524"/>
                    <a:pt x="429" y="527"/>
                    <a:pt x="432" y="525"/>
                  </a:cubicBezTo>
                  <a:cubicBezTo>
                    <a:pt x="438" y="523"/>
                    <a:pt x="434" y="504"/>
                    <a:pt x="448" y="497"/>
                  </a:cubicBezTo>
                  <a:cubicBezTo>
                    <a:pt x="461" y="490"/>
                    <a:pt x="469" y="479"/>
                    <a:pt x="481" y="486"/>
                  </a:cubicBezTo>
                  <a:cubicBezTo>
                    <a:pt x="494" y="492"/>
                    <a:pt x="518" y="504"/>
                    <a:pt x="524" y="498"/>
                  </a:cubicBezTo>
                  <a:cubicBezTo>
                    <a:pt x="531" y="492"/>
                    <a:pt x="503" y="460"/>
                    <a:pt x="512" y="438"/>
                  </a:cubicBezTo>
                  <a:cubicBezTo>
                    <a:pt x="521" y="417"/>
                    <a:pt x="544" y="357"/>
                    <a:pt x="546" y="333"/>
                  </a:cubicBezTo>
                  <a:cubicBezTo>
                    <a:pt x="549" y="309"/>
                    <a:pt x="569" y="315"/>
                    <a:pt x="567" y="303"/>
                  </a:cubicBezTo>
                  <a:cubicBezTo>
                    <a:pt x="565" y="292"/>
                    <a:pt x="544" y="303"/>
                    <a:pt x="541" y="291"/>
                  </a:cubicBezTo>
                  <a:cubicBezTo>
                    <a:pt x="538" y="278"/>
                    <a:pt x="529" y="264"/>
                    <a:pt x="538" y="255"/>
                  </a:cubicBezTo>
                  <a:cubicBezTo>
                    <a:pt x="546" y="247"/>
                    <a:pt x="558" y="242"/>
                    <a:pt x="557" y="234"/>
                  </a:cubicBezTo>
                  <a:cubicBezTo>
                    <a:pt x="556" y="231"/>
                    <a:pt x="550" y="231"/>
                    <a:pt x="542" y="231"/>
                  </a:cubicBezTo>
                  <a:cubicBezTo>
                    <a:pt x="532" y="232"/>
                    <a:pt x="521" y="232"/>
                    <a:pt x="519" y="225"/>
                  </a:cubicBezTo>
                  <a:cubicBezTo>
                    <a:pt x="517" y="212"/>
                    <a:pt x="513" y="192"/>
                    <a:pt x="519" y="179"/>
                  </a:cubicBezTo>
                  <a:cubicBezTo>
                    <a:pt x="524" y="166"/>
                    <a:pt x="549" y="141"/>
                    <a:pt x="541" y="135"/>
                  </a:cubicBezTo>
                  <a:cubicBezTo>
                    <a:pt x="537" y="132"/>
                    <a:pt x="527" y="138"/>
                    <a:pt x="516" y="144"/>
                  </a:cubicBezTo>
                  <a:cubicBezTo>
                    <a:pt x="504" y="151"/>
                    <a:pt x="491" y="157"/>
                    <a:pt x="483" y="152"/>
                  </a:cubicBezTo>
                  <a:cubicBezTo>
                    <a:pt x="469" y="143"/>
                    <a:pt x="438" y="120"/>
                    <a:pt x="428" y="115"/>
                  </a:cubicBezTo>
                  <a:cubicBezTo>
                    <a:pt x="417" y="109"/>
                    <a:pt x="419" y="102"/>
                    <a:pt x="411" y="97"/>
                  </a:cubicBezTo>
                  <a:cubicBezTo>
                    <a:pt x="407" y="95"/>
                    <a:pt x="405" y="96"/>
                    <a:pt x="403" y="97"/>
                  </a:cubicBezTo>
                  <a:cubicBezTo>
                    <a:pt x="402" y="97"/>
                    <a:pt x="400" y="98"/>
                    <a:pt x="398" y="95"/>
                  </a:cubicBezTo>
                  <a:cubicBezTo>
                    <a:pt x="393" y="90"/>
                    <a:pt x="401" y="76"/>
                    <a:pt x="391" y="73"/>
                  </a:cubicBezTo>
                  <a:cubicBezTo>
                    <a:pt x="385" y="71"/>
                    <a:pt x="382" y="74"/>
                    <a:pt x="378" y="76"/>
                  </a:cubicBezTo>
                  <a:cubicBezTo>
                    <a:pt x="376" y="78"/>
                    <a:pt x="373" y="80"/>
                    <a:pt x="368" y="79"/>
                  </a:cubicBezTo>
                  <a:cubicBezTo>
                    <a:pt x="358" y="79"/>
                    <a:pt x="330" y="77"/>
                    <a:pt x="326" y="53"/>
                  </a:cubicBezTo>
                  <a:cubicBezTo>
                    <a:pt x="322" y="29"/>
                    <a:pt x="312" y="0"/>
                    <a:pt x="306" y="22"/>
                  </a:cubicBezTo>
                  <a:cubicBezTo>
                    <a:pt x="300" y="44"/>
                    <a:pt x="293" y="68"/>
                    <a:pt x="281" y="70"/>
                  </a:cubicBezTo>
                  <a:cubicBezTo>
                    <a:pt x="269" y="72"/>
                    <a:pt x="254" y="72"/>
                    <a:pt x="238" y="78"/>
                  </a:cubicBezTo>
                  <a:cubicBezTo>
                    <a:pt x="222" y="85"/>
                    <a:pt x="212" y="88"/>
                    <a:pt x="199" y="79"/>
                  </a:cubicBezTo>
                  <a:cubicBezTo>
                    <a:pt x="186" y="71"/>
                    <a:pt x="183" y="69"/>
                    <a:pt x="176" y="71"/>
                  </a:cubicBezTo>
                  <a:cubicBezTo>
                    <a:pt x="169" y="74"/>
                    <a:pt x="172" y="91"/>
                    <a:pt x="164" y="99"/>
                  </a:cubicBezTo>
                  <a:cubicBezTo>
                    <a:pt x="156" y="106"/>
                    <a:pt x="134" y="122"/>
                    <a:pt x="121" y="114"/>
                  </a:cubicBezTo>
                  <a:cubicBezTo>
                    <a:pt x="107" y="106"/>
                    <a:pt x="67" y="64"/>
                    <a:pt x="58" y="71"/>
                  </a:cubicBezTo>
                </a:path>
              </a:pathLst>
            </a:custGeom>
            <a:solidFill>
              <a:srgbClr val="8DD3F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Freeform 2270"/>
            <p:cNvSpPr>
              <a:spLocks/>
            </p:cNvSpPr>
            <p:nvPr/>
          </p:nvSpPr>
          <p:spPr bwMode="auto">
            <a:xfrm>
              <a:off x="960" y="1824"/>
              <a:ext cx="949" cy="897"/>
            </a:xfrm>
            <a:custGeom>
              <a:avLst/>
              <a:gdLst>
                <a:gd name="T0" fmla="*/ 445 w 567"/>
                <a:gd name="T1" fmla="*/ 666 h 536"/>
                <a:gd name="T2" fmla="*/ 166 w 567"/>
                <a:gd name="T3" fmla="*/ 648 h 536"/>
                <a:gd name="T4" fmla="*/ 179 w 567"/>
                <a:gd name="T5" fmla="*/ 1120 h 536"/>
                <a:gd name="T6" fmla="*/ 236 w 567"/>
                <a:gd name="T7" fmla="*/ 1257 h 536"/>
                <a:gd name="T8" fmla="*/ 166 w 567"/>
                <a:gd name="T9" fmla="*/ 1351 h 536"/>
                <a:gd name="T10" fmla="*/ 107 w 567"/>
                <a:gd name="T11" fmla="*/ 1655 h 536"/>
                <a:gd name="T12" fmla="*/ 154 w 567"/>
                <a:gd name="T13" fmla="*/ 1781 h 536"/>
                <a:gd name="T14" fmla="*/ 537 w 567"/>
                <a:gd name="T15" fmla="*/ 2274 h 536"/>
                <a:gd name="T16" fmla="*/ 549 w 567"/>
                <a:gd name="T17" fmla="*/ 2457 h 536"/>
                <a:gd name="T18" fmla="*/ 716 w 567"/>
                <a:gd name="T19" fmla="*/ 2346 h 536"/>
                <a:gd name="T20" fmla="*/ 778 w 567"/>
                <a:gd name="T21" fmla="*/ 2395 h 536"/>
                <a:gd name="T22" fmla="*/ 1182 w 567"/>
                <a:gd name="T23" fmla="*/ 2475 h 536"/>
                <a:gd name="T24" fmla="*/ 1260 w 567"/>
                <a:gd name="T25" fmla="*/ 2465 h 536"/>
                <a:gd name="T26" fmla="*/ 1776 w 567"/>
                <a:gd name="T27" fmla="*/ 2492 h 536"/>
                <a:gd name="T28" fmla="*/ 1913 w 567"/>
                <a:gd name="T29" fmla="*/ 2380 h 536"/>
                <a:gd name="T30" fmla="*/ 2095 w 567"/>
                <a:gd name="T31" fmla="*/ 2283 h 536"/>
                <a:gd name="T32" fmla="*/ 2452 w 567"/>
                <a:gd name="T33" fmla="*/ 2221 h 536"/>
                <a:gd name="T34" fmla="*/ 2644 w 567"/>
                <a:gd name="T35" fmla="*/ 1397 h 536"/>
                <a:gd name="T36" fmla="*/ 2519 w 567"/>
                <a:gd name="T37" fmla="*/ 1238 h 536"/>
                <a:gd name="T38" fmla="*/ 2583 w 567"/>
                <a:gd name="T39" fmla="*/ 1023 h 536"/>
                <a:gd name="T40" fmla="*/ 2494 w 567"/>
                <a:gd name="T41" fmla="*/ 695 h 536"/>
                <a:gd name="T42" fmla="*/ 2263 w 567"/>
                <a:gd name="T43" fmla="*/ 653 h 536"/>
                <a:gd name="T44" fmla="*/ 1866 w 567"/>
                <a:gd name="T45" fmla="*/ 390 h 536"/>
                <a:gd name="T46" fmla="*/ 1776 w 567"/>
                <a:gd name="T47" fmla="*/ 279 h 536"/>
                <a:gd name="T48" fmla="*/ 1496 w 567"/>
                <a:gd name="T49" fmla="*/ 64 h 536"/>
                <a:gd name="T50" fmla="*/ 1342 w 567"/>
                <a:gd name="T51" fmla="*/ 238 h 536"/>
                <a:gd name="T52" fmla="*/ 798 w 567"/>
                <a:gd name="T53" fmla="*/ 278 h 536"/>
                <a:gd name="T54" fmla="*/ 382 w 567"/>
                <a:gd name="T55" fmla="*/ 321 h 536"/>
                <a:gd name="T56" fmla="*/ 278 w 567"/>
                <a:gd name="T57" fmla="*/ 279 h 536"/>
                <a:gd name="T58" fmla="*/ 787 w 567"/>
                <a:gd name="T59" fmla="*/ 375 h 536"/>
                <a:gd name="T60" fmla="*/ 1106 w 567"/>
                <a:gd name="T61" fmla="*/ 320 h 536"/>
                <a:gd name="T62" fmla="*/ 1454 w 567"/>
                <a:gd name="T63" fmla="*/ 22 h 536"/>
                <a:gd name="T64" fmla="*/ 1721 w 567"/>
                <a:gd name="T65" fmla="*/ 321 h 536"/>
                <a:gd name="T66" fmla="*/ 1838 w 567"/>
                <a:gd name="T67" fmla="*/ 382 h 536"/>
                <a:gd name="T68" fmla="*/ 1992 w 567"/>
                <a:gd name="T69" fmla="*/ 487 h 536"/>
                <a:gd name="T70" fmla="*/ 2521 w 567"/>
                <a:gd name="T71" fmla="*/ 586 h 536"/>
                <a:gd name="T72" fmla="*/ 2462 w 567"/>
                <a:gd name="T73" fmla="*/ 1036 h 536"/>
                <a:gd name="T74" fmla="*/ 2552 w 567"/>
                <a:gd name="T75" fmla="*/ 1098 h 536"/>
                <a:gd name="T76" fmla="*/ 2631 w 567"/>
                <a:gd name="T77" fmla="*/ 1356 h 536"/>
                <a:gd name="T78" fmla="*/ 2382 w 567"/>
                <a:gd name="T79" fmla="*/ 1996 h 536"/>
                <a:gd name="T80" fmla="*/ 2249 w 567"/>
                <a:gd name="T81" fmla="*/ 2212 h 536"/>
                <a:gd name="T82" fmla="*/ 2005 w 567"/>
                <a:gd name="T83" fmla="*/ 2400 h 536"/>
                <a:gd name="T84" fmla="*/ 1809 w 567"/>
                <a:gd name="T85" fmla="*/ 2478 h 536"/>
                <a:gd name="T86" fmla="*/ 1398 w 567"/>
                <a:gd name="T87" fmla="*/ 2437 h 536"/>
                <a:gd name="T88" fmla="*/ 1223 w 567"/>
                <a:gd name="T89" fmla="*/ 2492 h 536"/>
                <a:gd name="T90" fmla="*/ 932 w 567"/>
                <a:gd name="T91" fmla="*/ 2408 h 536"/>
                <a:gd name="T92" fmla="*/ 731 w 567"/>
                <a:gd name="T93" fmla="*/ 2390 h 536"/>
                <a:gd name="T94" fmla="*/ 731 w 567"/>
                <a:gd name="T95" fmla="*/ 2338 h 536"/>
                <a:gd name="T96" fmla="*/ 562 w 567"/>
                <a:gd name="T97" fmla="*/ 2442 h 536"/>
                <a:gd name="T98" fmla="*/ 537 w 567"/>
                <a:gd name="T99" fmla="*/ 2246 h 536"/>
                <a:gd name="T100" fmla="*/ 33 w 567"/>
                <a:gd name="T101" fmla="*/ 1801 h 536"/>
                <a:gd name="T102" fmla="*/ 266 w 567"/>
                <a:gd name="T103" fmla="*/ 1523 h 536"/>
                <a:gd name="T104" fmla="*/ 166 w 567"/>
                <a:gd name="T105" fmla="*/ 1335 h 536"/>
                <a:gd name="T106" fmla="*/ 166 w 567"/>
                <a:gd name="T107" fmla="*/ 1335 h 536"/>
                <a:gd name="T108" fmla="*/ 224 w 567"/>
                <a:gd name="T109" fmla="*/ 1294 h 536"/>
                <a:gd name="T110" fmla="*/ 146 w 567"/>
                <a:gd name="T111" fmla="*/ 1168 h 536"/>
                <a:gd name="T112" fmla="*/ 308 w 567"/>
                <a:gd name="T113" fmla="*/ 753 h 536"/>
                <a:gd name="T114" fmla="*/ 308 w 567"/>
                <a:gd name="T115" fmla="*/ 674 h 536"/>
                <a:gd name="T116" fmla="*/ 271 w 567"/>
                <a:gd name="T117" fmla="*/ 286 h 536"/>
                <a:gd name="T118" fmla="*/ 271 w 567"/>
                <a:gd name="T119" fmla="*/ 286 h 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67" h="536">
                  <a:moveTo>
                    <a:pt x="56" y="59"/>
                  </a:moveTo>
                  <a:cubicBezTo>
                    <a:pt x="55" y="58"/>
                    <a:pt x="55" y="58"/>
                    <a:pt x="55" y="58"/>
                  </a:cubicBezTo>
                  <a:cubicBezTo>
                    <a:pt x="54" y="58"/>
                    <a:pt x="54" y="60"/>
                    <a:pt x="54" y="61"/>
                  </a:cubicBezTo>
                  <a:cubicBezTo>
                    <a:pt x="54" y="63"/>
                    <a:pt x="55" y="65"/>
                    <a:pt x="56" y="67"/>
                  </a:cubicBezTo>
                  <a:cubicBezTo>
                    <a:pt x="58" y="71"/>
                    <a:pt x="62" y="76"/>
                    <a:pt x="66" y="82"/>
                  </a:cubicBezTo>
                  <a:cubicBezTo>
                    <a:pt x="72" y="91"/>
                    <a:pt x="80" y="101"/>
                    <a:pt x="87" y="110"/>
                  </a:cubicBezTo>
                  <a:cubicBezTo>
                    <a:pt x="93" y="120"/>
                    <a:pt x="97" y="129"/>
                    <a:pt x="97" y="136"/>
                  </a:cubicBezTo>
                  <a:cubicBezTo>
                    <a:pt x="97" y="138"/>
                    <a:pt x="97" y="141"/>
                    <a:pt x="95" y="142"/>
                  </a:cubicBezTo>
                  <a:cubicBezTo>
                    <a:pt x="93" y="146"/>
                    <a:pt x="90" y="147"/>
                    <a:pt x="86" y="147"/>
                  </a:cubicBezTo>
                  <a:cubicBezTo>
                    <a:pt x="83" y="147"/>
                    <a:pt x="79" y="146"/>
                    <a:pt x="75" y="144"/>
                  </a:cubicBezTo>
                  <a:cubicBezTo>
                    <a:pt x="69" y="141"/>
                    <a:pt x="62" y="137"/>
                    <a:pt x="56" y="133"/>
                  </a:cubicBezTo>
                  <a:cubicBezTo>
                    <a:pt x="53" y="132"/>
                    <a:pt x="50" y="130"/>
                    <a:pt x="48" y="129"/>
                  </a:cubicBezTo>
                  <a:cubicBezTo>
                    <a:pt x="45" y="128"/>
                    <a:pt x="42" y="127"/>
                    <a:pt x="40" y="127"/>
                  </a:cubicBezTo>
                  <a:cubicBezTo>
                    <a:pt x="38" y="127"/>
                    <a:pt x="36" y="127"/>
                    <a:pt x="35" y="129"/>
                  </a:cubicBezTo>
                  <a:cubicBezTo>
                    <a:pt x="33" y="130"/>
                    <a:pt x="33" y="131"/>
                    <a:pt x="33" y="133"/>
                  </a:cubicBezTo>
                  <a:cubicBezTo>
                    <a:pt x="33" y="135"/>
                    <a:pt x="33" y="136"/>
                    <a:pt x="35" y="138"/>
                  </a:cubicBezTo>
                  <a:cubicBezTo>
                    <a:pt x="36" y="140"/>
                    <a:pt x="40" y="143"/>
                    <a:pt x="43" y="146"/>
                  </a:cubicBezTo>
                  <a:cubicBezTo>
                    <a:pt x="48" y="150"/>
                    <a:pt x="55" y="155"/>
                    <a:pt x="60" y="160"/>
                  </a:cubicBezTo>
                  <a:cubicBezTo>
                    <a:pt x="62" y="162"/>
                    <a:pt x="64" y="165"/>
                    <a:pt x="66" y="168"/>
                  </a:cubicBezTo>
                  <a:cubicBezTo>
                    <a:pt x="67" y="170"/>
                    <a:pt x="68" y="173"/>
                    <a:pt x="68" y="176"/>
                  </a:cubicBezTo>
                  <a:cubicBezTo>
                    <a:pt x="68" y="177"/>
                    <a:pt x="68" y="179"/>
                    <a:pt x="67" y="180"/>
                  </a:cubicBezTo>
                  <a:cubicBezTo>
                    <a:pt x="60" y="204"/>
                    <a:pt x="58" y="212"/>
                    <a:pt x="56" y="224"/>
                  </a:cubicBezTo>
                  <a:cubicBezTo>
                    <a:pt x="55" y="230"/>
                    <a:pt x="53" y="233"/>
                    <a:pt x="50" y="235"/>
                  </a:cubicBezTo>
                  <a:cubicBezTo>
                    <a:pt x="47" y="238"/>
                    <a:pt x="42" y="239"/>
                    <a:pt x="38" y="239"/>
                  </a:cubicBezTo>
                  <a:cubicBezTo>
                    <a:pt x="36" y="240"/>
                    <a:pt x="34" y="241"/>
                    <a:pt x="32" y="242"/>
                  </a:cubicBezTo>
                  <a:cubicBezTo>
                    <a:pt x="30" y="243"/>
                    <a:pt x="28" y="245"/>
                    <a:pt x="28" y="248"/>
                  </a:cubicBezTo>
                  <a:cubicBezTo>
                    <a:pt x="28" y="249"/>
                    <a:pt x="27" y="249"/>
                    <a:pt x="27" y="249"/>
                  </a:cubicBezTo>
                  <a:cubicBezTo>
                    <a:pt x="27" y="251"/>
                    <a:pt x="28" y="252"/>
                    <a:pt x="29" y="253"/>
                  </a:cubicBezTo>
                  <a:cubicBezTo>
                    <a:pt x="30" y="255"/>
                    <a:pt x="33" y="256"/>
                    <a:pt x="35" y="257"/>
                  </a:cubicBezTo>
                  <a:cubicBezTo>
                    <a:pt x="38" y="258"/>
                    <a:pt x="42" y="259"/>
                    <a:pt x="45" y="261"/>
                  </a:cubicBezTo>
                  <a:cubicBezTo>
                    <a:pt x="47" y="262"/>
                    <a:pt x="48" y="263"/>
                    <a:pt x="49" y="264"/>
                  </a:cubicBezTo>
                  <a:cubicBezTo>
                    <a:pt x="50" y="265"/>
                    <a:pt x="50" y="266"/>
                    <a:pt x="50" y="268"/>
                  </a:cubicBezTo>
                  <a:cubicBezTo>
                    <a:pt x="50" y="269"/>
                    <a:pt x="50" y="269"/>
                    <a:pt x="50" y="269"/>
                  </a:cubicBezTo>
                  <a:cubicBezTo>
                    <a:pt x="50" y="269"/>
                    <a:pt x="50" y="270"/>
                    <a:pt x="50" y="270"/>
                  </a:cubicBezTo>
                  <a:cubicBezTo>
                    <a:pt x="49" y="271"/>
                    <a:pt x="48" y="271"/>
                    <a:pt x="47" y="272"/>
                  </a:cubicBezTo>
                  <a:cubicBezTo>
                    <a:pt x="45" y="273"/>
                    <a:pt x="42" y="274"/>
                    <a:pt x="39" y="276"/>
                  </a:cubicBezTo>
                  <a:cubicBezTo>
                    <a:pt x="36" y="278"/>
                    <a:pt x="34" y="280"/>
                    <a:pt x="32" y="284"/>
                  </a:cubicBezTo>
                  <a:cubicBezTo>
                    <a:pt x="32" y="285"/>
                    <a:pt x="32" y="285"/>
                    <a:pt x="32" y="285"/>
                  </a:cubicBezTo>
                  <a:cubicBezTo>
                    <a:pt x="32" y="286"/>
                    <a:pt x="32" y="287"/>
                    <a:pt x="33" y="287"/>
                  </a:cubicBezTo>
                  <a:cubicBezTo>
                    <a:pt x="33" y="288"/>
                    <a:pt x="34" y="288"/>
                    <a:pt x="35" y="288"/>
                  </a:cubicBezTo>
                  <a:cubicBezTo>
                    <a:pt x="36" y="289"/>
                    <a:pt x="37" y="289"/>
                    <a:pt x="38" y="289"/>
                  </a:cubicBezTo>
                  <a:cubicBezTo>
                    <a:pt x="40" y="289"/>
                    <a:pt x="42" y="290"/>
                    <a:pt x="44" y="291"/>
                  </a:cubicBezTo>
                  <a:cubicBezTo>
                    <a:pt x="46" y="292"/>
                    <a:pt x="47" y="294"/>
                    <a:pt x="48" y="298"/>
                  </a:cubicBezTo>
                  <a:cubicBezTo>
                    <a:pt x="49" y="303"/>
                    <a:pt x="50" y="308"/>
                    <a:pt x="51" y="313"/>
                  </a:cubicBezTo>
                  <a:cubicBezTo>
                    <a:pt x="52" y="317"/>
                    <a:pt x="53" y="321"/>
                    <a:pt x="53" y="325"/>
                  </a:cubicBezTo>
                  <a:cubicBezTo>
                    <a:pt x="53" y="327"/>
                    <a:pt x="53" y="328"/>
                    <a:pt x="53" y="329"/>
                  </a:cubicBezTo>
                  <a:cubicBezTo>
                    <a:pt x="52" y="330"/>
                    <a:pt x="51" y="331"/>
                    <a:pt x="50" y="332"/>
                  </a:cubicBezTo>
                  <a:cubicBezTo>
                    <a:pt x="46" y="334"/>
                    <a:pt x="34" y="343"/>
                    <a:pt x="23" y="353"/>
                  </a:cubicBezTo>
                  <a:cubicBezTo>
                    <a:pt x="17" y="358"/>
                    <a:pt x="11" y="363"/>
                    <a:pt x="7" y="368"/>
                  </a:cubicBezTo>
                  <a:cubicBezTo>
                    <a:pt x="5" y="370"/>
                    <a:pt x="4" y="373"/>
                    <a:pt x="2" y="375"/>
                  </a:cubicBezTo>
                  <a:cubicBezTo>
                    <a:pt x="1" y="377"/>
                    <a:pt x="0" y="379"/>
                    <a:pt x="0" y="382"/>
                  </a:cubicBezTo>
                  <a:cubicBezTo>
                    <a:pt x="0" y="382"/>
                    <a:pt x="1" y="383"/>
                    <a:pt x="1" y="384"/>
                  </a:cubicBezTo>
                  <a:cubicBezTo>
                    <a:pt x="1" y="386"/>
                    <a:pt x="2" y="387"/>
                    <a:pt x="3" y="387"/>
                  </a:cubicBezTo>
                  <a:cubicBezTo>
                    <a:pt x="5" y="388"/>
                    <a:pt x="6" y="388"/>
                    <a:pt x="7" y="388"/>
                  </a:cubicBezTo>
                  <a:cubicBezTo>
                    <a:pt x="10" y="388"/>
                    <a:pt x="13" y="387"/>
                    <a:pt x="16" y="386"/>
                  </a:cubicBezTo>
                  <a:cubicBezTo>
                    <a:pt x="22" y="384"/>
                    <a:pt x="27" y="382"/>
                    <a:pt x="33" y="380"/>
                  </a:cubicBezTo>
                  <a:cubicBezTo>
                    <a:pt x="38" y="377"/>
                    <a:pt x="44" y="376"/>
                    <a:pt x="47" y="376"/>
                  </a:cubicBezTo>
                  <a:cubicBezTo>
                    <a:pt x="49" y="376"/>
                    <a:pt x="51" y="376"/>
                    <a:pt x="52" y="377"/>
                  </a:cubicBezTo>
                  <a:cubicBezTo>
                    <a:pt x="53" y="377"/>
                    <a:pt x="53" y="378"/>
                    <a:pt x="54" y="380"/>
                  </a:cubicBezTo>
                  <a:cubicBezTo>
                    <a:pt x="60" y="400"/>
                    <a:pt x="78" y="440"/>
                    <a:pt x="97" y="459"/>
                  </a:cubicBezTo>
                  <a:cubicBezTo>
                    <a:pt x="102" y="464"/>
                    <a:pt x="105" y="467"/>
                    <a:pt x="107" y="470"/>
                  </a:cubicBezTo>
                  <a:cubicBezTo>
                    <a:pt x="110" y="474"/>
                    <a:pt x="110" y="476"/>
                    <a:pt x="111" y="478"/>
                  </a:cubicBezTo>
                  <a:cubicBezTo>
                    <a:pt x="111" y="479"/>
                    <a:pt x="112" y="480"/>
                    <a:pt x="112" y="481"/>
                  </a:cubicBezTo>
                  <a:cubicBezTo>
                    <a:pt x="113" y="483"/>
                    <a:pt x="114" y="484"/>
                    <a:pt x="115" y="485"/>
                  </a:cubicBezTo>
                  <a:cubicBezTo>
                    <a:pt x="116" y="485"/>
                    <a:pt x="116" y="486"/>
                    <a:pt x="116" y="487"/>
                  </a:cubicBezTo>
                  <a:cubicBezTo>
                    <a:pt x="117" y="488"/>
                    <a:pt x="117" y="489"/>
                    <a:pt x="117" y="491"/>
                  </a:cubicBezTo>
                  <a:cubicBezTo>
                    <a:pt x="117" y="494"/>
                    <a:pt x="116" y="499"/>
                    <a:pt x="116" y="503"/>
                  </a:cubicBezTo>
                  <a:cubicBezTo>
                    <a:pt x="115" y="507"/>
                    <a:pt x="114" y="512"/>
                    <a:pt x="114" y="515"/>
                  </a:cubicBezTo>
                  <a:cubicBezTo>
                    <a:pt x="114" y="517"/>
                    <a:pt x="114" y="519"/>
                    <a:pt x="115" y="520"/>
                  </a:cubicBezTo>
                  <a:cubicBezTo>
                    <a:pt x="115" y="522"/>
                    <a:pt x="116" y="523"/>
                    <a:pt x="117" y="524"/>
                  </a:cubicBezTo>
                  <a:cubicBezTo>
                    <a:pt x="117" y="524"/>
                    <a:pt x="117" y="524"/>
                    <a:pt x="117" y="524"/>
                  </a:cubicBezTo>
                  <a:cubicBezTo>
                    <a:pt x="117" y="524"/>
                    <a:pt x="117" y="524"/>
                    <a:pt x="117" y="524"/>
                  </a:cubicBezTo>
                  <a:cubicBezTo>
                    <a:pt x="118" y="525"/>
                    <a:pt x="119" y="525"/>
                    <a:pt x="120" y="525"/>
                  </a:cubicBezTo>
                  <a:cubicBezTo>
                    <a:pt x="122" y="525"/>
                    <a:pt x="123" y="524"/>
                    <a:pt x="124" y="523"/>
                  </a:cubicBezTo>
                  <a:cubicBezTo>
                    <a:pt x="126" y="522"/>
                    <a:pt x="128" y="520"/>
                    <a:pt x="130" y="517"/>
                  </a:cubicBezTo>
                  <a:cubicBezTo>
                    <a:pt x="133" y="513"/>
                    <a:pt x="136" y="508"/>
                    <a:pt x="140" y="505"/>
                  </a:cubicBezTo>
                  <a:cubicBezTo>
                    <a:pt x="141" y="503"/>
                    <a:pt x="143" y="501"/>
                    <a:pt x="144" y="500"/>
                  </a:cubicBezTo>
                  <a:cubicBezTo>
                    <a:pt x="146" y="499"/>
                    <a:pt x="147" y="499"/>
                    <a:pt x="148" y="499"/>
                  </a:cubicBezTo>
                  <a:cubicBezTo>
                    <a:pt x="149" y="499"/>
                    <a:pt x="149" y="499"/>
                    <a:pt x="150" y="499"/>
                  </a:cubicBezTo>
                  <a:cubicBezTo>
                    <a:pt x="152" y="500"/>
                    <a:pt x="152" y="501"/>
                    <a:pt x="153" y="501"/>
                  </a:cubicBezTo>
                  <a:cubicBezTo>
                    <a:pt x="153" y="502"/>
                    <a:pt x="154" y="503"/>
                    <a:pt x="154" y="503"/>
                  </a:cubicBezTo>
                  <a:cubicBezTo>
                    <a:pt x="154" y="504"/>
                    <a:pt x="153" y="505"/>
                    <a:pt x="153" y="506"/>
                  </a:cubicBezTo>
                  <a:cubicBezTo>
                    <a:pt x="152" y="507"/>
                    <a:pt x="152" y="508"/>
                    <a:pt x="152" y="510"/>
                  </a:cubicBezTo>
                  <a:cubicBezTo>
                    <a:pt x="152" y="511"/>
                    <a:pt x="152" y="512"/>
                    <a:pt x="153" y="512"/>
                  </a:cubicBezTo>
                  <a:cubicBezTo>
                    <a:pt x="153" y="513"/>
                    <a:pt x="154" y="514"/>
                    <a:pt x="155" y="514"/>
                  </a:cubicBezTo>
                  <a:cubicBezTo>
                    <a:pt x="156" y="514"/>
                    <a:pt x="157" y="515"/>
                    <a:pt x="158" y="515"/>
                  </a:cubicBezTo>
                  <a:cubicBezTo>
                    <a:pt x="159" y="515"/>
                    <a:pt x="161" y="514"/>
                    <a:pt x="162" y="514"/>
                  </a:cubicBezTo>
                  <a:cubicBezTo>
                    <a:pt x="163" y="513"/>
                    <a:pt x="165" y="512"/>
                    <a:pt x="166" y="511"/>
                  </a:cubicBezTo>
                  <a:cubicBezTo>
                    <a:pt x="168" y="510"/>
                    <a:pt x="169" y="509"/>
                    <a:pt x="172" y="509"/>
                  </a:cubicBezTo>
                  <a:cubicBezTo>
                    <a:pt x="172" y="509"/>
                    <a:pt x="173" y="509"/>
                    <a:pt x="174" y="510"/>
                  </a:cubicBezTo>
                  <a:cubicBezTo>
                    <a:pt x="179" y="511"/>
                    <a:pt x="187" y="514"/>
                    <a:pt x="198" y="518"/>
                  </a:cubicBezTo>
                  <a:cubicBezTo>
                    <a:pt x="208" y="521"/>
                    <a:pt x="220" y="524"/>
                    <a:pt x="231" y="524"/>
                  </a:cubicBezTo>
                  <a:cubicBezTo>
                    <a:pt x="233" y="524"/>
                    <a:pt x="235" y="524"/>
                    <a:pt x="237" y="524"/>
                  </a:cubicBezTo>
                  <a:cubicBezTo>
                    <a:pt x="239" y="524"/>
                    <a:pt x="241" y="523"/>
                    <a:pt x="242" y="523"/>
                  </a:cubicBezTo>
                  <a:cubicBezTo>
                    <a:pt x="246" y="523"/>
                    <a:pt x="248" y="524"/>
                    <a:pt x="250" y="525"/>
                  </a:cubicBezTo>
                  <a:cubicBezTo>
                    <a:pt x="251" y="526"/>
                    <a:pt x="251" y="527"/>
                    <a:pt x="252" y="528"/>
                  </a:cubicBezTo>
                  <a:cubicBezTo>
                    <a:pt x="253" y="529"/>
                    <a:pt x="253" y="531"/>
                    <a:pt x="254" y="533"/>
                  </a:cubicBezTo>
                  <a:cubicBezTo>
                    <a:pt x="255" y="533"/>
                    <a:pt x="256" y="534"/>
                    <a:pt x="257" y="535"/>
                  </a:cubicBezTo>
                  <a:cubicBezTo>
                    <a:pt x="258" y="536"/>
                    <a:pt x="259" y="536"/>
                    <a:pt x="261" y="536"/>
                  </a:cubicBezTo>
                  <a:cubicBezTo>
                    <a:pt x="262" y="536"/>
                    <a:pt x="263" y="536"/>
                    <a:pt x="264" y="535"/>
                  </a:cubicBezTo>
                  <a:cubicBezTo>
                    <a:pt x="265" y="535"/>
                    <a:pt x="266" y="535"/>
                    <a:pt x="266" y="534"/>
                  </a:cubicBezTo>
                  <a:cubicBezTo>
                    <a:pt x="267" y="533"/>
                    <a:pt x="268" y="532"/>
                    <a:pt x="268" y="531"/>
                  </a:cubicBezTo>
                  <a:cubicBezTo>
                    <a:pt x="268" y="529"/>
                    <a:pt x="268" y="528"/>
                    <a:pt x="268" y="527"/>
                  </a:cubicBezTo>
                  <a:cubicBezTo>
                    <a:pt x="269" y="526"/>
                    <a:pt x="269" y="526"/>
                    <a:pt x="269" y="526"/>
                  </a:cubicBezTo>
                  <a:cubicBezTo>
                    <a:pt x="269" y="526"/>
                    <a:pt x="270" y="526"/>
                    <a:pt x="271" y="526"/>
                  </a:cubicBezTo>
                  <a:cubicBezTo>
                    <a:pt x="273" y="525"/>
                    <a:pt x="279" y="525"/>
                    <a:pt x="286" y="525"/>
                  </a:cubicBezTo>
                  <a:cubicBezTo>
                    <a:pt x="297" y="524"/>
                    <a:pt x="312" y="523"/>
                    <a:pt x="325" y="522"/>
                  </a:cubicBezTo>
                  <a:cubicBezTo>
                    <a:pt x="339" y="521"/>
                    <a:pt x="351" y="520"/>
                    <a:pt x="357" y="519"/>
                  </a:cubicBezTo>
                  <a:cubicBezTo>
                    <a:pt x="358" y="518"/>
                    <a:pt x="359" y="518"/>
                    <a:pt x="360" y="518"/>
                  </a:cubicBezTo>
                  <a:cubicBezTo>
                    <a:pt x="363" y="518"/>
                    <a:pt x="365" y="519"/>
                    <a:pt x="367" y="520"/>
                  </a:cubicBezTo>
                  <a:cubicBezTo>
                    <a:pt x="369" y="522"/>
                    <a:pt x="372" y="525"/>
                    <a:pt x="375" y="528"/>
                  </a:cubicBezTo>
                  <a:cubicBezTo>
                    <a:pt x="376" y="529"/>
                    <a:pt x="377" y="531"/>
                    <a:pt x="379" y="532"/>
                  </a:cubicBezTo>
                  <a:cubicBezTo>
                    <a:pt x="381" y="533"/>
                    <a:pt x="383" y="533"/>
                    <a:pt x="386" y="533"/>
                  </a:cubicBezTo>
                  <a:cubicBezTo>
                    <a:pt x="386" y="533"/>
                    <a:pt x="386" y="533"/>
                    <a:pt x="387" y="533"/>
                  </a:cubicBezTo>
                  <a:cubicBezTo>
                    <a:pt x="387" y="533"/>
                    <a:pt x="387" y="533"/>
                    <a:pt x="387" y="533"/>
                  </a:cubicBezTo>
                  <a:cubicBezTo>
                    <a:pt x="391" y="533"/>
                    <a:pt x="393" y="531"/>
                    <a:pt x="395" y="529"/>
                  </a:cubicBezTo>
                  <a:cubicBezTo>
                    <a:pt x="398" y="526"/>
                    <a:pt x="398" y="522"/>
                    <a:pt x="399" y="518"/>
                  </a:cubicBezTo>
                  <a:cubicBezTo>
                    <a:pt x="400" y="516"/>
                    <a:pt x="401" y="514"/>
                    <a:pt x="401" y="513"/>
                  </a:cubicBezTo>
                  <a:cubicBezTo>
                    <a:pt x="402" y="511"/>
                    <a:pt x="403" y="510"/>
                    <a:pt x="404" y="509"/>
                  </a:cubicBezTo>
                  <a:cubicBezTo>
                    <a:pt x="406" y="509"/>
                    <a:pt x="407" y="508"/>
                    <a:pt x="408" y="508"/>
                  </a:cubicBezTo>
                  <a:cubicBezTo>
                    <a:pt x="411" y="508"/>
                    <a:pt x="414" y="510"/>
                    <a:pt x="418" y="512"/>
                  </a:cubicBezTo>
                  <a:cubicBezTo>
                    <a:pt x="419" y="513"/>
                    <a:pt x="421" y="514"/>
                    <a:pt x="423" y="514"/>
                  </a:cubicBezTo>
                  <a:cubicBezTo>
                    <a:pt x="424" y="515"/>
                    <a:pt x="426" y="516"/>
                    <a:pt x="428" y="516"/>
                  </a:cubicBezTo>
                  <a:cubicBezTo>
                    <a:pt x="429" y="516"/>
                    <a:pt x="430" y="516"/>
                    <a:pt x="430" y="515"/>
                  </a:cubicBezTo>
                  <a:cubicBezTo>
                    <a:pt x="432" y="515"/>
                    <a:pt x="433" y="514"/>
                    <a:pt x="433" y="513"/>
                  </a:cubicBezTo>
                  <a:cubicBezTo>
                    <a:pt x="434" y="511"/>
                    <a:pt x="435" y="509"/>
                    <a:pt x="436" y="507"/>
                  </a:cubicBezTo>
                  <a:cubicBezTo>
                    <a:pt x="436" y="503"/>
                    <a:pt x="437" y="499"/>
                    <a:pt x="439" y="496"/>
                  </a:cubicBezTo>
                  <a:cubicBezTo>
                    <a:pt x="440" y="492"/>
                    <a:pt x="443" y="489"/>
                    <a:pt x="447" y="487"/>
                  </a:cubicBezTo>
                  <a:cubicBezTo>
                    <a:pt x="452" y="484"/>
                    <a:pt x="457" y="481"/>
                    <a:pt x="461" y="478"/>
                  </a:cubicBezTo>
                  <a:cubicBezTo>
                    <a:pt x="465" y="476"/>
                    <a:pt x="469" y="474"/>
                    <a:pt x="472" y="474"/>
                  </a:cubicBezTo>
                  <a:cubicBezTo>
                    <a:pt x="474" y="474"/>
                    <a:pt x="476" y="474"/>
                    <a:pt x="479" y="476"/>
                  </a:cubicBezTo>
                  <a:cubicBezTo>
                    <a:pt x="483" y="478"/>
                    <a:pt x="490" y="482"/>
                    <a:pt x="497" y="485"/>
                  </a:cubicBezTo>
                  <a:cubicBezTo>
                    <a:pt x="504" y="487"/>
                    <a:pt x="511" y="490"/>
                    <a:pt x="517" y="490"/>
                  </a:cubicBezTo>
                  <a:cubicBezTo>
                    <a:pt x="519" y="490"/>
                    <a:pt x="522" y="489"/>
                    <a:pt x="524" y="487"/>
                  </a:cubicBezTo>
                  <a:cubicBezTo>
                    <a:pt x="525" y="486"/>
                    <a:pt x="525" y="485"/>
                    <a:pt x="525" y="483"/>
                  </a:cubicBezTo>
                  <a:cubicBezTo>
                    <a:pt x="525" y="480"/>
                    <a:pt x="524" y="477"/>
                    <a:pt x="523" y="474"/>
                  </a:cubicBezTo>
                  <a:cubicBezTo>
                    <a:pt x="521" y="469"/>
                    <a:pt x="517" y="462"/>
                    <a:pt x="515" y="456"/>
                  </a:cubicBezTo>
                  <a:cubicBezTo>
                    <a:pt x="512" y="449"/>
                    <a:pt x="510" y="442"/>
                    <a:pt x="510" y="436"/>
                  </a:cubicBezTo>
                  <a:cubicBezTo>
                    <a:pt x="510" y="433"/>
                    <a:pt x="510" y="430"/>
                    <a:pt x="511" y="427"/>
                  </a:cubicBezTo>
                  <a:cubicBezTo>
                    <a:pt x="516" y="416"/>
                    <a:pt x="524" y="396"/>
                    <a:pt x="531" y="375"/>
                  </a:cubicBezTo>
                  <a:cubicBezTo>
                    <a:pt x="538" y="355"/>
                    <a:pt x="545" y="334"/>
                    <a:pt x="546" y="321"/>
                  </a:cubicBezTo>
                  <a:cubicBezTo>
                    <a:pt x="547" y="316"/>
                    <a:pt x="548" y="312"/>
                    <a:pt x="550" y="309"/>
                  </a:cubicBezTo>
                  <a:cubicBezTo>
                    <a:pt x="553" y="305"/>
                    <a:pt x="556" y="303"/>
                    <a:pt x="560" y="302"/>
                  </a:cubicBezTo>
                  <a:cubicBezTo>
                    <a:pt x="561" y="301"/>
                    <a:pt x="563" y="300"/>
                    <a:pt x="564" y="298"/>
                  </a:cubicBezTo>
                  <a:cubicBezTo>
                    <a:pt x="566" y="297"/>
                    <a:pt x="567" y="295"/>
                    <a:pt x="567" y="293"/>
                  </a:cubicBezTo>
                  <a:cubicBezTo>
                    <a:pt x="567" y="292"/>
                    <a:pt x="567" y="292"/>
                    <a:pt x="567" y="291"/>
                  </a:cubicBezTo>
                  <a:cubicBezTo>
                    <a:pt x="566" y="289"/>
                    <a:pt x="566" y="288"/>
                    <a:pt x="565" y="287"/>
                  </a:cubicBezTo>
                  <a:cubicBezTo>
                    <a:pt x="563" y="285"/>
                    <a:pt x="560" y="284"/>
                    <a:pt x="558" y="284"/>
                  </a:cubicBezTo>
                  <a:cubicBezTo>
                    <a:pt x="554" y="283"/>
                    <a:pt x="550" y="284"/>
                    <a:pt x="547" y="283"/>
                  </a:cubicBezTo>
                  <a:cubicBezTo>
                    <a:pt x="545" y="283"/>
                    <a:pt x="544" y="282"/>
                    <a:pt x="543" y="282"/>
                  </a:cubicBezTo>
                  <a:cubicBezTo>
                    <a:pt x="542" y="281"/>
                    <a:pt x="541" y="280"/>
                    <a:pt x="541" y="278"/>
                  </a:cubicBezTo>
                  <a:cubicBezTo>
                    <a:pt x="540" y="274"/>
                    <a:pt x="538" y="269"/>
                    <a:pt x="537" y="264"/>
                  </a:cubicBezTo>
                  <a:cubicBezTo>
                    <a:pt x="535" y="260"/>
                    <a:pt x="534" y="256"/>
                    <a:pt x="534" y="252"/>
                  </a:cubicBezTo>
                  <a:cubicBezTo>
                    <a:pt x="534" y="249"/>
                    <a:pt x="535" y="247"/>
                    <a:pt x="537" y="245"/>
                  </a:cubicBezTo>
                  <a:cubicBezTo>
                    <a:pt x="541" y="241"/>
                    <a:pt x="546" y="238"/>
                    <a:pt x="550" y="235"/>
                  </a:cubicBezTo>
                  <a:cubicBezTo>
                    <a:pt x="552" y="233"/>
                    <a:pt x="553" y="231"/>
                    <a:pt x="555" y="230"/>
                  </a:cubicBezTo>
                  <a:cubicBezTo>
                    <a:pt x="556" y="228"/>
                    <a:pt x="557" y="226"/>
                    <a:pt x="557" y="223"/>
                  </a:cubicBezTo>
                  <a:cubicBezTo>
                    <a:pt x="557" y="223"/>
                    <a:pt x="557" y="222"/>
                    <a:pt x="557" y="222"/>
                  </a:cubicBezTo>
                  <a:cubicBezTo>
                    <a:pt x="557" y="221"/>
                    <a:pt x="556" y="220"/>
                    <a:pt x="555" y="219"/>
                  </a:cubicBezTo>
                  <a:cubicBezTo>
                    <a:pt x="554" y="218"/>
                    <a:pt x="553" y="218"/>
                    <a:pt x="551" y="218"/>
                  </a:cubicBezTo>
                  <a:cubicBezTo>
                    <a:pt x="549" y="217"/>
                    <a:pt x="547" y="217"/>
                    <a:pt x="545" y="217"/>
                  </a:cubicBezTo>
                  <a:cubicBezTo>
                    <a:pt x="542" y="217"/>
                    <a:pt x="538" y="217"/>
                    <a:pt x="534" y="217"/>
                  </a:cubicBezTo>
                  <a:cubicBezTo>
                    <a:pt x="530" y="217"/>
                    <a:pt x="526" y="217"/>
                    <a:pt x="524" y="216"/>
                  </a:cubicBezTo>
                  <a:cubicBezTo>
                    <a:pt x="522" y="216"/>
                    <a:pt x="521" y="215"/>
                    <a:pt x="521" y="215"/>
                  </a:cubicBezTo>
                  <a:cubicBezTo>
                    <a:pt x="520" y="214"/>
                    <a:pt x="519" y="213"/>
                    <a:pt x="519" y="212"/>
                  </a:cubicBezTo>
                  <a:cubicBezTo>
                    <a:pt x="518" y="204"/>
                    <a:pt x="516" y="194"/>
                    <a:pt x="516" y="184"/>
                  </a:cubicBezTo>
                  <a:cubicBezTo>
                    <a:pt x="516" y="178"/>
                    <a:pt x="516" y="173"/>
                    <a:pt x="518" y="168"/>
                  </a:cubicBezTo>
                  <a:cubicBezTo>
                    <a:pt x="521" y="163"/>
                    <a:pt x="527" y="155"/>
                    <a:pt x="532" y="148"/>
                  </a:cubicBezTo>
                  <a:cubicBezTo>
                    <a:pt x="535" y="144"/>
                    <a:pt x="537" y="140"/>
                    <a:pt x="539" y="137"/>
                  </a:cubicBezTo>
                  <a:cubicBezTo>
                    <a:pt x="541" y="133"/>
                    <a:pt x="543" y="130"/>
                    <a:pt x="543" y="127"/>
                  </a:cubicBezTo>
                  <a:cubicBezTo>
                    <a:pt x="543" y="125"/>
                    <a:pt x="542" y="123"/>
                    <a:pt x="540" y="121"/>
                  </a:cubicBezTo>
                  <a:cubicBezTo>
                    <a:pt x="539" y="121"/>
                    <a:pt x="538" y="120"/>
                    <a:pt x="536" y="120"/>
                  </a:cubicBezTo>
                  <a:cubicBezTo>
                    <a:pt x="533" y="120"/>
                    <a:pt x="530" y="122"/>
                    <a:pt x="526" y="124"/>
                  </a:cubicBezTo>
                  <a:cubicBezTo>
                    <a:pt x="520" y="126"/>
                    <a:pt x="513" y="131"/>
                    <a:pt x="506" y="134"/>
                  </a:cubicBezTo>
                  <a:cubicBezTo>
                    <a:pt x="500" y="138"/>
                    <a:pt x="493" y="140"/>
                    <a:pt x="488" y="140"/>
                  </a:cubicBezTo>
                  <a:cubicBezTo>
                    <a:pt x="486" y="140"/>
                    <a:pt x="484" y="140"/>
                    <a:pt x="483" y="139"/>
                  </a:cubicBezTo>
                  <a:cubicBezTo>
                    <a:pt x="475" y="134"/>
                    <a:pt x="464" y="126"/>
                    <a:pt x="453" y="118"/>
                  </a:cubicBezTo>
                  <a:cubicBezTo>
                    <a:pt x="442" y="111"/>
                    <a:pt x="432" y="104"/>
                    <a:pt x="427" y="101"/>
                  </a:cubicBezTo>
                  <a:cubicBezTo>
                    <a:pt x="422" y="98"/>
                    <a:pt x="420" y="95"/>
                    <a:pt x="418" y="92"/>
                  </a:cubicBezTo>
                  <a:cubicBezTo>
                    <a:pt x="417" y="89"/>
                    <a:pt x="415" y="86"/>
                    <a:pt x="410" y="84"/>
                  </a:cubicBezTo>
                  <a:cubicBezTo>
                    <a:pt x="408" y="82"/>
                    <a:pt x="406" y="82"/>
                    <a:pt x="404" y="82"/>
                  </a:cubicBezTo>
                  <a:cubicBezTo>
                    <a:pt x="403" y="82"/>
                    <a:pt x="401" y="82"/>
                    <a:pt x="401" y="83"/>
                  </a:cubicBezTo>
                  <a:cubicBezTo>
                    <a:pt x="400" y="83"/>
                    <a:pt x="399" y="83"/>
                    <a:pt x="399" y="83"/>
                  </a:cubicBezTo>
                  <a:cubicBezTo>
                    <a:pt x="398" y="83"/>
                    <a:pt x="398" y="83"/>
                    <a:pt x="398" y="83"/>
                  </a:cubicBezTo>
                  <a:cubicBezTo>
                    <a:pt x="398" y="83"/>
                    <a:pt x="398" y="83"/>
                    <a:pt x="397" y="82"/>
                  </a:cubicBezTo>
                  <a:cubicBezTo>
                    <a:pt x="397" y="82"/>
                    <a:pt x="396" y="81"/>
                    <a:pt x="396" y="80"/>
                  </a:cubicBezTo>
                  <a:cubicBezTo>
                    <a:pt x="396" y="79"/>
                    <a:pt x="396" y="78"/>
                    <a:pt x="396" y="77"/>
                  </a:cubicBezTo>
                  <a:cubicBezTo>
                    <a:pt x="396" y="75"/>
                    <a:pt x="396" y="73"/>
                    <a:pt x="396" y="70"/>
                  </a:cubicBezTo>
                  <a:cubicBezTo>
                    <a:pt x="396" y="68"/>
                    <a:pt x="396" y="66"/>
                    <a:pt x="395" y="64"/>
                  </a:cubicBezTo>
                  <a:cubicBezTo>
                    <a:pt x="394" y="62"/>
                    <a:pt x="392" y="60"/>
                    <a:pt x="389" y="59"/>
                  </a:cubicBezTo>
                  <a:cubicBezTo>
                    <a:pt x="388" y="59"/>
                    <a:pt x="386" y="58"/>
                    <a:pt x="385" y="58"/>
                  </a:cubicBezTo>
                  <a:cubicBezTo>
                    <a:pt x="383" y="58"/>
                    <a:pt x="381" y="59"/>
                    <a:pt x="379" y="60"/>
                  </a:cubicBezTo>
                  <a:cubicBezTo>
                    <a:pt x="377" y="61"/>
                    <a:pt x="375" y="62"/>
                    <a:pt x="373" y="63"/>
                  </a:cubicBezTo>
                  <a:cubicBezTo>
                    <a:pt x="372" y="65"/>
                    <a:pt x="370" y="65"/>
                    <a:pt x="367" y="65"/>
                  </a:cubicBezTo>
                  <a:cubicBezTo>
                    <a:pt x="366" y="65"/>
                    <a:pt x="366" y="65"/>
                    <a:pt x="366" y="65"/>
                  </a:cubicBezTo>
                  <a:cubicBezTo>
                    <a:pt x="366" y="65"/>
                    <a:pt x="366" y="65"/>
                    <a:pt x="366" y="65"/>
                  </a:cubicBezTo>
                  <a:cubicBezTo>
                    <a:pt x="361" y="65"/>
                    <a:pt x="352" y="64"/>
                    <a:pt x="343" y="61"/>
                  </a:cubicBezTo>
                  <a:cubicBezTo>
                    <a:pt x="339" y="59"/>
                    <a:pt x="335" y="57"/>
                    <a:pt x="332" y="54"/>
                  </a:cubicBezTo>
                  <a:cubicBezTo>
                    <a:pt x="329" y="51"/>
                    <a:pt x="327" y="46"/>
                    <a:pt x="326" y="41"/>
                  </a:cubicBezTo>
                  <a:cubicBezTo>
                    <a:pt x="324" y="32"/>
                    <a:pt x="322" y="22"/>
                    <a:pt x="319" y="14"/>
                  </a:cubicBezTo>
                  <a:cubicBezTo>
                    <a:pt x="318" y="10"/>
                    <a:pt x="317" y="7"/>
                    <a:pt x="315" y="5"/>
                  </a:cubicBezTo>
                  <a:cubicBezTo>
                    <a:pt x="314" y="3"/>
                    <a:pt x="313" y="2"/>
                    <a:pt x="312" y="2"/>
                  </a:cubicBezTo>
                  <a:cubicBezTo>
                    <a:pt x="312" y="1"/>
                    <a:pt x="310" y="0"/>
                    <a:pt x="309" y="0"/>
                  </a:cubicBezTo>
                  <a:cubicBezTo>
                    <a:pt x="308" y="0"/>
                    <a:pt x="307" y="0"/>
                    <a:pt x="307" y="1"/>
                  </a:cubicBezTo>
                  <a:cubicBezTo>
                    <a:pt x="306" y="2"/>
                    <a:pt x="305" y="3"/>
                    <a:pt x="304" y="4"/>
                  </a:cubicBezTo>
                  <a:cubicBezTo>
                    <a:pt x="303" y="6"/>
                    <a:pt x="303" y="7"/>
                    <a:pt x="302" y="9"/>
                  </a:cubicBezTo>
                  <a:cubicBezTo>
                    <a:pt x="299" y="20"/>
                    <a:pt x="296" y="32"/>
                    <a:pt x="292" y="40"/>
                  </a:cubicBezTo>
                  <a:cubicBezTo>
                    <a:pt x="290" y="45"/>
                    <a:pt x="288" y="49"/>
                    <a:pt x="286" y="51"/>
                  </a:cubicBezTo>
                  <a:cubicBezTo>
                    <a:pt x="284" y="54"/>
                    <a:pt x="281" y="55"/>
                    <a:pt x="279" y="56"/>
                  </a:cubicBezTo>
                  <a:cubicBezTo>
                    <a:pt x="267" y="58"/>
                    <a:pt x="251" y="58"/>
                    <a:pt x="235" y="64"/>
                  </a:cubicBezTo>
                  <a:cubicBezTo>
                    <a:pt x="226" y="68"/>
                    <a:pt x="219" y="70"/>
                    <a:pt x="213" y="70"/>
                  </a:cubicBezTo>
                  <a:cubicBezTo>
                    <a:pt x="208" y="70"/>
                    <a:pt x="204" y="69"/>
                    <a:pt x="198" y="66"/>
                  </a:cubicBezTo>
                  <a:cubicBezTo>
                    <a:pt x="194" y="63"/>
                    <a:pt x="190" y="60"/>
                    <a:pt x="187" y="59"/>
                  </a:cubicBezTo>
                  <a:cubicBezTo>
                    <a:pt x="184" y="57"/>
                    <a:pt x="181" y="56"/>
                    <a:pt x="178" y="56"/>
                  </a:cubicBezTo>
                  <a:cubicBezTo>
                    <a:pt x="177" y="56"/>
                    <a:pt x="175" y="57"/>
                    <a:pt x="173" y="57"/>
                  </a:cubicBezTo>
                  <a:cubicBezTo>
                    <a:pt x="172" y="58"/>
                    <a:pt x="171" y="58"/>
                    <a:pt x="170" y="59"/>
                  </a:cubicBezTo>
                  <a:cubicBezTo>
                    <a:pt x="169" y="61"/>
                    <a:pt x="168" y="63"/>
                    <a:pt x="167" y="66"/>
                  </a:cubicBezTo>
                  <a:cubicBezTo>
                    <a:pt x="167" y="69"/>
                    <a:pt x="166" y="73"/>
                    <a:pt x="165" y="76"/>
                  </a:cubicBezTo>
                  <a:cubicBezTo>
                    <a:pt x="164" y="80"/>
                    <a:pt x="163" y="83"/>
                    <a:pt x="161" y="85"/>
                  </a:cubicBezTo>
                  <a:cubicBezTo>
                    <a:pt x="157" y="88"/>
                    <a:pt x="152" y="92"/>
                    <a:pt x="146" y="96"/>
                  </a:cubicBezTo>
                  <a:cubicBezTo>
                    <a:pt x="140" y="100"/>
                    <a:pt x="133" y="102"/>
                    <a:pt x="127" y="102"/>
                  </a:cubicBezTo>
                  <a:cubicBezTo>
                    <a:pt x="124" y="102"/>
                    <a:pt x="122" y="102"/>
                    <a:pt x="120" y="100"/>
                  </a:cubicBezTo>
                  <a:cubicBezTo>
                    <a:pt x="117" y="98"/>
                    <a:pt x="112" y="95"/>
                    <a:pt x="107" y="90"/>
                  </a:cubicBezTo>
                  <a:cubicBezTo>
                    <a:pt x="99" y="84"/>
                    <a:pt x="90" y="75"/>
                    <a:pt x="81" y="69"/>
                  </a:cubicBezTo>
                  <a:cubicBezTo>
                    <a:pt x="77" y="65"/>
                    <a:pt x="73" y="62"/>
                    <a:pt x="69" y="60"/>
                  </a:cubicBezTo>
                  <a:cubicBezTo>
                    <a:pt x="65" y="58"/>
                    <a:pt x="62" y="56"/>
                    <a:pt x="59" y="56"/>
                  </a:cubicBezTo>
                  <a:cubicBezTo>
                    <a:pt x="58" y="56"/>
                    <a:pt x="56" y="57"/>
                    <a:pt x="55" y="58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60"/>
                    <a:pt x="58" y="60"/>
                    <a:pt x="59" y="60"/>
                  </a:cubicBezTo>
                  <a:cubicBezTo>
                    <a:pt x="60" y="60"/>
                    <a:pt x="62" y="61"/>
                    <a:pt x="64" y="62"/>
                  </a:cubicBezTo>
                  <a:cubicBezTo>
                    <a:pt x="71" y="65"/>
                    <a:pt x="82" y="74"/>
                    <a:pt x="92" y="83"/>
                  </a:cubicBezTo>
                  <a:cubicBezTo>
                    <a:pt x="97" y="87"/>
                    <a:pt x="102" y="91"/>
                    <a:pt x="106" y="95"/>
                  </a:cubicBezTo>
                  <a:cubicBezTo>
                    <a:pt x="111" y="99"/>
                    <a:pt x="115" y="102"/>
                    <a:pt x="117" y="104"/>
                  </a:cubicBezTo>
                  <a:cubicBezTo>
                    <a:pt x="121" y="106"/>
                    <a:pt x="124" y="106"/>
                    <a:pt x="127" y="106"/>
                  </a:cubicBezTo>
                  <a:cubicBezTo>
                    <a:pt x="134" y="106"/>
                    <a:pt x="142" y="103"/>
                    <a:pt x="148" y="99"/>
                  </a:cubicBezTo>
                  <a:cubicBezTo>
                    <a:pt x="154" y="96"/>
                    <a:pt x="160" y="91"/>
                    <a:pt x="163" y="88"/>
                  </a:cubicBezTo>
                  <a:cubicBezTo>
                    <a:pt x="166" y="86"/>
                    <a:pt x="167" y="83"/>
                    <a:pt x="168" y="80"/>
                  </a:cubicBezTo>
                  <a:cubicBezTo>
                    <a:pt x="170" y="76"/>
                    <a:pt x="170" y="71"/>
                    <a:pt x="171" y="67"/>
                  </a:cubicBezTo>
                  <a:cubicBezTo>
                    <a:pt x="171" y="65"/>
                    <a:pt x="172" y="64"/>
                    <a:pt x="172" y="63"/>
                  </a:cubicBezTo>
                  <a:cubicBezTo>
                    <a:pt x="173" y="62"/>
                    <a:pt x="174" y="61"/>
                    <a:pt x="174" y="61"/>
                  </a:cubicBezTo>
                  <a:cubicBezTo>
                    <a:pt x="176" y="60"/>
                    <a:pt x="177" y="60"/>
                    <a:pt x="178" y="60"/>
                  </a:cubicBezTo>
                  <a:cubicBezTo>
                    <a:pt x="180" y="60"/>
                    <a:pt x="182" y="61"/>
                    <a:pt x="185" y="62"/>
                  </a:cubicBezTo>
                  <a:cubicBezTo>
                    <a:pt x="188" y="64"/>
                    <a:pt x="191" y="66"/>
                    <a:pt x="196" y="69"/>
                  </a:cubicBezTo>
                  <a:cubicBezTo>
                    <a:pt x="202" y="73"/>
                    <a:pt x="207" y="74"/>
                    <a:pt x="213" y="74"/>
                  </a:cubicBezTo>
                  <a:cubicBezTo>
                    <a:pt x="220" y="74"/>
                    <a:pt x="227" y="72"/>
                    <a:pt x="236" y="68"/>
                  </a:cubicBezTo>
                  <a:cubicBezTo>
                    <a:pt x="252" y="62"/>
                    <a:pt x="267" y="62"/>
                    <a:pt x="279" y="60"/>
                  </a:cubicBezTo>
                  <a:cubicBezTo>
                    <a:pt x="283" y="59"/>
                    <a:pt x="286" y="57"/>
                    <a:pt x="289" y="54"/>
                  </a:cubicBezTo>
                  <a:cubicBezTo>
                    <a:pt x="293" y="49"/>
                    <a:pt x="296" y="42"/>
                    <a:pt x="299" y="35"/>
                  </a:cubicBezTo>
                  <a:cubicBezTo>
                    <a:pt x="302" y="27"/>
                    <a:pt x="304" y="18"/>
                    <a:pt x="306" y="10"/>
                  </a:cubicBezTo>
                  <a:cubicBezTo>
                    <a:pt x="307" y="8"/>
                    <a:pt x="307" y="6"/>
                    <a:pt x="308" y="5"/>
                  </a:cubicBezTo>
                  <a:cubicBezTo>
                    <a:pt x="308" y="5"/>
                    <a:pt x="309" y="4"/>
                    <a:pt x="309" y="4"/>
                  </a:cubicBezTo>
                  <a:cubicBezTo>
                    <a:pt x="309" y="4"/>
                    <a:pt x="309" y="4"/>
                    <a:pt x="309" y="4"/>
                  </a:cubicBezTo>
                  <a:cubicBezTo>
                    <a:pt x="309" y="4"/>
                    <a:pt x="309" y="4"/>
                    <a:pt x="310" y="5"/>
                  </a:cubicBezTo>
                  <a:cubicBezTo>
                    <a:pt x="311" y="5"/>
                    <a:pt x="312" y="7"/>
                    <a:pt x="313" y="10"/>
                  </a:cubicBezTo>
                  <a:cubicBezTo>
                    <a:pt x="317" y="17"/>
                    <a:pt x="320" y="30"/>
                    <a:pt x="322" y="41"/>
                  </a:cubicBezTo>
                  <a:cubicBezTo>
                    <a:pt x="323" y="48"/>
                    <a:pt x="326" y="53"/>
                    <a:pt x="329" y="57"/>
                  </a:cubicBezTo>
                  <a:cubicBezTo>
                    <a:pt x="335" y="62"/>
                    <a:pt x="342" y="65"/>
                    <a:pt x="349" y="67"/>
                  </a:cubicBezTo>
                  <a:cubicBezTo>
                    <a:pt x="356" y="69"/>
                    <a:pt x="362" y="69"/>
                    <a:pt x="366" y="69"/>
                  </a:cubicBezTo>
                  <a:cubicBezTo>
                    <a:pt x="366" y="69"/>
                    <a:pt x="366" y="69"/>
                    <a:pt x="366" y="69"/>
                  </a:cubicBezTo>
                  <a:cubicBezTo>
                    <a:pt x="366" y="69"/>
                    <a:pt x="366" y="69"/>
                    <a:pt x="366" y="69"/>
                  </a:cubicBezTo>
                  <a:cubicBezTo>
                    <a:pt x="367" y="69"/>
                    <a:pt x="367" y="69"/>
                    <a:pt x="367" y="69"/>
                  </a:cubicBezTo>
                  <a:cubicBezTo>
                    <a:pt x="372" y="69"/>
                    <a:pt x="375" y="67"/>
                    <a:pt x="378" y="66"/>
                  </a:cubicBezTo>
                  <a:cubicBezTo>
                    <a:pt x="379" y="65"/>
                    <a:pt x="380" y="64"/>
                    <a:pt x="381" y="63"/>
                  </a:cubicBezTo>
                  <a:cubicBezTo>
                    <a:pt x="382" y="63"/>
                    <a:pt x="383" y="62"/>
                    <a:pt x="385" y="62"/>
                  </a:cubicBezTo>
                  <a:cubicBezTo>
                    <a:pt x="386" y="62"/>
                    <a:pt x="387" y="63"/>
                    <a:pt x="388" y="63"/>
                  </a:cubicBezTo>
                  <a:cubicBezTo>
                    <a:pt x="390" y="64"/>
                    <a:pt x="391" y="64"/>
                    <a:pt x="391" y="65"/>
                  </a:cubicBezTo>
                  <a:cubicBezTo>
                    <a:pt x="392" y="67"/>
                    <a:pt x="392" y="68"/>
                    <a:pt x="392" y="70"/>
                  </a:cubicBezTo>
                  <a:cubicBezTo>
                    <a:pt x="392" y="72"/>
                    <a:pt x="392" y="75"/>
                    <a:pt x="392" y="77"/>
                  </a:cubicBezTo>
                  <a:cubicBezTo>
                    <a:pt x="392" y="78"/>
                    <a:pt x="392" y="80"/>
                    <a:pt x="392" y="81"/>
                  </a:cubicBezTo>
                  <a:cubicBezTo>
                    <a:pt x="393" y="82"/>
                    <a:pt x="393" y="84"/>
                    <a:pt x="394" y="85"/>
                  </a:cubicBezTo>
                  <a:cubicBezTo>
                    <a:pt x="395" y="86"/>
                    <a:pt x="396" y="86"/>
                    <a:pt x="397" y="87"/>
                  </a:cubicBezTo>
                  <a:cubicBezTo>
                    <a:pt x="397" y="87"/>
                    <a:pt x="398" y="87"/>
                    <a:pt x="399" y="87"/>
                  </a:cubicBezTo>
                  <a:cubicBezTo>
                    <a:pt x="400" y="87"/>
                    <a:pt x="401" y="87"/>
                    <a:pt x="402" y="86"/>
                  </a:cubicBezTo>
                  <a:cubicBezTo>
                    <a:pt x="403" y="86"/>
                    <a:pt x="403" y="86"/>
                    <a:pt x="404" y="86"/>
                  </a:cubicBezTo>
                  <a:cubicBezTo>
                    <a:pt x="405" y="86"/>
                    <a:pt x="406" y="86"/>
                    <a:pt x="408" y="87"/>
                  </a:cubicBezTo>
                  <a:cubicBezTo>
                    <a:pt x="412" y="89"/>
                    <a:pt x="413" y="91"/>
                    <a:pt x="415" y="95"/>
                  </a:cubicBezTo>
                  <a:cubicBezTo>
                    <a:pt x="417" y="98"/>
                    <a:pt x="419" y="101"/>
                    <a:pt x="425" y="104"/>
                  </a:cubicBezTo>
                  <a:cubicBezTo>
                    <a:pt x="430" y="107"/>
                    <a:pt x="440" y="114"/>
                    <a:pt x="451" y="122"/>
                  </a:cubicBezTo>
                  <a:cubicBezTo>
                    <a:pt x="462" y="129"/>
                    <a:pt x="473" y="137"/>
                    <a:pt x="480" y="142"/>
                  </a:cubicBezTo>
                  <a:cubicBezTo>
                    <a:pt x="483" y="144"/>
                    <a:pt x="485" y="144"/>
                    <a:pt x="488" y="144"/>
                  </a:cubicBezTo>
                  <a:cubicBezTo>
                    <a:pt x="492" y="144"/>
                    <a:pt x="497" y="143"/>
                    <a:pt x="501" y="141"/>
                  </a:cubicBezTo>
                  <a:cubicBezTo>
                    <a:pt x="508" y="138"/>
                    <a:pt x="515" y="134"/>
                    <a:pt x="521" y="130"/>
                  </a:cubicBezTo>
                  <a:cubicBezTo>
                    <a:pt x="525" y="129"/>
                    <a:pt x="528" y="127"/>
                    <a:pt x="530" y="126"/>
                  </a:cubicBezTo>
                  <a:cubicBezTo>
                    <a:pt x="533" y="125"/>
                    <a:pt x="535" y="124"/>
                    <a:pt x="536" y="124"/>
                  </a:cubicBezTo>
                  <a:cubicBezTo>
                    <a:pt x="537" y="124"/>
                    <a:pt x="537" y="124"/>
                    <a:pt x="538" y="125"/>
                  </a:cubicBezTo>
                  <a:cubicBezTo>
                    <a:pt x="538" y="125"/>
                    <a:pt x="539" y="126"/>
                    <a:pt x="539" y="127"/>
                  </a:cubicBezTo>
                  <a:cubicBezTo>
                    <a:pt x="539" y="129"/>
                    <a:pt x="538" y="131"/>
                    <a:pt x="536" y="135"/>
                  </a:cubicBezTo>
                  <a:cubicBezTo>
                    <a:pt x="533" y="139"/>
                    <a:pt x="529" y="145"/>
                    <a:pt x="525" y="151"/>
                  </a:cubicBezTo>
                  <a:cubicBezTo>
                    <a:pt x="521" y="157"/>
                    <a:pt x="517" y="162"/>
                    <a:pt x="515" y="166"/>
                  </a:cubicBezTo>
                  <a:cubicBezTo>
                    <a:pt x="512" y="172"/>
                    <a:pt x="512" y="178"/>
                    <a:pt x="512" y="184"/>
                  </a:cubicBezTo>
                  <a:cubicBezTo>
                    <a:pt x="512" y="194"/>
                    <a:pt x="514" y="205"/>
                    <a:pt x="515" y="213"/>
                  </a:cubicBezTo>
                  <a:cubicBezTo>
                    <a:pt x="516" y="215"/>
                    <a:pt x="517" y="217"/>
                    <a:pt x="518" y="218"/>
                  </a:cubicBezTo>
                  <a:cubicBezTo>
                    <a:pt x="520" y="219"/>
                    <a:pt x="522" y="220"/>
                    <a:pt x="525" y="221"/>
                  </a:cubicBezTo>
                  <a:cubicBezTo>
                    <a:pt x="528" y="221"/>
                    <a:pt x="531" y="221"/>
                    <a:pt x="534" y="221"/>
                  </a:cubicBezTo>
                  <a:cubicBezTo>
                    <a:pt x="538" y="221"/>
                    <a:pt x="542" y="221"/>
                    <a:pt x="545" y="221"/>
                  </a:cubicBezTo>
                  <a:cubicBezTo>
                    <a:pt x="548" y="221"/>
                    <a:pt x="550" y="221"/>
                    <a:pt x="551" y="222"/>
                  </a:cubicBezTo>
                  <a:cubicBezTo>
                    <a:pt x="552" y="222"/>
                    <a:pt x="553" y="222"/>
                    <a:pt x="553" y="222"/>
                  </a:cubicBezTo>
                  <a:cubicBezTo>
                    <a:pt x="553" y="223"/>
                    <a:pt x="553" y="223"/>
                    <a:pt x="553" y="223"/>
                  </a:cubicBezTo>
                  <a:cubicBezTo>
                    <a:pt x="553" y="223"/>
                    <a:pt x="553" y="223"/>
                    <a:pt x="553" y="223"/>
                  </a:cubicBezTo>
                  <a:cubicBezTo>
                    <a:pt x="553" y="225"/>
                    <a:pt x="553" y="226"/>
                    <a:pt x="552" y="227"/>
                  </a:cubicBezTo>
                  <a:cubicBezTo>
                    <a:pt x="550" y="229"/>
                    <a:pt x="547" y="231"/>
                    <a:pt x="544" y="234"/>
                  </a:cubicBezTo>
                  <a:cubicBezTo>
                    <a:pt x="541" y="236"/>
                    <a:pt x="538" y="239"/>
                    <a:pt x="534" y="242"/>
                  </a:cubicBezTo>
                  <a:cubicBezTo>
                    <a:pt x="531" y="245"/>
                    <a:pt x="530" y="249"/>
                    <a:pt x="530" y="252"/>
                  </a:cubicBezTo>
                  <a:cubicBezTo>
                    <a:pt x="530" y="257"/>
                    <a:pt x="532" y="261"/>
                    <a:pt x="533" y="266"/>
                  </a:cubicBezTo>
                  <a:cubicBezTo>
                    <a:pt x="535" y="270"/>
                    <a:pt x="536" y="275"/>
                    <a:pt x="537" y="279"/>
                  </a:cubicBezTo>
                  <a:cubicBezTo>
                    <a:pt x="537" y="281"/>
                    <a:pt x="538" y="282"/>
                    <a:pt x="539" y="284"/>
                  </a:cubicBezTo>
                  <a:cubicBezTo>
                    <a:pt x="541" y="286"/>
                    <a:pt x="544" y="287"/>
                    <a:pt x="546" y="287"/>
                  </a:cubicBezTo>
                  <a:cubicBezTo>
                    <a:pt x="550" y="288"/>
                    <a:pt x="554" y="287"/>
                    <a:pt x="558" y="288"/>
                  </a:cubicBezTo>
                  <a:cubicBezTo>
                    <a:pt x="559" y="288"/>
                    <a:pt x="560" y="288"/>
                    <a:pt x="561" y="289"/>
                  </a:cubicBezTo>
                  <a:cubicBezTo>
                    <a:pt x="562" y="290"/>
                    <a:pt x="562" y="290"/>
                    <a:pt x="563" y="292"/>
                  </a:cubicBezTo>
                  <a:cubicBezTo>
                    <a:pt x="563" y="292"/>
                    <a:pt x="563" y="293"/>
                    <a:pt x="563" y="293"/>
                  </a:cubicBezTo>
                  <a:cubicBezTo>
                    <a:pt x="563" y="294"/>
                    <a:pt x="563" y="294"/>
                    <a:pt x="562" y="295"/>
                  </a:cubicBezTo>
                  <a:cubicBezTo>
                    <a:pt x="562" y="296"/>
                    <a:pt x="561" y="297"/>
                    <a:pt x="559" y="298"/>
                  </a:cubicBezTo>
                  <a:cubicBezTo>
                    <a:pt x="556" y="299"/>
                    <a:pt x="552" y="301"/>
                    <a:pt x="549" y="304"/>
                  </a:cubicBezTo>
                  <a:cubicBezTo>
                    <a:pt x="546" y="308"/>
                    <a:pt x="543" y="313"/>
                    <a:pt x="542" y="321"/>
                  </a:cubicBezTo>
                  <a:cubicBezTo>
                    <a:pt x="541" y="332"/>
                    <a:pt x="535" y="353"/>
                    <a:pt x="527" y="374"/>
                  </a:cubicBezTo>
                  <a:cubicBezTo>
                    <a:pt x="520" y="395"/>
                    <a:pt x="512" y="415"/>
                    <a:pt x="508" y="426"/>
                  </a:cubicBezTo>
                  <a:cubicBezTo>
                    <a:pt x="506" y="429"/>
                    <a:pt x="506" y="432"/>
                    <a:pt x="506" y="436"/>
                  </a:cubicBezTo>
                  <a:cubicBezTo>
                    <a:pt x="506" y="446"/>
                    <a:pt x="510" y="455"/>
                    <a:pt x="514" y="464"/>
                  </a:cubicBezTo>
                  <a:cubicBezTo>
                    <a:pt x="516" y="468"/>
                    <a:pt x="518" y="472"/>
                    <a:pt x="519" y="476"/>
                  </a:cubicBezTo>
                  <a:cubicBezTo>
                    <a:pt x="520" y="479"/>
                    <a:pt x="521" y="482"/>
                    <a:pt x="521" y="483"/>
                  </a:cubicBezTo>
                  <a:cubicBezTo>
                    <a:pt x="521" y="484"/>
                    <a:pt x="521" y="484"/>
                    <a:pt x="521" y="485"/>
                  </a:cubicBezTo>
                  <a:cubicBezTo>
                    <a:pt x="520" y="485"/>
                    <a:pt x="519" y="486"/>
                    <a:pt x="517" y="486"/>
                  </a:cubicBezTo>
                  <a:cubicBezTo>
                    <a:pt x="512" y="486"/>
                    <a:pt x="506" y="484"/>
                    <a:pt x="499" y="481"/>
                  </a:cubicBezTo>
                  <a:cubicBezTo>
                    <a:pt x="492" y="478"/>
                    <a:pt x="485" y="475"/>
                    <a:pt x="480" y="472"/>
                  </a:cubicBezTo>
                  <a:cubicBezTo>
                    <a:pt x="478" y="471"/>
                    <a:pt x="475" y="470"/>
                    <a:pt x="472" y="470"/>
                  </a:cubicBezTo>
                  <a:cubicBezTo>
                    <a:pt x="467" y="470"/>
                    <a:pt x="463" y="472"/>
                    <a:pt x="459" y="475"/>
                  </a:cubicBezTo>
                  <a:cubicBezTo>
                    <a:pt x="454" y="478"/>
                    <a:pt x="450" y="481"/>
                    <a:pt x="445" y="484"/>
                  </a:cubicBezTo>
                  <a:cubicBezTo>
                    <a:pt x="441" y="485"/>
                    <a:pt x="438" y="488"/>
                    <a:pt x="437" y="491"/>
                  </a:cubicBezTo>
                  <a:cubicBezTo>
                    <a:pt x="434" y="496"/>
                    <a:pt x="433" y="501"/>
                    <a:pt x="432" y="505"/>
                  </a:cubicBezTo>
                  <a:cubicBezTo>
                    <a:pt x="431" y="507"/>
                    <a:pt x="431" y="509"/>
                    <a:pt x="430" y="510"/>
                  </a:cubicBezTo>
                  <a:cubicBezTo>
                    <a:pt x="430" y="511"/>
                    <a:pt x="429" y="511"/>
                    <a:pt x="429" y="512"/>
                  </a:cubicBezTo>
                  <a:cubicBezTo>
                    <a:pt x="429" y="512"/>
                    <a:pt x="428" y="512"/>
                    <a:pt x="428" y="512"/>
                  </a:cubicBezTo>
                  <a:cubicBezTo>
                    <a:pt x="427" y="512"/>
                    <a:pt x="426" y="511"/>
                    <a:pt x="424" y="511"/>
                  </a:cubicBezTo>
                  <a:cubicBezTo>
                    <a:pt x="422" y="510"/>
                    <a:pt x="420" y="508"/>
                    <a:pt x="417" y="507"/>
                  </a:cubicBezTo>
                  <a:cubicBezTo>
                    <a:pt x="414" y="506"/>
                    <a:pt x="411" y="504"/>
                    <a:pt x="408" y="504"/>
                  </a:cubicBezTo>
                  <a:cubicBezTo>
                    <a:pt x="406" y="504"/>
                    <a:pt x="404" y="505"/>
                    <a:pt x="402" y="506"/>
                  </a:cubicBezTo>
                  <a:cubicBezTo>
                    <a:pt x="400" y="508"/>
                    <a:pt x="398" y="510"/>
                    <a:pt x="397" y="513"/>
                  </a:cubicBezTo>
                  <a:cubicBezTo>
                    <a:pt x="395" y="517"/>
                    <a:pt x="395" y="521"/>
                    <a:pt x="393" y="524"/>
                  </a:cubicBezTo>
                  <a:cubicBezTo>
                    <a:pt x="393" y="526"/>
                    <a:pt x="392" y="527"/>
                    <a:pt x="391" y="528"/>
                  </a:cubicBezTo>
                  <a:cubicBezTo>
                    <a:pt x="390" y="529"/>
                    <a:pt x="389" y="529"/>
                    <a:pt x="386" y="529"/>
                  </a:cubicBezTo>
                  <a:cubicBezTo>
                    <a:pt x="387" y="529"/>
                    <a:pt x="387" y="529"/>
                    <a:pt x="387" y="529"/>
                  </a:cubicBezTo>
                  <a:cubicBezTo>
                    <a:pt x="386" y="529"/>
                    <a:pt x="386" y="529"/>
                    <a:pt x="386" y="529"/>
                  </a:cubicBezTo>
                  <a:cubicBezTo>
                    <a:pt x="383" y="529"/>
                    <a:pt x="382" y="529"/>
                    <a:pt x="380" y="527"/>
                  </a:cubicBezTo>
                  <a:cubicBezTo>
                    <a:pt x="377" y="526"/>
                    <a:pt x="375" y="522"/>
                    <a:pt x="372" y="520"/>
                  </a:cubicBezTo>
                  <a:cubicBezTo>
                    <a:pt x="369" y="517"/>
                    <a:pt x="365" y="514"/>
                    <a:pt x="360" y="514"/>
                  </a:cubicBezTo>
                  <a:cubicBezTo>
                    <a:pt x="359" y="514"/>
                    <a:pt x="358" y="514"/>
                    <a:pt x="356" y="515"/>
                  </a:cubicBezTo>
                  <a:cubicBezTo>
                    <a:pt x="353" y="516"/>
                    <a:pt x="346" y="516"/>
                    <a:pt x="338" y="517"/>
                  </a:cubicBezTo>
                  <a:cubicBezTo>
                    <a:pt x="326" y="518"/>
                    <a:pt x="311" y="519"/>
                    <a:pt x="298" y="520"/>
                  </a:cubicBezTo>
                  <a:cubicBezTo>
                    <a:pt x="291" y="520"/>
                    <a:pt x="285" y="521"/>
                    <a:pt x="281" y="521"/>
                  </a:cubicBezTo>
                  <a:cubicBezTo>
                    <a:pt x="276" y="521"/>
                    <a:pt x="272" y="521"/>
                    <a:pt x="271" y="522"/>
                  </a:cubicBezTo>
                  <a:cubicBezTo>
                    <a:pt x="269" y="522"/>
                    <a:pt x="268" y="522"/>
                    <a:pt x="267" y="523"/>
                  </a:cubicBezTo>
                  <a:cubicBezTo>
                    <a:pt x="266" y="524"/>
                    <a:pt x="265" y="525"/>
                    <a:pt x="264" y="527"/>
                  </a:cubicBezTo>
                  <a:cubicBezTo>
                    <a:pt x="264" y="528"/>
                    <a:pt x="264" y="528"/>
                    <a:pt x="264" y="529"/>
                  </a:cubicBezTo>
                  <a:cubicBezTo>
                    <a:pt x="264" y="530"/>
                    <a:pt x="264" y="531"/>
                    <a:pt x="263" y="531"/>
                  </a:cubicBezTo>
                  <a:cubicBezTo>
                    <a:pt x="263" y="531"/>
                    <a:pt x="263" y="532"/>
                    <a:pt x="263" y="532"/>
                  </a:cubicBezTo>
                  <a:cubicBezTo>
                    <a:pt x="262" y="532"/>
                    <a:pt x="262" y="532"/>
                    <a:pt x="261" y="532"/>
                  </a:cubicBezTo>
                  <a:cubicBezTo>
                    <a:pt x="260" y="532"/>
                    <a:pt x="259" y="532"/>
                    <a:pt x="259" y="532"/>
                  </a:cubicBezTo>
                  <a:cubicBezTo>
                    <a:pt x="258" y="531"/>
                    <a:pt x="258" y="531"/>
                    <a:pt x="257" y="530"/>
                  </a:cubicBezTo>
                  <a:cubicBezTo>
                    <a:pt x="256" y="528"/>
                    <a:pt x="256" y="525"/>
                    <a:pt x="254" y="523"/>
                  </a:cubicBezTo>
                  <a:cubicBezTo>
                    <a:pt x="252" y="522"/>
                    <a:pt x="251" y="521"/>
                    <a:pt x="249" y="520"/>
                  </a:cubicBezTo>
                  <a:cubicBezTo>
                    <a:pt x="247" y="520"/>
                    <a:pt x="245" y="519"/>
                    <a:pt x="242" y="519"/>
                  </a:cubicBezTo>
                  <a:cubicBezTo>
                    <a:pt x="240" y="519"/>
                    <a:pt x="239" y="520"/>
                    <a:pt x="237" y="520"/>
                  </a:cubicBezTo>
                  <a:cubicBezTo>
                    <a:pt x="235" y="520"/>
                    <a:pt x="233" y="520"/>
                    <a:pt x="231" y="520"/>
                  </a:cubicBezTo>
                  <a:cubicBezTo>
                    <a:pt x="221" y="520"/>
                    <a:pt x="209" y="517"/>
                    <a:pt x="199" y="514"/>
                  </a:cubicBezTo>
                  <a:cubicBezTo>
                    <a:pt x="189" y="511"/>
                    <a:pt x="180" y="507"/>
                    <a:pt x="175" y="506"/>
                  </a:cubicBezTo>
                  <a:cubicBezTo>
                    <a:pt x="174" y="505"/>
                    <a:pt x="173" y="505"/>
                    <a:pt x="172" y="505"/>
                  </a:cubicBezTo>
                  <a:cubicBezTo>
                    <a:pt x="168" y="505"/>
                    <a:pt x="165" y="507"/>
                    <a:pt x="163" y="508"/>
                  </a:cubicBezTo>
                  <a:cubicBezTo>
                    <a:pt x="162" y="509"/>
                    <a:pt x="161" y="510"/>
                    <a:pt x="160" y="510"/>
                  </a:cubicBezTo>
                  <a:cubicBezTo>
                    <a:pt x="159" y="510"/>
                    <a:pt x="158" y="511"/>
                    <a:pt x="158" y="511"/>
                  </a:cubicBezTo>
                  <a:cubicBezTo>
                    <a:pt x="157" y="511"/>
                    <a:pt x="157" y="511"/>
                    <a:pt x="156" y="510"/>
                  </a:cubicBezTo>
                  <a:cubicBezTo>
                    <a:pt x="156" y="510"/>
                    <a:pt x="156" y="510"/>
                    <a:pt x="156" y="510"/>
                  </a:cubicBezTo>
                  <a:cubicBezTo>
                    <a:pt x="156" y="510"/>
                    <a:pt x="156" y="510"/>
                    <a:pt x="156" y="510"/>
                  </a:cubicBezTo>
                  <a:cubicBezTo>
                    <a:pt x="156" y="510"/>
                    <a:pt x="156" y="510"/>
                    <a:pt x="156" y="510"/>
                  </a:cubicBezTo>
                  <a:cubicBezTo>
                    <a:pt x="156" y="510"/>
                    <a:pt x="156" y="510"/>
                    <a:pt x="156" y="510"/>
                  </a:cubicBezTo>
                  <a:cubicBezTo>
                    <a:pt x="156" y="510"/>
                    <a:pt x="156" y="510"/>
                    <a:pt x="156" y="510"/>
                  </a:cubicBezTo>
                  <a:cubicBezTo>
                    <a:pt x="156" y="510"/>
                    <a:pt x="156" y="510"/>
                    <a:pt x="156" y="510"/>
                  </a:cubicBezTo>
                  <a:cubicBezTo>
                    <a:pt x="156" y="510"/>
                    <a:pt x="156" y="510"/>
                    <a:pt x="156" y="510"/>
                  </a:cubicBezTo>
                  <a:cubicBezTo>
                    <a:pt x="156" y="510"/>
                    <a:pt x="156" y="509"/>
                    <a:pt x="157" y="507"/>
                  </a:cubicBezTo>
                  <a:cubicBezTo>
                    <a:pt x="157" y="506"/>
                    <a:pt x="158" y="505"/>
                    <a:pt x="158" y="503"/>
                  </a:cubicBezTo>
                  <a:cubicBezTo>
                    <a:pt x="158" y="502"/>
                    <a:pt x="157" y="500"/>
                    <a:pt x="156" y="499"/>
                  </a:cubicBezTo>
                  <a:cubicBezTo>
                    <a:pt x="155" y="498"/>
                    <a:pt x="154" y="497"/>
                    <a:pt x="151" y="496"/>
                  </a:cubicBezTo>
                  <a:cubicBezTo>
                    <a:pt x="150" y="495"/>
                    <a:pt x="149" y="495"/>
                    <a:pt x="148" y="495"/>
                  </a:cubicBezTo>
                  <a:cubicBezTo>
                    <a:pt x="146" y="495"/>
                    <a:pt x="145" y="495"/>
                    <a:pt x="143" y="496"/>
                  </a:cubicBezTo>
                  <a:cubicBezTo>
                    <a:pt x="141" y="498"/>
                    <a:pt x="138" y="500"/>
                    <a:pt x="136" y="503"/>
                  </a:cubicBezTo>
                  <a:cubicBezTo>
                    <a:pt x="133" y="507"/>
                    <a:pt x="129" y="511"/>
                    <a:pt x="126" y="515"/>
                  </a:cubicBezTo>
                  <a:cubicBezTo>
                    <a:pt x="125" y="517"/>
                    <a:pt x="124" y="519"/>
                    <a:pt x="122" y="520"/>
                  </a:cubicBezTo>
                  <a:cubicBezTo>
                    <a:pt x="121" y="521"/>
                    <a:pt x="120" y="521"/>
                    <a:pt x="120" y="521"/>
                  </a:cubicBezTo>
                  <a:cubicBezTo>
                    <a:pt x="120" y="521"/>
                    <a:pt x="120" y="521"/>
                    <a:pt x="120" y="521"/>
                  </a:cubicBezTo>
                  <a:cubicBezTo>
                    <a:pt x="120" y="521"/>
                    <a:pt x="120" y="521"/>
                    <a:pt x="120" y="521"/>
                  </a:cubicBezTo>
                  <a:cubicBezTo>
                    <a:pt x="119" y="521"/>
                    <a:pt x="119" y="520"/>
                    <a:pt x="119" y="519"/>
                  </a:cubicBezTo>
                  <a:cubicBezTo>
                    <a:pt x="118" y="518"/>
                    <a:pt x="118" y="517"/>
                    <a:pt x="118" y="515"/>
                  </a:cubicBezTo>
                  <a:cubicBezTo>
                    <a:pt x="118" y="512"/>
                    <a:pt x="119" y="508"/>
                    <a:pt x="120" y="503"/>
                  </a:cubicBezTo>
                  <a:cubicBezTo>
                    <a:pt x="120" y="499"/>
                    <a:pt x="121" y="495"/>
                    <a:pt x="121" y="491"/>
                  </a:cubicBezTo>
                  <a:cubicBezTo>
                    <a:pt x="121" y="489"/>
                    <a:pt x="121" y="487"/>
                    <a:pt x="120" y="486"/>
                  </a:cubicBezTo>
                  <a:cubicBezTo>
                    <a:pt x="120" y="484"/>
                    <a:pt x="119" y="483"/>
                    <a:pt x="118" y="482"/>
                  </a:cubicBezTo>
                  <a:cubicBezTo>
                    <a:pt x="116" y="481"/>
                    <a:pt x="116" y="480"/>
                    <a:pt x="115" y="479"/>
                  </a:cubicBezTo>
                  <a:cubicBezTo>
                    <a:pt x="115" y="477"/>
                    <a:pt x="115" y="475"/>
                    <a:pt x="113" y="472"/>
                  </a:cubicBezTo>
                  <a:cubicBezTo>
                    <a:pt x="111" y="468"/>
                    <a:pt x="107" y="463"/>
                    <a:pt x="100" y="456"/>
                  </a:cubicBezTo>
                  <a:cubicBezTo>
                    <a:pt x="81" y="438"/>
                    <a:pt x="63" y="399"/>
                    <a:pt x="58" y="379"/>
                  </a:cubicBezTo>
                  <a:cubicBezTo>
                    <a:pt x="57" y="377"/>
                    <a:pt x="56" y="375"/>
                    <a:pt x="54" y="373"/>
                  </a:cubicBezTo>
                  <a:cubicBezTo>
                    <a:pt x="52" y="372"/>
                    <a:pt x="50" y="372"/>
                    <a:pt x="47" y="372"/>
                  </a:cubicBezTo>
                  <a:cubicBezTo>
                    <a:pt x="41" y="372"/>
                    <a:pt x="33" y="375"/>
                    <a:pt x="26" y="378"/>
                  </a:cubicBezTo>
                  <a:cubicBezTo>
                    <a:pt x="22" y="380"/>
                    <a:pt x="18" y="381"/>
                    <a:pt x="15" y="382"/>
                  </a:cubicBezTo>
                  <a:cubicBezTo>
                    <a:pt x="12" y="384"/>
                    <a:pt x="9" y="384"/>
                    <a:pt x="7" y="384"/>
                  </a:cubicBezTo>
                  <a:cubicBezTo>
                    <a:pt x="6" y="384"/>
                    <a:pt x="6" y="384"/>
                    <a:pt x="5" y="384"/>
                  </a:cubicBezTo>
                  <a:cubicBezTo>
                    <a:pt x="5" y="384"/>
                    <a:pt x="5" y="384"/>
                    <a:pt x="5" y="383"/>
                  </a:cubicBezTo>
                  <a:cubicBezTo>
                    <a:pt x="4" y="383"/>
                    <a:pt x="4" y="382"/>
                    <a:pt x="4" y="382"/>
                  </a:cubicBezTo>
                  <a:cubicBezTo>
                    <a:pt x="4" y="380"/>
                    <a:pt x="5" y="379"/>
                    <a:pt x="6" y="377"/>
                  </a:cubicBezTo>
                  <a:cubicBezTo>
                    <a:pt x="10" y="370"/>
                    <a:pt x="20" y="360"/>
                    <a:pt x="29" y="352"/>
                  </a:cubicBezTo>
                  <a:cubicBezTo>
                    <a:pt x="39" y="344"/>
                    <a:pt x="49" y="337"/>
                    <a:pt x="52" y="335"/>
                  </a:cubicBezTo>
                  <a:cubicBezTo>
                    <a:pt x="54" y="334"/>
                    <a:pt x="56" y="333"/>
                    <a:pt x="56" y="331"/>
                  </a:cubicBezTo>
                  <a:cubicBezTo>
                    <a:pt x="57" y="329"/>
                    <a:pt x="57" y="327"/>
                    <a:pt x="57" y="325"/>
                  </a:cubicBezTo>
                  <a:cubicBezTo>
                    <a:pt x="57" y="321"/>
                    <a:pt x="56" y="316"/>
                    <a:pt x="55" y="312"/>
                  </a:cubicBezTo>
                  <a:cubicBezTo>
                    <a:pt x="54" y="307"/>
                    <a:pt x="53" y="302"/>
                    <a:pt x="52" y="297"/>
                  </a:cubicBezTo>
                  <a:cubicBezTo>
                    <a:pt x="51" y="294"/>
                    <a:pt x="50" y="291"/>
                    <a:pt x="48" y="289"/>
                  </a:cubicBezTo>
                  <a:cubicBezTo>
                    <a:pt x="45" y="286"/>
                    <a:pt x="41" y="285"/>
                    <a:pt x="39" y="285"/>
                  </a:cubicBezTo>
                  <a:cubicBezTo>
                    <a:pt x="37" y="285"/>
                    <a:pt x="36" y="285"/>
                    <a:pt x="36" y="285"/>
                  </a:cubicBezTo>
                  <a:cubicBezTo>
                    <a:pt x="35" y="284"/>
                    <a:pt x="35" y="284"/>
                    <a:pt x="35" y="284"/>
                  </a:cubicBezTo>
                  <a:cubicBezTo>
                    <a:pt x="35" y="284"/>
                    <a:pt x="35" y="284"/>
                    <a:pt x="35" y="284"/>
                  </a:cubicBezTo>
                  <a:cubicBezTo>
                    <a:pt x="35" y="285"/>
                    <a:pt x="35" y="285"/>
                    <a:pt x="35" y="285"/>
                  </a:cubicBezTo>
                  <a:cubicBezTo>
                    <a:pt x="36" y="285"/>
                    <a:pt x="36" y="285"/>
                    <a:pt x="36" y="285"/>
                  </a:cubicBezTo>
                  <a:cubicBezTo>
                    <a:pt x="35" y="284"/>
                    <a:pt x="35" y="284"/>
                    <a:pt x="35" y="284"/>
                  </a:cubicBezTo>
                  <a:cubicBezTo>
                    <a:pt x="35" y="285"/>
                    <a:pt x="35" y="285"/>
                    <a:pt x="35" y="285"/>
                  </a:cubicBezTo>
                  <a:cubicBezTo>
                    <a:pt x="36" y="285"/>
                    <a:pt x="36" y="285"/>
                    <a:pt x="36" y="285"/>
                  </a:cubicBezTo>
                  <a:cubicBezTo>
                    <a:pt x="35" y="285"/>
                    <a:pt x="35" y="285"/>
                    <a:pt x="35" y="285"/>
                  </a:cubicBezTo>
                  <a:cubicBezTo>
                    <a:pt x="36" y="285"/>
                    <a:pt x="36" y="285"/>
                    <a:pt x="36" y="285"/>
                  </a:cubicBezTo>
                  <a:cubicBezTo>
                    <a:pt x="36" y="285"/>
                    <a:pt x="36" y="285"/>
                    <a:pt x="36" y="285"/>
                  </a:cubicBezTo>
                  <a:cubicBezTo>
                    <a:pt x="35" y="285"/>
                    <a:pt x="35" y="285"/>
                    <a:pt x="35" y="285"/>
                  </a:cubicBezTo>
                  <a:cubicBezTo>
                    <a:pt x="36" y="285"/>
                    <a:pt x="36" y="285"/>
                    <a:pt x="36" y="285"/>
                  </a:cubicBezTo>
                  <a:cubicBezTo>
                    <a:pt x="35" y="285"/>
                    <a:pt x="35" y="285"/>
                    <a:pt x="35" y="285"/>
                  </a:cubicBezTo>
                  <a:cubicBezTo>
                    <a:pt x="36" y="286"/>
                    <a:pt x="36" y="286"/>
                    <a:pt x="36" y="286"/>
                  </a:cubicBezTo>
                  <a:cubicBezTo>
                    <a:pt x="36" y="285"/>
                    <a:pt x="36" y="285"/>
                    <a:pt x="36" y="285"/>
                  </a:cubicBezTo>
                  <a:cubicBezTo>
                    <a:pt x="35" y="285"/>
                    <a:pt x="35" y="285"/>
                    <a:pt x="35" y="285"/>
                  </a:cubicBezTo>
                  <a:cubicBezTo>
                    <a:pt x="36" y="286"/>
                    <a:pt x="36" y="286"/>
                    <a:pt x="36" y="286"/>
                  </a:cubicBezTo>
                  <a:cubicBezTo>
                    <a:pt x="37" y="283"/>
                    <a:pt x="38" y="282"/>
                    <a:pt x="40" y="280"/>
                  </a:cubicBezTo>
                  <a:cubicBezTo>
                    <a:pt x="42" y="279"/>
                    <a:pt x="45" y="277"/>
                    <a:pt x="48" y="276"/>
                  </a:cubicBezTo>
                  <a:cubicBezTo>
                    <a:pt x="49" y="275"/>
                    <a:pt x="51" y="275"/>
                    <a:pt x="52" y="274"/>
                  </a:cubicBezTo>
                  <a:cubicBezTo>
                    <a:pt x="53" y="273"/>
                    <a:pt x="54" y="271"/>
                    <a:pt x="54" y="269"/>
                  </a:cubicBezTo>
                  <a:cubicBezTo>
                    <a:pt x="54" y="269"/>
                    <a:pt x="54" y="268"/>
                    <a:pt x="54" y="268"/>
                  </a:cubicBezTo>
                  <a:cubicBezTo>
                    <a:pt x="54" y="264"/>
                    <a:pt x="52" y="261"/>
                    <a:pt x="50" y="259"/>
                  </a:cubicBezTo>
                  <a:cubicBezTo>
                    <a:pt x="46" y="256"/>
                    <a:pt x="41" y="255"/>
                    <a:pt x="37" y="254"/>
                  </a:cubicBezTo>
                  <a:cubicBezTo>
                    <a:pt x="35" y="253"/>
                    <a:pt x="34" y="252"/>
                    <a:pt x="33" y="251"/>
                  </a:cubicBezTo>
                  <a:cubicBezTo>
                    <a:pt x="32" y="251"/>
                    <a:pt x="32" y="251"/>
                    <a:pt x="32" y="250"/>
                  </a:cubicBezTo>
                  <a:cubicBezTo>
                    <a:pt x="31" y="249"/>
                    <a:pt x="31" y="249"/>
                    <a:pt x="31" y="249"/>
                  </a:cubicBezTo>
                  <a:cubicBezTo>
                    <a:pt x="32" y="249"/>
                    <a:pt x="32" y="249"/>
                    <a:pt x="32" y="249"/>
                  </a:cubicBezTo>
                  <a:cubicBezTo>
                    <a:pt x="32" y="248"/>
                    <a:pt x="32" y="247"/>
                    <a:pt x="33" y="246"/>
                  </a:cubicBezTo>
                  <a:cubicBezTo>
                    <a:pt x="34" y="245"/>
                    <a:pt x="36" y="244"/>
                    <a:pt x="38" y="244"/>
                  </a:cubicBezTo>
                  <a:cubicBezTo>
                    <a:pt x="41" y="243"/>
                    <a:pt x="46" y="242"/>
                    <a:pt x="50" y="240"/>
                  </a:cubicBezTo>
                  <a:cubicBezTo>
                    <a:pt x="54" y="238"/>
                    <a:pt x="58" y="233"/>
                    <a:pt x="60" y="225"/>
                  </a:cubicBezTo>
                  <a:cubicBezTo>
                    <a:pt x="62" y="213"/>
                    <a:pt x="64" y="205"/>
                    <a:pt x="71" y="181"/>
                  </a:cubicBezTo>
                  <a:cubicBezTo>
                    <a:pt x="72" y="179"/>
                    <a:pt x="72" y="178"/>
                    <a:pt x="72" y="176"/>
                  </a:cubicBezTo>
                  <a:cubicBezTo>
                    <a:pt x="72" y="170"/>
                    <a:pt x="70" y="165"/>
                    <a:pt x="66" y="161"/>
                  </a:cubicBezTo>
                  <a:cubicBezTo>
                    <a:pt x="61" y="155"/>
                    <a:pt x="53" y="149"/>
                    <a:pt x="47" y="144"/>
                  </a:cubicBezTo>
                  <a:cubicBezTo>
                    <a:pt x="44" y="142"/>
                    <a:pt x="41" y="139"/>
                    <a:pt x="39" y="137"/>
                  </a:cubicBezTo>
                  <a:cubicBezTo>
                    <a:pt x="38" y="136"/>
                    <a:pt x="38" y="135"/>
                    <a:pt x="37" y="135"/>
                  </a:cubicBezTo>
                  <a:cubicBezTo>
                    <a:pt x="37" y="134"/>
                    <a:pt x="37" y="133"/>
                    <a:pt x="37" y="133"/>
                  </a:cubicBezTo>
                  <a:cubicBezTo>
                    <a:pt x="37" y="133"/>
                    <a:pt x="37" y="132"/>
                    <a:pt x="37" y="132"/>
                  </a:cubicBezTo>
                  <a:cubicBezTo>
                    <a:pt x="38" y="131"/>
                    <a:pt x="39" y="131"/>
                    <a:pt x="40" y="131"/>
                  </a:cubicBezTo>
                  <a:cubicBezTo>
                    <a:pt x="42" y="131"/>
                    <a:pt x="45" y="132"/>
                    <a:pt x="48" y="134"/>
                  </a:cubicBezTo>
                  <a:cubicBezTo>
                    <a:pt x="54" y="136"/>
                    <a:pt x="60" y="141"/>
                    <a:pt x="66" y="144"/>
                  </a:cubicBezTo>
                  <a:cubicBezTo>
                    <a:pt x="73" y="148"/>
                    <a:pt x="80" y="151"/>
                    <a:pt x="86" y="151"/>
                  </a:cubicBezTo>
                  <a:cubicBezTo>
                    <a:pt x="91" y="151"/>
                    <a:pt x="95" y="149"/>
                    <a:pt x="98" y="145"/>
                  </a:cubicBezTo>
                  <a:cubicBezTo>
                    <a:pt x="100" y="142"/>
                    <a:pt x="101" y="139"/>
                    <a:pt x="101" y="136"/>
                  </a:cubicBezTo>
                  <a:cubicBezTo>
                    <a:pt x="101" y="129"/>
                    <a:pt x="98" y="122"/>
                    <a:pt x="94" y="115"/>
                  </a:cubicBezTo>
                  <a:cubicBezTo>
                    <a:pt x="88" y="104"/>
                    <a:pt x="79" y="92"/>
                    <a:pt x="71" y="82"/>
                  </a:cubicBezTo>
                  <a:cubicBezTo>
                    <a:pt x="67" y="77"/>
                    <a:pt x="64" y="72"/>
                    <a:pt x="61" y="69"/>
                  </a:cubicBezTo>
                  <a:cubicBezTo>
                    <a:pt x="60" y="67"/>
                    <a:pt x="59" y="65"/>
                    <a:pt x="59" y="64"/>
                  </a:cubicBezTo>
                  <a:cubicBezTo>
                    <a:pt x="58" y="62"/>
                    <a:pt x="58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lnTo>
                    <a:pt x="56" y="59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Freeform 2271"/>
            <p:cNvSpPr>
              <a:spLocks/>
            </p:cNvSpPr>
            <p:nvPr/>
          </p:nvSpPr>
          <p:spPr bwMode="auto">
            <a:xfrm>
              <a:off x="1270" y="2107"/>
              <a:ext cx="380" cy="439"/>
            </a:xfrm>
            <a:custGeom>
              <a:avLst/>
              <a:gdLst>
                <a:gd name="T0" fmla="*/ 855 w 227"/>
                <a:gd name="T1" fmla="*/ 112 h 262"/>
                <a:gd name="T2" fmla="*/ 872 w 227"/>
                <a:gd name="T3" fmla="*/ 806 h 262"/>
                <a:gd name="T4" fmla="*/ 166 w 227"/>
                <a:gd name="T5" fmla="*/ 1121 h 262"/>
                <a:gd name="T6" fmla="*/ 196 w 227"/>
                <a:gd name="T7" fmla="*/ 340 h 262"/>
                <a:gd name="T8" fmla="*/ 855 w 227"/>
                <a:gd name="T9" fmla="*/ 112 h 2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7" h="262">
                  <a:moveTo>
                    <a:pt x="182" y="24"/>
                  </a:moveTo>
                  <a:cubicBezTo>
                    <a:pt x="217" y="49"/>
                    <a:pt x="227" y="112"/>
                    <a:pt x="186" y="171"/>
                  </a:cubicBezTo>
                  <a:cubicBezTo>
                    <a:pt x="146" y="230"/>
                    <a:pt x="70" y="262"/>
                    <a:pt x="35" y="238"/>
                  </a:cubicBezTo>
                  <a:cubicBezTo>
                    <a:pt x="0" y="214"/>
                    <a:pt x="2" y="131"/>
                    <a:pt x="42" y="72"/>
                  </a:cubicBezTo>
                  <a:cubicBezTo>
                    <a:pt x="83" y="13"/>
                    <a:pt x="146" y="0"/>
                    <a:pt x="182" y="24"/>
                  </a:cubicBezTo>
                  <a:close/>
                </a:path>
              </a:pathLst>
            </a:custGeom>
            <a:solidFill>
              <a:srgbClr val="6EBFE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Freeform 2272"/>
            <p:cNvSpPr>
              <a:spLocks/>
            </p:cNvSpPr>
            <p:nvPr/>
          </p:nvSpPr>
          <p:spPr bwMode="auto">
            <a:xfrm>
              <a:off x="1171" y="2047"/>
              <a:ext cx="380" cy="438"/>
            </a:xfrm>
            <a:custGeom>
              <a:avLst/>
              <a:gdLst>
                <a:gd name="T0" fmla="*/ 855 w 227"/>
                <a:gd name="T1" fmla="*/ 112 h 262"/>
                <a:gd name="T2" fmla="*/ 877 w 227"/>
                <a:gd name="T3" fmla="*/ 799 h 262"/>
                <a:gd name="T4" fmla="*/ 166 w 227"/>
                <a:gd name="T5" fmla="*/ 1112 h 262"/>
                <a:gd name="T6" fmla="*/ 203 w 227"/>
                <a:gd name="T7" fmla="*/ 336 h 262"/>
                <a:gd name="T8" fmla="*/ 855 w 227"/>
                <a:gd name="T9" fmla="*/ 112 h 2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7" h="262">
                  <a:moveTo>
                    <a:pt x="182" y="24"/>
                  </a:moveTo>
                  <a:cubicBezTo>
                    <a:pt x="217" y="49"/>
                    <a:pt x="227" y="112"/>
                    <a:pt x="187" y="171"/>
                  </a:cubicBezTo>
                  <a:cubicBezTo>
                    <a:pt x="146" y="230"/>
                    <a:pt x="71" y="262"/>
                    <a:pt x="35" y="238"/>
                  </a:cubicBezTo>
                  <a:cubicBezTo>
                    <a:pt x="0" y="214"/>
                    <a:pt x="2" y="131"/>
                    <a:pt x="43" y="72"/>
                  </a:cubicBezTo>
                  <a:cubicBezTo>
                    <a:pt x="83" y="13"/>
                    <a:pt x="147" y="0"/>
                    <a:pt x="182" y="24"/>
                  </a:cubicBezTo>
                </a:path>
              </a:pathLst>
            </a:custGeom>
            <a:solidFill>
              <a:srgbClr val="AB72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Freeform 2273"/>
            <p:cNvSpPr>
              <a:spLocks/>
            </p:cNvSpPr>
            <p:nvPr/>
          </p:nvSpPr>
          <p:spPr bwMode="auto">
            <a:xfrm>
              <a:off x="1174" y="2204"/>
              <a:ext cx="353" cy="281"/>
            </a:xfrm>
            <a:custGeom>
              <a:avLst/>
              <a:gdLst>
                <a:gd name="T0" fmla="*/ 945 w 211"/>
                <a:gd name="T1" fmla="*/ 84 h 168"/>
                <a:gd name="T2" fmla="*/ 238 w 211"/>
                <a:gd name="T3" fmla="*/ 395 h 168"/>
                <a:gd name="T4" fmla="*/ 132 w 211"/>
                <a:gd name="T5" fmla="*/ 0 h 168"/>
                <a:gd name="T6" fmla="*/ 154 w 211"/>
                <a:gd name="T7" fmla="*/ 674 h 168"/>
                <a:gd name="T8" fmla="*/ 868 w 211"/>
                <a:gd name="T9" fmla="*/ 361 h 168"/>
                <a:gd name="T10" fmla="*/ 989 w 211"/>
                <a:gd name="T11" fmla="*/ 20 h 168"/>
                <a:gd name="T12" fmla="*/ 945 w 211"/>
                <a:gd name="T13" fmla="*/ 84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68">
                  <a:moveTo>
                    <a:pt x="202" y="18"/>
                  </a:moveTo>
                  <a:cubicBezTo>
                    <a:pt x="162" y="77"/>
                    <a:pt x="87" y="109"/>
                    <a:pt x="51" y="84"/>
                  </a:cubicBezTo>
                  <a:cubicBezTo>
                    <a:pt x="31" y="70"/>
                    <a:pt x="23" y="37"/>
                    <a:pt x="28" y="0"/>
                  </a:cubicBezTo>
                  <a:cubicBezTo>
                    <a:pt x="0" y="56"/>
                    <a:pt x="2" y="123"/>
                    <a:pt x="33" y="144"/>
                  </a:cubicBezTo>
                  <a:cubicBezTo>
                    <a:pt x="69" y="168"/>
                    <a:pt x="144" y="136"/>
                    <a:pt x="185" y="77"/>
                  </a:cubicBezTo>
                  <a:cubicBezTo>
                    <a:pt x="202" y="53"/>
                    <a:pt x="210" y="27"/>
                    <a:pt x="211" y="4"/>
                  </a:cubicBezTo>
                  <a:cubicBezTo>
                    <a:pt x="208" y="9"/>
                    <a:pt x="206" y="13"/>
                    <a:pt x="202" y="18"/>
                  </a:cubicBezTo>
                </a:path>
              </a:pathLst>
            </a:custGeom>
            <a:solidFill>
              <a:srgbClr val="9A60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Freeform 2274"/>
            <p:cNvSpPr>
              <a:spLocks/>
            </p:cNvSpPr>
            <p:nvPr/>
          </p:nvSpPr>
          <p:spPr bwMode="auto">
            <a:xfrm>
              <a:off x="1184" y="2065"/>
              <a:ext cx="347" cy="397"/>
            </a:xfrm>
            <a:custGeom>
              <a:avLst/>
              <a:gdLst>
                <a:gd name="T0" fmla="*/ 820 w 207"/>
                <a:gd name="T1" fmla="*/ 62 h 237"/>
                <a:gd name="T2" fmla="*/ 815 w 207"/>
                <a:gd name="T3" fmla="*/ 70 h 237"/>
                <a:gd name="T4" fmla="*/ 956 w 207"/>
                <a:gd name="T5" fmla="*/ 382 h 237"/>
                <a:gd name="T6" fmla="*/ 835 w 207"/>
                <a:gd name="T7" fmla="*/ 747 h 237"/>
                <a:gd name="T8" fmla="*/ 560 w 207"/>
                <a:gd name="T9" fmla="*/ 1002 h 237"/>
                <a:gd name="T10" fmla="*/ 270 w 207"/>
                <a:gd name="T11" fmla="*/ 1094 h 237"/>
                <a:gd name="T12" fmla="*/ 137 w 207"/>
                <a:gd name="T13" fmla="*/ 1059 h 237"/>
                <a:gd name="T14" fmla="*/ 50 w 207"/>
                <a:gd name="T15" fmla="*/ 946 h 237"/>
                <a:gd name="T16" fmla="*/ 20 w 207"/>
                <a:gd name="T17" fmla="*/ 766 h 237"/>
                <a:gd name="T18" fmla="*/ 169 w 207"/>
                <a:gd name="T19" fmla="*/ 291 h 237"/>
                <a:gd name="T20" fmla="*/ 632 w 207"/>
                <a:gd name="T21" fmla="*/ 20 h 237"/>
                <a:gd name="T22" fmla="*/ 815 w 207"/>
                <a:gd name="T23" fmla="*/ 70 h 237"/>
                <a:gd name="T24" fmla="*/ 820 w 207"/>
                <a:gd name="T25" fmla="*/ 62 h 237"/>
                <a:gd name="T26" fmla="*/ 823 w 207"/>
                <a:gd name="T27" fmla="*/ 57 h 237"/>
                <a:gd name="T28" fmla="*/ 632 w 207"/>
                <a:gd name="T29" fmla="*/ 0 h 237"/>
                <a:gd name="T30" fmla="*/ 154 w 207"/>
                <a:gd name="T31" fmla="*/ 283 h 237"/>
                <a:gd name="T32" fmla="*/ 0 w 207"/>
                <a:gd name="T33" fmla="*/ 766 h 237"/>
                <a:gd name="T34" fmla="*/ 34 w 207"/>
                <a:gd name="T35" fmla="*/ 948 h 237"/>
                <a:gd name="T36" fmla="*/ 124 w 207"/>
                <a:gd name="T37" fmla="*/ 1077 h 237"/>
                <a:gd name="T38" fmla="*/ 270 w 207"/>
                <a:gd name="T39" fmla="*/ 1114 h 237"/>
                <a:gd name="T40" fmla="*/ 577 w 207"/>
                <a:gd name="T41" fmla="*/ 1015 h 237"/>
                <a:gd name="T42" fmla="*/ 848 w 207"/>
                <a:gd name="T43" fmla="*/ 757 h 237"/>
                <a:gd name="T44" fmla="*/ 976 w 207"/>
                <a:gd name="T45" fmla="*/ 382 h 237"/>
                <a:gd name="T46" fmla="*/ 823 w 207"/>
                <a:gd name="T47" fmla="*/ 57 h 237"/>
                <a:gd name="T48" fmla="*/ 820 w 207"/>
                <a:gd name="T49" fmla="*/ 62 h 23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07" h="237">
                  <a:moveTo>
                    <a:pt x="174" y="13"/>
                  </a:moveTo>
                  <a:cubicBezTo>
                    <a:pt x="173" y="15"/>
                    <a:pt x="173" y="15"/>
                    <a:pt x="173" y="15"/>
                  </a:cubicBezTo>
                  <a:cubicBezTo>
                    <a:pt x="192" y="28"/>
                    <a:pt x="203" y="52"/>
                    <a:pt x="203" y="81"/>
                  </a:cubicBezTo>
                  <a:cubicBezTo>
                    <a:pt x="203" y="105"/>
                    <a:pt x="195" y="133"/>
                    <a:pt x="177" y="159"/>
                  </a:cubicBezTo>
                  <a:cubicBezTo>
                    <a:pt x="162" y="181"/>
                    <a:pt x="141" y="200"/>
                    <a:pt x="119" y="213"/>
                  </a:cubicBezTo>
                  <a:cubicBezTo>
                    <a:pt x="98" y="226"/>
                    <a:pt x="76" y="233"/>
                    <a:pt x="57" y="233"/>
                  </a:cubicBezTo>
                  <a:cubicBezTo>
                    <a:pt x="46" y="233"/>
                    <a:pt x="36" y="231"/>
                    <a:pt x="29" y="225"/>
                  </a:cubicBezTo>
                  <a:cubicBezTo>
                    <a:pt x="21" y="220"/>
                    <a:pt x="15" y="211"/>
                    <a:pt x="11" y="201"/>
                  </a:cubicBezTo>
                  <a:cubicBezTo>
                    <a:pt x="7" y="190"/>
                    <a:pt x="4" y="177"/>
                    <a:pt x="4" y="163"/>
                  </a:cubicBezTo>
                  <a:cubicBezTo>
                    <a:pt x="4" y="131"/>
                    <a:pt x="15" y="93"/>
                    <a:pt x="36" y="62"/>
                  </a:cubicBezTo>
                  <a:cubicBezTo>
                    <a:pt x="64" y="22"/>
                    <a:pt x="102" y="4"/>
                    <a:pt x="134" y="4"/>
                  </a:cubicBezTo>
                  <a:cubicBezTo>
                    <a:pt x="149" y="4"/>
                    <a:pt x="162" y="8"/>
                    <a:pt x="173" y="15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5" y="12"/>
                    <a:pt x="175" y="12"/>
                    <a:pt x="175" y="12"/>
                  </a:cubicBezTo>
                  <a:cubicBezTo>
                    <a:pt x="164" y="4"/>
                    <a:pt x="149" y="0"/>
                    <a:pt x="134" y="0"/>
                  </a:cubicBezTo>
                  <a:cubicBezTo>
                    <a:pt x="100" y="0"/>
                    <a:pt x="61" y="19"/>
                    <a:pt x="33" y="60"/>
                  </a:cubicBezTo>
                  <a:cubicBezTo>
                    <a:pt x="11" y="92"/>
                    <a:pt x="0" y="130"/>
                    <a:pt x="0" y="163"/>
                  </a:cubicBezTo>
                  <a:cubicBezTo>
                    <a:pt x="0" y="177"/>
                    <a:pt x="3" y="191"/>
                    <a:pt x="7" y="202"/>
                  </a:cubicBezTo>
                  <a:cubicBezTo>
                    <a:pt x="11" y="213"/>
                    <a:pt x="18" y="223"/>
                    <a:pt x="26" y="229"/>
                  </a:cubicBezTo>
                  <a:cubicBezTo>
                    <a:pt x="35" y="234"/>
                    <a:pt x="45" y="237"/>
                    <a:pt x="57" y="237"/>
                  </a:cubicBezTo>
                  <a:cubicBezTo>
                    <a:pt x="77" y="237"/>
                    <a:pt x="100" y="230"/>
                    <a:pt x="122" y="216"/>
                  </a:cubicBezTo>
                  <a:cubicBezTo>
                    <a:pt x="143" y="203"/>
                    <a:pt x="164" y="184"/>
                    <a:pt x="180" y="161"/>
                  </a:cubicBezTo>
                  <a:cubicBezTo>
                    <a:pt x="199" y="134"/>
                    <a:pt x="207" y="106"/>
                    <a:pt x="207" y="81"/>
                  </a:cubicBezTo>
                  <a:cubicBezTo>
                    <a:pt x="207" y="51"/>
                    <a:pt x="195" y="26"/>
                    <a:pt x="175" y="12"/>
                  </a:cubicBezTo>
                  <a:cubicBezTo>
                    <a:pt x="174" y="13"/>
                    <a:pt x="174" y="13"/>
                    <a:pt x="174" y="13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Freeform 2275"/>
            <p:cNvSpPr>
              <a:spLocks/>
            </p:cNvSpPr>
            <p:nvPr/>
          </p:nvSpPr>
          <p:spPr bwMode="auto">
            <a:xfrm>
              <a:off x="1358" y="2105"/>
              <a:ext cx="107" cy="86"/>
            </a:xfrm>
            <a:custGeom>
              <a:avLst/>
              <a:gdLst>
                <a:gd name="T0" fmla="*/ 125 w 64"/>
                <a:gd name="T1" fmla="*/ 5 h 51"/>
                <a:gd name="T2" fmla="*/ 132 w 64"/>
                <a:gd name="T3" fmla="*/ 245 h 51"/>
                <a:gd name="T4" fmla="*/ 99 w 64"/>
                <a:gd name="T5" fmla="*/ 22 h 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" h="51">
                  <a:moveTo>
                    <a:pt x="27" y="1"/>
                  </a:moveTo>
                  <a:cubicBezTo>
                    <a:pt x="60" y="0"/>
                    <a:pt x="64" y="51"/>
                    <a:pt x="28" y="51"/>
                  </a:cubicBezTo>
                  <a:cubicBezTo>
                    <a:pt x="0" y="51"/>
                    <a:pt x="1" y="2"/>
                    <a:pt x="21" y="5"/>
                  </a:cubicBezTo>
                </a:path>
              </a:pathLst>
            </a:custGeom>
            <a:solidFill>
              <a:srgbClr val="B581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Oval 2276"/>
            <p:cNvSpPr>
              <a:spLocks noChangeArrowheads="1"/>
            </p:cNvSpPr>
            <p:nvPr/>
          </p:nvSpPr>
          <p:spPr bwMode="auto">
            <a:xfrm>
              <a:off x="1427" y="2154"/>
              <a:ext cx="38" cy="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Freeform 2277"/>
            <p:cNvSpPr>
              <a:spLocks/>
            </p:cNvSpPr>
            <p:nvPr/>
          </p:nvSpPr>
          <p:spPr bwMode="auto">
            <a:xfrm>
              <a:off x="1417" y="1981"/>
              <a:ext cx="442" cy="712"/>
            </a:xfrm>
            <a:custGeom>
              <a:avLst/>
              <a:gdLst>
                <a:gd name="T0" fmla="*/ 598 w 264"/>
                <a:gd name="T1" fmla="*/ 8 h 425"/>
                <a:gd name="T2" fmla="*/ 710 w 264"/>
                <a:gd name="T3" fmla="*/ 95 h 425"/>
                <a:gd name="T4" fmla="*/ 864 w 264"/>
                <a:gd name="T5" fmla="*/ 211 h 425"/>
                <a:gd name="T6" fmla="*/ 1001 w 264"/>
                <a:gd name="T7" fmla="*/ 273 h 425"/>
                <a:gd name="T8" fmla="*/ 1130 w 264"/>
                <a:gd name="T9" fmla="*/ 250 h 425"/>
                <a:gd name="T10" fmla="*/ 1072 w 264"/>
                <a:gd name="T11" fmla="*/ 390 h 425"/>
                <a:gd name="T12" fmla="*/ 1088 w 264"/>
                <a:gd name="T13" fmla="*/ 516 h 425"/>
                <a:gd name="T14" fmla="*/ 1098 w 264"/>
                <a:gd name="T15" fmla="*/ 598 h 425"/>
                <a:gd name="T16" fmla="*/ 1149 w 264"/>
                <a:gd name="T17" fmla="*/ 615 h 425"/>
                <a:gd name="T18" fmla="*/ 1135 w 264"/>
                <a:gd name="T19" fmla="*/ 732 h 425"/>
                <a:gd name="T20" fmla="*/ 1164 w 264"/>
                <a:gd name="T21" fmla="*/ 823 h 425"/>
                <a:gd name="T22" fmla="*/ 1177 w 264"/>
                <a:gd name="T23" fmla="*/ 903 h 425"/>
                <a:gd name="T24" fmla="*/ 1205 w 264"/>
                <a:gd name="T25" fmla="*/ 1067 h 425"/>
                <a:gd name="T26" fmla="*/ 1164 w 264"/>
                <a:gd name="T27" fmla="*/ 1148 h 425"/>
                <a:gd name="T28" fmla="*/ 1140 w 264"/>
                <a:gd name="T29" fmla="*/ 1238 h 425"/>
                <a:gd name="T30" fmla="*/ 1080 w 264"/>
                <a:gd name="T31" fmla="*/ 1359 h 425"/>
                <a:gd name="T32" fmla="*/ 1036 w 264"/>
                <a:gd name="T33" fmla="*/ 1642 h 425"/>
                <a:gd name="T34" fmla="*/ 1010 w 264"/>
                <a:gd name="T35" fmla="*/ 1754 h 425"/>
                <a:gd name="T36" fmla="*/ 882 w 264"/>
                <a:gd name="T37" fmla="*/ 1721 h 425"/>
                <a:gd name="T38" fmla="*/ 802 w 264"/>
                <a:gd name="T39" fmla="*/ 1791 h 425"/>
                <a:gd name="T40" fmla="*/ 728 w 264"/>
                <a:gd name="T41" fmla="*/ 1853 h 425"/>
                <a:gd name="T42" fmla="*/ 670 w 264"/>
                <a:gd name="T43" fmla="*/ 1895 h 425"/>
                <a:gd name="T44" fmla="*/ 487 w 264"/>
                <a:gd name="T45" fmla="*/ 1999 h 425"/>
                <a:gd name="T46" fmla="*/ 278 w 264"/>
                <a:gd name="T47" fmla="*/ 1948 h 425"/>
                <a:gd name="T48" fmla="*/ 0 w 264"/>
                <a:gd name="T49" fmla="*/ 1915 h 425"/>
                <a:gd name="T50" fmla="*/ 194 w 264"/>
                <a:gd name="T51" fmla="*/ 1829 h 425"/>
                <a:gd name="T52" fmla="*/ 424 w 264"/>
                <a:gd name="T53" fmla="*/ 1741 h 425"/>
                <a:gd name="T54" fmla="*/ 569 w 264"/>
                <a:gd name="T55" fmla="*/ 1588 h 425"/>
                <a:gd name="T56" fmla="*/ 732 w 264"/>
                <a:gd name="T57" fmla="*/ 1364 h 425"/>
                <a:gd name="T58" fmla="*/ 911 w 264"/>
                <a:gd name="T59" fmla="*/ 935 h 425"/>
                <a:gd name="T60" fmla="*/ 897 w 264"/>
                <a:gd name="T61" fmla="*/ 715 h 425"/>
                <a:gd name="T62" fmla="*/ 897 w 264"/>
                <a:gd name="T63" fmla="*/ 494 h 425"/>
                <a:gd name="T64" fmla="*/ 815 w 264"/>
                <a:gd name="T65" fmla="*/ 385 h 425"/>
                <a:gd name="T66" fmla="*/ 728 w 264"/>
                <a:gd name="T67" fmla="*/ 263 h 425"/>
                <a:gd name="T68" fmla="*/ 661 w 264"/>
                <a:gd name="T69" fmla="*/ 154 h 425"/>
                <a:gd name="T70" fmla="*/ 619 w 264"/>
                <a:gd name="T71" fmla="*/ 90 h 425"/>
                <a:gd name="T72" fmla="*/ 586 w 264"/>
                <a:gd name="T73" fmla="*/ 0 h 42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4" h="425">
                  <a:moveTo>
                    <a:pt x="127" y="2"/>
                  </a:moveTo>
                  <a:cubicBezTo>
                    <a:pt x="137" y="0"/>
                    <a:pt x="145" y="13"/>
                    <a:pt x="151" y="20"/>
                  </a:cubicBezTo>
                  <a:cubicBezTo>
                    <a:pt x="159" y="31"/>
                    <a:pt x="170" y="40"/>
                    <a:pt x="184" y="45"/>
                  </a:cubicBezTo>
                  <a:cubicBezTo>
                    <a:pt x="195" y="49"/>
                    <a:pt x="203" y="53"/>
                    <a:pt x="213" y="58"/>
                  </a:cubicBezTo>
                  <a:cubicBezTo>
                    <a:pt x="226" y="64"/>
                    <a:pt x="230" y="59"/>
                    <a:pt x="241" y="53"/>
                  </a:cubicBezTo>
                  <a:cubicBezTo>
                    <a:pt x="243" y="65"/>
                    <a:pt x="230" y="73"/>
                    <a:pt x="228" y="83"/>
                  </a:cubicBezTo>
                  <a:cubicBezTo>
                    <a:pt x="226" y="93"/>
                    <a:pt x="231" y="101"/>
                    <a:pt x="232" y="110"/>
                  </a:cubicBezTo>
                  <a:cubicBezTo>
                    <a:pt x="232" y="116"/>
                    <a:pt x="230" y="122"/>
                    <a:pt x="234" y="127"/>
                  </a:cubicBezTo>
                  <a:cubicBezTo>
                    <a:pt x="238" y="132"/>
                    <a:pt x="242" y="128"/>
                    <a:pt x="245" y="131"/>
                  </a:cubicBezTo>
                  <a:cubicBezTo>
                    <a:pt x="253" y="138"/>
                    <a:pt x="242" y="147"/>
                    <a:pt x="242" y="156"/>
                  </a:cubicBezTo>
                  <a:cubicBezTo>
                    <a:pt x="242" y="164"/>
                    <a:pt x="246" y="168"/>
                    <a:pt x="248" y="175"/>
                  </a:cubicBezTo>
                  <a:cubicBezTo>
                    <a:pt x="250" y="180"/>
                    <a:pt x="249" y="186"/>
                    <a:pt x="251" y="192"/>
                  </a:cubicBezTo>
                  <a:cubicBezTo>
                    <a:pt x="257" y="205"/>
                    <a:pt x="264" y="210"/>
                    <a:pt x="257" y="227"/>
                  </a:cubicBezTo>
                  <a:cubicBezTo>
                    <a:pt x="255" y="233"/>
                    <a:pt x="250" y="238"/>
                    <a:pt x="248" y="244"/>
                  </a:cubicBezTo>
                  <a:cubicBezTo>
                    <a:pt x="245" y="250"/>
                    <a:pt x="245" y="257"/>
                    <a:pt x="243" y="263"/>
                  </a:cubicBezTo>
                  <a:cubicBezTo>
                    <a:pt x="239" y="272"/>
                    <a:pt x="234" y="280"/>
                    <a:pt x="230" y="289"/>
                  </a:cubicBezTo>
                  <a:cubicBezTo>
                    <a:pt x="224" y="307"/>
                    <a:pt x="219" y="330"/>
                    <a:pt x="221" y="349"/>
                  </a:cubicBezTo>
                  <a:cubicBezTo>
                    <a:pt x="221" y="362"/>
                    <a:pt x="237" y="384"/>
                    <a:pt x="215" y="373"/>
                  </a:cubicBezTo>
                  <a:cubicBezTo>
                    <a:pt x="207" y="369"/>
                    <a:pt x="197" y="362"/>
                    <a:pt x="188" y="366"/>
                  </a:cubicBezTo>
                  <a:cubicBezTo>
                    <a:pt x="183" y="368"/>
                    <a:pt x="177" y="378"/>
                    <a:pt x="171" y="381"/>
                  </a:cubicBezTo>
                  <a:cubicBezTo>
                    <a:pt x="162" y="386"/>
                    <a:pt x="159" y="386"/>
                    <a:pt x="155" y="394"/>
                  </a:cubicBezTo>
                  <a:cubicBezTo>
                    <a:pt x="150" y="402"/>
                    <a:pt x="151" y="402"/>
                    <a:pt x="143" y="403"/>
                  </a:cubicBezTo>
                  <a:cubicBezTo>
                    <a:pt x="123" y="404"/>
                    <a:pt x="116" y="407"/>
                    <a:pt x="104" y="425"/>
                  </a:cubicBezTo>
                  <a:cubicBezTo>
                    <a:pt x="93" y="412"/>
                    <a:pt x="75" y="410"/>
                    <a:pt x="59" y="414"/>
                  </a:cubicBezTo>
                  <a:cubicBezTo>
                    <a:pt x="51" y="416"/>
                    <a:pt x="1" y="421"/>
                    <a:pt x="0" y="407"/>
                  </a:cubicBezTo>
                  <a:cubicBezTo>
                    <a:pt x="0" y="397"/>
                    <a:pt x="34" y="392"/>
                    <a:pt x="41" y="389"/>
                  </a:cubicBezTo>
                  <a:cubicBezTo>
                    <a:pt x="58" y="384"/>
                    <a:pt x="73" y="377"/>
                    <a:pt x="90" y="370"/>
                  </a:cubicBezTo>
                  <a:cubicBezTo>
                    <a:pt x="109" y="363"/>
                    <a:pt x="114" y="358"/>
                    <a:pt x="121" y="338"/>
                  </a:cubicBezTo>
                  <a:cubicBezTo>
                    <a:pt x="128" y="320"/>
                    <a:pt x="144" y="305"/>
                    <a:pt x="156" y="290"/>
                  </a:cubicBezTo>
                  <a:cubicBezTo>
                    <a:pt x="176" y="265"/>
                    <a:pt x="190" y="231"/>
                    <a:pt x="194" y="199"/>
                  </a:cubicBezTo>
                  <a:cubicBezTo>
                    <a:pt x="197" y="181"/>
                    <a:pt x="194" y="169"/>
                    <a:pt x="191" y="152"/>
                  </a:cubicBezTo>
                  <a:cubicBezTo>
                    <a:pt x="189" y="137"/>
                    <a:pt x="194" y="120"/>
                    <a:pt x="191" y="105"/>
                  </a:cubicBezTo>
                  <a:cubicBezTo>
                    <a:pt x="189" y="93"/>
                    <a:pt x="181" y="91"/>
                    <a:pt x="174" y="82"/>
                  </a:cubicBezTo>
                  <a:cubicBezTo>
                    <a:pt x="167" y="74"/>
                    <a:pt x="161" y="65"/>
                    <a:pt x="155" y="56"/>
                  </a:cubicBezTo>
                  <a:cubicBezTo>
                    <a:pt x="150" y="49"/>
                    <a:pt x="146" y="40"/>
                    <a:pt x="141" y="33"/>
                  </a:cubicBezTo>
                  <a:cubicBezTo>
                    <a:pt x="138" y="28"/>
                    <a:pt x="134" y="24"/>
                    <a:pt x="132" y="19"/>
                  </a:cubicBezTo>
                  <a:cubicBezTo>
                    <a:pt x="128" y="13"/>
                    <a:pt x="126" y="7"/>
                    <a:pt x="125" y="0"/>
                  </a:cubicBezTo>
                </a:path>
              </a:pathLst>
            </a:custGeom>
            <a:solidFill>
              <a:srgbClr val="6EBFE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Freeform 2278"/>
            <p:cNvSpPr>
              <a:spLocks/>
            </p:cNvSpPr>
            <p:nvPr/>
          </p:nvSpPr>
          <p:spPr bwMode="auto">
            <a:xfrm>
              <a:off x="1082" y="2032"/>
              <a:ext cx="71" cy="83"/>
            </a:xfrm>
            <a:custGeom>
              <a:avLst/>
              <a:gdLst>
                <a:gd name="T0" fmla="*/ 140 w 42"/>
                <a:gd name="T1" fmla="*/ 0 h 50"/>
                <a:gd name="T2" fmla="*/ 0 w 42"/>
                <a:gd name="T3" fmla="*/ 125 h 50"/>
                <a:gd name="T4" fmla="*/ 140 w 42"/>
                <a:gd name="T5" fmla="*/ 0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2" h="50">
                  <a:moveTo>
                    <a:pt x="29" y="0"/>
                  </a:moveTo>
                  <a:cubicBezTo>
                    <a:pt x="29" y="0"/>
                    <a:pt x="39" y="42"/>
                    <a:pt x="0" y="27"/>
                  </a:cubicBezTo>
                  <a:cubicBezTo>
                    <a:pt x="0" y="27"/>
                    <a:pt x="42" y="5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Freeform 2279"/>
            <p:cNvSpPr>
              <a:spLocks/>
            </p:cNvSpPr>
            <p:nvPr/>
          </p:nvSpPr>
          <p:spPr bwMode="auto">
            <a:xfrm>
              <a:off x="1040" y="2249"/>
              <a:ext cx="39" cy="44"/>
            </a:xfrm>
            <a:custGeom>
              <a:avLst/>
              <a:gdLst>
                <a:gd name="T0" fmla="*/ 20 w 23"/>
                <a:gd name="T1" fmla="*/ 0 h 26"/>
                <a:gd name="T2" fmla="*/ 0 w 23"/>
                <a:gd name="T3" fmla="*/ 125 h 26"/>
                <a:gd name="T4" fmla="*/ 20 w 23"/>
                <a:gd name="T5" fmla="*/ 0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26">
                  <a:moveTo>
                    <a:pt x="4" y="0"/>
                  </a:moveTo>
                  <a:cubicBezTo>
                    <a:pt x="4" y="0"/>
                    <a:pt x="18" y="20"/>
                    <a:pt x="0" y="26"/>
                  </a:cubicBezTo>
                  <a:cubicBezTo>
                    <a:pt x="0" y="26"/>
                    <a:pt x="23" y="24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Freeform 2280"/>
            <p:cNvSpPr>
              <a:spLocks/>
            </p:cNvSpPr>
            <p:nvPr/>
          </p:nvSpPr>
          <p:spPr bwMode="auto">
            <a:xfrm>
              <a:off x="930" y="2427"/>
              <a:ext cx="84" cy="60"/>
            </a:xfrm>
            <a:custGeom>
              <a:avLst/>
              <a:gdLst>
                <a:gd name="T0" fmla="*/ 208 w 50"/>
                <a:gd name="T1" fmla="*/ 0 h 36"/>
                <a:gd name="T2" fmla="*/ 237 w 50"/>
                <a:gd name="T3" fmla="*/ 55 h 36"/>
                <a:gd name="T4" fmla="*/ 208 w 50"/>
                <a:gd name="T5" fmla="*/ 0 h 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" h="36">
                  <a:moveTo>
                    <a:pt x="44" y="0"/>
                  </a:moveTo>
                  <a:cubicBezTo>
                    <a:pt x="44" y="0"/>
                    <a:pt x="0" y="36"/>
                    <a:pt x="50" y="12"/>
                  </a:cubicBezTo>
                  <a:cubicBezTo>
                    <a:pt x="50" y="12"/>
                    <a:pt x="12" y="3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Freeform 2281"/>
            <p:cNvSpPr>
              <a:spLocks/>
            </p:cNvSpPr>
            <p:nvPr/>
          </p:nvSpPr>
          <p:spPr bwMode="auto">
            <a:xfrm>
              <a:off x="1146" y="2646"/>
              <a:ext cx="30" cy="67"/>
            </a:xfrm>
            <a:custGeom>
              <a:avLst/>
              <a:gdLst>
                <a:gd name="T0" fmla="*/ 63 w 18"/>
                <a:gd name="T1" fmla="*/ 0 h 40"/>
                <a:gd name="T2" fmla="*/ 83 w 18"/>
                <a:gd name="T3" fmla="*/ 79 h 40"/>
                <a:gd name="T4" fmla="*/ 63 w 18"/>
                <a:gd name="T5" fmla="*/ 0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40">
                  <a:moveTo>
                    <a:pt x="14" y="0"/>
                  </a:moveTo>
                  <a:cubicBezTo>
                    <a:pt x="14" y="0"/>
                    <a:pt x="0" y="40"/>
                    <a:pt x="18" y="17"/>
                  </a:cubicBezTo>
                  <a:cubicBezTo>
                    <a:pt x="18" y="17"/>
                    <a:pt x="5" y="30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Freeform 2282"/>
            <p:cNvSpPr>
              <a:spLocks/>
            </p:cNvSpPr>
            <p:nvPr/>
          </p:nvSpPr>
          <p:spPr bwMode="auto">
            <a:xfrm>
              <a:off x="1258" y="2663"/>
              <a:ext cx="109" cy="28"/>
            </a:xfrm>
            <a:custGeom>
              <a:avLst/>
              <a:gdLst>
                <a:gd name="T0" fmla="*/ 0 w 65"/>
                <a:gd name="T1" fmla="*/ 0 h 17"/>
                <a:gd name="T2" fmla="*/ 307 w 65"/>
                <a:gd name="T3" fmla="*/ 68 h 17"/>
                <a:gd name="T4" fmla="*/ 0 w 65"/>
                <a:gd name="T5" fmla="*/ 0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" h="17">
                  <a:moveTo>
                    <a:pt x="0" y="0"/>
                  </a:moveTo>
                  <a:cubicBezTo>
                    <a:pt x="0" y="0"/>
                    <a:pt x="33" y="17"/>
                    <a:pt x="65" y="15"/>
                  </a:cubicBezTo>
                  <a:cubicBezTo>
                    <a:pt x="65" y="15"/>
                    <a:pt x="19" y="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Freeform 2283"/>
            <p:cNvSpPr>
              <a:spLocks/>
            </p:cNvSpPr>
            <p:nvPr/>
          </p:nvSpPr>
          <p:spPr bwMode="auto">
            <a:xfrm>
              <a:off x="1785" y="2596"/>
              <a:ext cx="74" cy="68"/>
            </a:xfrm>
            <a:custGeom>
              <a:avLst/>
              <a:gdLst>
                <a:gd name="T0" fmla="*/ 0 w 44"/>
                <a:gd name="T1" fmla="*/ 60 h 41"/>
                <a:gd name="T2" fmla="*/ 82 w 44"/>
                <a:gd name="T3" fmla="*/ 0 h 41"/>
                <a:gd name="T4" fmla="*/ 0 w 44"/>
                <a:gd name="T5" fmla="*/ 60 h 4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4" h="41">
                  <a:moveTo>
                    <a:pt x="0" y="13"/>
                  </a:moveTo>
                  <a:cubicBezTo>
                    <a:pt x="0" y="13"/>
                    <a:pt x="44" y="41"/>
                    <a:pt x="17" y="0"/>
                  </a:cubicBezTo>
                  <a:cubicBezTo>
                    <a:pt x="17" y="0"/>
                    <a:pt x="34" y="32"/>
                    <a:pt x="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Freeform 2284"/>
            <p:cNvSpPr>
              <a:spLocks/>
            </p:cNvSpPr>
            <p:nvPr/>
          </p:nvSpPr>
          <p:spPr bwMode="auto">
            <a:xfrm>
              <a:off x="1797" y="2002"/>
              <a:ext cx="99" cy="68"/>
            </a:xfrm>
            <a:custGeom>
              <a:avLst/>
              <a:gdLst>
                <a:gd name="T0" fmla="*/ 0 w 59"/>
                <a:gd name="T1" fmla="*/ 168 h 41"/>
                <a:gd name="T2" fmla="*/ 112 w 59"/>
                <a:gd name="T3" fmla="*/ 187 h 41"/>
                <a:gd name="T4" fmla="*/ 0 w 59"/>
                <a:gd name="T5" fmla="*/ 168 h 4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41">
                  <a:moveTo>
                    <a:pt x="0" y="37"/>
                  </a:moveTo>
                  <a:cubicBezTo>
                    <a:pt x="0" y="37"/>
                    <a:pt x="59" y="0"/>
                    <a:pt x="24" y="41"/>
                  </a:cubicBezTo>
                  <a:cubicBezTo>
                    <a:pt x="24" y="41"/>
                    <a:pt x="47" y="12"/>
                    <a:pt x="0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Freeform 2285"/>
            <p:cNvSpPr>
              <a:spLocks/>
            </p:cNvSpPr>
            <p:nvPr/>
          </p:nvSpPr>
          <p:spPr bwMode="auto">
            <a:xfrm>
              <a:off x="1460" y="1787"/>
              <a:ext cx="36" cy="111"/>
            </a:xfrm>
            <a:custGeom>
              <a:avLst/>
              <a:gdLst>
                <a:gd name="T0" fmla="*/ 0 w 21"/>
                <a:gd name="T1" fmla="*/ 315 h 66"/>
                <a:gd name="T2" fmla="*/ 106 w 21"/>
                <a:gd name="T3" fmla="*/ 306 h 66"/>
                <a:gd name="T4" fmla="*/ 0 w 21"/>
                <a:gd name="T5" fmla="*/ 315 h 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" h="66">
                  <a:moveTo>
                    <a:pt x="0" y="66"/>
                  </a:moveTo>
                  <a:cubicBezTo>
                    <a:pt x="0" y="66"/>
                    <a:pt x="10" y="0"/>
                    <a:pt x="21" y="64"/>
                  </a:cubicBezTo>
                  <a:cubicBezTo>
                    <a:pt x="21" y="64"/>
                    <a:pt x="9" y="18"/>
                    <a:pt x="0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Freeform 2286"/>
            <p:cNvSpPr>
              <a:spLocks/>
            </p:cNvSpPr>
            <p:nvPr/>
          </p:nvSpPr>
          <p:spPr bwMode="auto">
            <a:xfrm>
              <a:off x="1278" y="1943"/>
              <a:ext cx="107" cy="18"/>
            </a:xfrm>
            <a:custGeom>
              <a:avLst/>
              <a:gdLst>
                <a:gd name="T0" fmla="*/ 0 w 64"/>
                <a:gd name="T1" fmla="*/ 0 h 11"/>
                <a:gd name="T2" fmla="*/ 117 w 64"/>
                <a:gd name="T3" fmla="*/ 34 h 11"/>
                <a:gd name="T4" fmla="*/ 299 w 64"/>
                <a:gd name="T5" fmla="*/ 13 h 11"/>
                <a:gd name="T6" fmla="*/ 117 w 64"/>
                <a:gd name="T7" fmla="*/ 43 h 11"/>
                <a:gd name="T8" fmla="*/ 0 w 64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" h="11">
                  <a:moveTo>
                    <a:pt x="0" y="0"/>
                  </a:moveTo>
                  <a:cubicBezTo>
                    <a:pt x="2" y="5"/>
                    <a:pt x="19" y="8"/>
                    <a:pt x="25" y="8"/>
                  </a:cubicBezTo>
                  <a:cubicBezTo>
                    <a:pt x="38" y="8"/>
                    <a:pt x="51" y="3"/>
                    <a:pt x="64" y="3"/>
                  </a:cubicBezTo>
                  <a:cubicBezTo>
                    <a:pt x="51" y="7"/>
                    <a:pt x="39" y="10"/>
                    <a:pt x="25" y="10"/>
                  </a:cubicBezTo>
                  <a:cubicBezTo>
                    <a:pt x="19" y="11"/>
                    <a:pt x="1" y="7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Freeform 2287"/>
            <p:cNvSpPr>
              <a:spLocks/>
            </p:cNvSpPr>
            <p:nvPr/>
          </p:nvSpPr>
          <p:spPr bwMode="auto">
            <a:xfrm>
              <a:off x="1194" y="2350"/>
              <a:ext cx="220" cy="117"/>
            </a:xfrm>
            <a:custGeom>
              <a:avLst/>
              <a:gdLst>
                <a:gd name="T0" fmla="*/ 5 w 131"/>
                <a:gd name="T1" fmla="*/ 0 h 70"/>
                <a:gd name="T2" fmla="*/ 141 w 131"/>
                <a:gd name="T3" fmla="*/ 271 h 70"/>
                <a:gd name="T4" fmla="*/ 620 w 131"/>
                <a:gd name="T5" fmla="*/ 132 h 70"/>
                <a:gd name="T6" fmla="*/ 170 w 131"/>
                <a:gd name="T7" fmla="*/ 242 h 70"/>
                <a:gd name="T8" fmla="*/ 5 w 131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1" h="70">
                  <a:moveTo>
                    <a:pt x="1" y="0"/>
                  </a:moveTo>
                  <a:cubicBezTo>
                    <a:pt x="1" y="0"/>
                    <a:pt x="0" y="45"/>
                    <a:pt x="30" y="58"/>
                  </a:cubicBezTo>
                  <a:cubicBezTo>
                    <a:pt x="59" y="70"/>
                    <a:pt x="105" y="50"/>
                    <a:pt x="131" y="28"/>
                  </a:cubicBezTo>
                  <a:cubicBezTo>
                    <a:pt x="131" y="28"/>
                    <a:pt x="77" y="70"/>
                    <a:pt x="36" y="52"/>
                  </a:cubicBezTo>
                  <a:cubicBezTo>
                    <a:pt x="5" y="39"/>
                    <a:pt x="1" y="0"/>
                    <a:pt x="1" y="0"/>
                  </a:cubicBezTo>
                </a:path>
              </a:pathLst>
            </a:custGeom>
            <a:solidFill>
              <a:srgbClr val="85418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Freeform 2289"/>
            <p:cNvSpPr>
              <a:spLocks/>
            </p:cNvSpPr>
            <p:nvPr/>
          </p:nvSpPr>
          <p:spPr bwMode="auto">
            <a:xfrm>
              <a:off x="1214" y="2080"/>
              <a:ext cx="143" cy="263"/>
            </a:xfrm>
            <a:custGeom>
              <a:avLst/>
              <a:gdLst>
                <a:gd name="T0" fmla="*/ 405 w 85"/>
                <a:gd name="T1" fmla="*/ 0 h 157"/>
                <a:gd name="T2" fmla="*/ 84 w 85"/>
                <a:gd name="T3" fmla="*/ 250 h 157"/>
                <a:gd name="T4" fmla="*/ 13 w 85"/>
                <a:gd name="T5" fmla="*/ 375 h 157"/>
                <a:gd name="T6" fmla="*/ 119 w 85"/>
                <a:gd name="T7" fmla="*/ 739 h 157"/>
                <a:gd name="T8" fmla="*/ 405 w 85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" h="157">
                  <a:moveTo>
                    <a:pt x="85" y="0"/>
                  </a:moveTo>
                  <a:cubicBezTo>
                    <a:pt x="61" y="8"/>
                    <a:pt x="37" y="26"/>
                    <a:pt x="18" y="53"/>
                  </a:cubicBezTo>
                  <a:cubicBezTo>
                    <a:pt x="12" y="62"/>
                    <a:pt x="7" y="71"/>
                    <a:pt x="3" y="80"/>
                  </a:cubicBezTo>
                  <a:cubicBezTo>
                    <a:pt x="0" y="113"/>
                    <a:pt x="7" y="143"/>
                    <a:pt x="25" y="157"/>
                  </a:cubicBezTo>
                  <a:cubicBezTo>
                    <a:pt x="24" y="105"/>
                    <a:pt x="38" y="49"/>
                    <a:pt x="85" y="0"/>
                  </a:cubicBezTo>
                </a:path>
              </a:pathLst>
            </a:custGeom>
            <a:solidFill>
              <a:srgbClr val="C39FC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Freeform 2290"/>
            <p:cNvSpPr>
              <a:spLocks/>
            </p:cNvSpPr>
            <p:nvPr/>
          </p:nvSpPr>
          <p:spPr bwMode="auto">
            <a:xfrm>
              <a:off x="1191" y="2214"/>
              <a:ext cx="79" cy="241"/>
            </a:xfrm>
            <a:custGeom>
              <a:avLst/>
              <a:gdLst>
                <a:gd name="T0" fmla="*/ 82 w 47"/>
                <a:gd name="T1" fmla="*/ 0 h 144"/>
                <a:gd name="T2" fmla="*/ 0 w 47"/>
                <a:gd name="T3" fmla="*/ 348 h 144"/>
                <a:gd name="T4" fmla="*/ 34 w 47"/>
                <a:gd name="T5" fmla="*/ 524 h 144"/>
                <a:gd name="T6" fmla="*/ 119 w 47"/>
                <a:gd name="T7" fmla="*/ 639 h 144"/>
                <a:gd name="T8" fmla="*/ 224 w 47"/>
                <a:gd name="T9" fmla="*/ 674 h 144"/>
                <a:gd name="T10" fmla="*/ 224 w 47"/>
                <a:gd name="T11" fmla="*/ 666 h 144"/>
                <a:gd name="T12" fmla="*/ 153 w 47"/>
                <a:gd name="T13" fmla="*/ 653 h 144"/>
                <a:gd name="T14" fmla="*/ 13 w 47"/>
                <a:gd name="T15" fmla="*/ 382 h 144"/>
                <a:gd name="T16" fmla="*/ 182 w 47"/>
                <a:gd name="T17" fmla="*/ 624 h 144"/>
                <a:gd name="T18" fmla="*/ 215 w 47"/>
                <a:gd name="T19" fmla="*/ 639 h 144"/>
                <a:gd name="T20" fmla="*/ 187 w 47"/>
                <a:gd name="T21" fmla="*/ 362 h 144"/>
                <a:gd name="T22" fmla="*/ 82 w 47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7" h="144">
                  <a:moveTo>
                    <a:pt x="17" y="0"/>
                  </a:moveTo>
                  <a:cubicBezTo>
                    <a:pt x="6" y="25"/>
                    <a:pt x="0" y="51"/>
                    <a:pt x="0" y="74"/>
                  </a:cubicBezTo>
                  <a:cubicBezTo>
                    <a:pt x="0" y="88"/>
                    <a:pt x="3" y="101"/>
                    <a:pt x="7" y="112"/>
                  </a:cubicBezTo>
                  <a:cubicBezTo>
                    <a:pt x="11" y="122"/>
                    <a:pt x="17" y="131"/>
                    <a:pt x="25" y="136"/>
                  </a:cubicBezTo>
                  <a:cubicBezTo>
                    <a:pt x="31" y="141"/>
                    <a:pt x="38" y="143"/>
                    <a:pt x="47" y="144"/>
                  </a:cubicBezTo>
                  <a:cubicBezTo>
                    <a:pt x="47" y="143"/>
                    <a:pt x="47" y="143"/>
                    <a:pt x="47" y="142"/>
                  </a:cubicBezTo>
                  <a:cubicBezTo>
                    <a:pt x="41" y="142"/>
                    <a:pt x="36" y="140"/>
                    <a:pt x="32" y="139"/>
                  </a:cubicBezTo>
                  <a:cubicBezTo>
                    <a:pt x="2" y="126"/>
                    <a:pt x="3" y="81"/>
                    <a:pt x="3" y="81"/>
                  </a:cubicBezTo>
                  <a:cubicBezTo>
                    <a:pt x="3" y="81"/>
                    <a:pt x="7" y="120"/>
                    <a:pt x="38" y="133"/>
                  </a:cubicBezTo>
                  <a:cubicBezTo>
                    <a:pt x="40" y="134"/>
                    <a:pt x="43" y="135"/>
                    <a:pt x="45" y="136"/>
                  </a:cubicBezTo>
                  <a:cubicBezTo>
                    <a:pt x="42" y="117"/>
                    <a:pt x="39" y="97"/>
                    <a:pt x="39" y="77"/>
                  </a:cubicBezTo>
                  <a:cubicBezTo>
                    <a:pt x="21" y="63"/>
                    <a:pt x="14" y="33"/>
                    <a:pt x="17" y="0"/>
                  </a:cubicBezTo>
                </a:path>
              </a:pathLst>
            </a:custGeom>
            <a:solidFill>
              <a:srgbClr val="B892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Freeform 2291"/>
            <p:cNvSpPr>
              <a:spLocks/>
            </p:cNvSpPr>
            <p:nvPr/>
          </p:nvSpPr>
          <p:spPr bwMode="auto">
            <a:xfrm>
              <a:off x="1184" y="2070"/>
              <a:ext cx="183" cy="392"/>
            </a:xfrm>
            <a:custGeom>
              <a:avLst/>
              <a:gdLst>
                <a:gd name="T0" fmla="*/ 515 w 109"/>
                <a:gd name="T1" fmla="*/ 0 h 234"/>
                <a:gd name="T2" fmla="*/ 154 w 109"/>
                <a:gd name="T3" fmla="*/ 266 h 234"/>
                <a:gd name="T4" fmla="*/ 0 w 109"/>
                <a:gd name="T5" fmla="*/ 752 h 234"/>
                <a:gd name="T6" fmla="*/ 34 w 109"/>
                <a:gd name="T7" fmla="*/ 935 h 234"/>
                <a:gd name="T8" fmla="*/ 124 w 109"/>
                <a:gd name="T9" fmla="*/ 1064 h 234"/>
                <a:gd name="T10" fmla="*/ 245 w 109"/>
                <a:gd name="T11" fmla="*/ 1101 h 234"/>
                <a:gd name="T12" fmla="*/ 242 w 109"/>
                <a:gd name="T13" fmla="*/ 1081 h 234"/>
                <a:gd name="T14" fmla="*/ 138 w 109"/>
                <a:gd name="T15" fmla="*/ 1044 h 234"/>
                <a:gd name="T16" fmla="*/ 50 w 109"/>
                <a:gd name="T17" fmla="*/ 931 h 234"/>
                <a:gd name="T18" fmla="*/ 20 w 109"/>
                <a:gd name="T19" fmla="*/ 752 h 234"/>
                <a:gd name="T20" fmla="*/ 99 w 109"/>
                <a:gd name="T21" fmla="*/ 404 h 234"/>
                <a:gd name="T22" fmla="*/ 170 w 109"/>
                <a:gd name="T23" fmla="*/ 278 h 234"/>
                <a:gd name="T24" fmla="*/ 487 w 109"/>
                <a:gd name="T25" fmla="*/ 28 h 234"/>
                <a:gd name="T26" fmla="*/ 515 w 109"/>
                <a:gd name="T27" fmla="*/ 0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9" h="234">
                  <a:moveTo>
                    <a:pt x="109" y="0"/>
                  </a:moveTo>
                  <a:cubicBezTo>
                    <a:pt x="82" y="7"/>
                    <a:pt x="54" y="26"/>
                    <a:pt x="33" y="57"/>
                  </a:cubicBezTo>
                  <a:cubicBezTo>
                    <a:pt x="11" y="89"/>
                    <a:pt x="0" y="127"/>
                    <a:pt x="0" y="160"/>
                  </a:cubicBezTo>
                  <a:cubicBezTo>
                    <a:pt x="0" y="174"/>
                    <a:pt x="3" y="188"/>
                    <a:pt x="7" y="199"/>
                  </a:cubicBezTo>
                  <a:cubicBezTo>
                    <a:pt x="11" y="210"/>
                    <a:pt x="18" y="220"/>
                    <a:pt x="26" y="226"/>
                  </a:cubicBezTo>
                  <a:cubicBezTo>
                    <a:pt x="33" y="231"/>
                    <a:pt x="42" y="233"/>
                    <a:pt x="52" y="234"/>
                  </a:cubicBezTo>
                  <a:cubicBezTo>
                    <a:pt x="52" y="233"/>
                    <a:pt x="51" y="231"/>
                    <a:pt x="51" y="230"/>
                  </a:cubicBezTo>
                  <a:cubicBezTo>
                    <a:pt x="42" y="229"/>
                    <a:pt x="35" y="227"/>
                    <a:pt x="29" y="222"/>
                  </a:cubicBezTo>
                  <a:cubicBezTo>
                    <a:pt x="21" y="217"/>
                    <a:pt x="15" y="208"/>
                    <a:pt x="11" y="198"/>
                  </a:cubicBezTo>
                  <a:cubicBezTo>
                    <a:pt x="7" y="187"/>
                    <a:pt x="4" y="174"/>
                    <a:pt x="4" y="160"/>
                  </a:cubicBezTo>
                  <a:cubicBezTo>
                    <a:pt x="4" y="137"/>
                    <a:pt x="10" y="111"/>
                    <a:pt x="21" y="86"/>
                  </a:cubicBezTo>
                  <a:cubicBezTo>
                    <a:pt x="25" y="77"/>
                    <a:pt x="30" y="68"/>
                    <a:pt x="36" y="59"/>
                  </a:cubicBezTo>
                  <a:cubicBezTo>
                    <a:pt x="55" y="32"/>
                    <a:pt x="79" y="14"/>
                    <a:pt x="103" y="6"/>
                  </a:cubicBezTo>
                  <a:cubicBezTo>
                    <a:pt x="105" y="4"/>
                    <a:pt x="107" y="2"/>
                    <a:pt x="109" y="0"/>
                  </a:cubicBezTo>
                </a:path>
              </a:pathLst>
            </a:custGeom>
            <a:solidFill>
              <a:srgbClr val="6761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Freeform 2292"/>
            <p:cNvSpPr>
              <a:spLocks/>
            </p:cNvSpPr>
            <p:nvPr/>
          </p:nvSpPr>
          <p:spPr bwMode="auto">
            <a:xfrm>
              <a:off x="1194" y="2350"/>
              <a:ext cx="76" cy="102"/>
            </a:xfrm>
            <a:custGeom>
              <a:avLst/>
              <a:gdLst>
                <a:gd name="T0" fmla="*/ 5 w 45"/>
                <a:gd name="T1" fmla="*/ 0 h 61"/>
                <a:gd name="T2" fmla="*/ 145 w 45"/>
                <a:gd name="T3" fmla="*/ 271 h 61"/>
                <a:gd name="T4" fmla="*/ 216 w 45"/>
                <a:gd name="T5" fmla="*/ 286 h 61"/>
                <a:gd name="T6" fmla="*/ 208 w 45"/>
                <a:gd name="T7" fmla="*/ 258 h 61"/>
                <a:gd name="T8" fmla="*/ 174 w 45"/>
                <a:gd name="T9" fmla="*/ 242 h 61"/>
                <a:gd name="T10" fmla="*/ 5 w 45"/>
                <a:gd name="T11" fmla="*/ 0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" h="61">
                  <a:moveTo>
                    <a:pt x="1" y="0"/>
                  </a:moveTo>
                  <a:cubicBezTo>
                    <a:pt x="1" y="0"/>
                    <a:pt x="0" y="45"/>
                    <a:pt x="30" y="58"/>
                  </a:cubicBezTo>
                  <a:cubicBezTo>
                    <a:pt x="34" y="59"/>
                    <a:pt x="39" y="61"/>
                    <a:pt x="45" y="61"/>
                  </a:cubicBezTo>
                  <a:cubicBezTo>
                    <a:pt x="44" y="59"/>
                    <a:pt x="44" y="57"/>
                    <a:pt x="43" y="55"/>
                  </a:cubicBezTo>
                  <a:cubicBezTo>
                    <a:pt x="41" y="54"/>
                    <a:pt x="38" y="53"/>
                    <a:pt x="36" y="52"/>
                  </a:cubicBezTo>
                  <a:cubicBezTo>
                    <a:pt x="5" y="39"/>
                    <a:pt x="1" y="0"/>
                    <a:pt x="1" y="0"/>
                  </a:cubicBezTo>
                </a:path>
              </a:pathLst>
            </a:custGeom>
            <a:solidFill>
              <a:srgbClr val="A87B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Freeform 2293"/>
            <p:cNvSpPr>
              <a:spLocks/>
            </p:cNvSpPr>
            <p:nvPr/>
          </p:nvSpPr>
          <p:spPr bwMode="auto">
            <a:xfrm>
              <a:off x="1606" y="2085"/>
              <a:ext cx="216" cy="563"/>
            </a:xfrm>
            <a:custGeom>
              <a:avLst/>
              <a:gdLst>
                <a:gd name="T0" fmla="*/ 440 w 129"/>
                <a:gd name="T1" fmla="*/ 0 h 336"/>
                <a:gd name="T2" fmla="*/ 494 w 129"/>
                <a:gd name="T3" fmla="*/ 5 h 336"/>
                <a:gd name="T4" fmla="*/ 496 w 129"/>
                <a:gd name="T5" fmla="*/ 137 h 336"/>
                <a:gd name="T6" fmla="*/ 516 w 129"/>
                <a:gd name="T7" fmla="*/ 300 h 336"/>
                <a:gd name="T8" fmla="*/ 586 w 129"/>
                <a:gd name="T9" fmla="*/ 508 h 336"/>
                <a:gd name="T10" fmla="*/ 599 w 129"/>
                <a:gd name="T11" fmla="*/ 732 h 336"/>
                <a:gd name="T12" fmla="*/ 599 w 129"/>
                <a:gd name="T13" fmla="*/ 851 h 336"/>
                <a:gd name="T14" fmla="*/ 558 w 129"/>
                <a:gd name="T15" fmla="*/ 947 h 336"/>
                <a:gd name="T16" fmla="*/ 496 w 129"/>
                <a:gd name="T17" fmla="*/ 1138 h 336"/>
                <a:gd name="T18" fmla="*/ 460 w 129"/>
                <a:gd name="T19" fmla="*/ 1312 h 336"/>
                <a:gd name="T20" fmla="*/ 357 w 129"/>
                <a:gd name="T21" fmla="*/ 1392 h 336"/>
                <a:gd name="T22" fmla="*/ 0 w 129"/>
                <a:gd name="T23" fmla="*/ 1580 h 336"/>
                <a:gd name="T24" fmla="*/ 75 w 129"/>
                <a:gd name="T25" fmla="*/ 1533 h 336"/>
                <a:gd name="T26" fmla="*/ 196 w 129"/>
                <a:gd name="T27" fmla="*/ 1471 h 336"/>
                <a:gd name="T28" fmla="*/ 348 w 129"/>
                <a:gd name="T29" fmla="*/ 1351 h 336"/>
                <a:gd name="T30" fmla="*/ 512 w 129"/>
                <a:gd name="T31" fmla="*/ 994 h 336"/>
                <a:gd name="T32" fmla="*/ 583 w 129"/>
                <a:gd name="T33" fmla="*/ 578 h 336"/>
                <a:gd name="T34" fmla="*/ 527 w 129"/>
                <a:gd name="T35" fmla="*/ 395 h 336"/>
                <a:gd name="T36" fmla="*/ 487 w 129"/>
                <a:gd name="T37" fmla="*/ 225 h 336"/>
                <a:gd name="T38" fmla="*/ 474 w 129"/>
                <a:gd name="T39" fmla="*/ 5 h 3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9" h="336">
                  <a:moveTo>
                    <a:pt x="94" y="0"/>
                  </a:moveTo>
                  <a:cubicBezTo>
                    <a:pt x="98" y="0"/>
                    <a:pt x="101" y="0"/>
                    <a:pt x="105" y="1"/>
                  </a:cubicBezTo>
                  <a:cubicBezTo>
                    <a:pt x="109" y="10"/>
                    <a:pt x="106" y="21"/>
                    <a:pt x="106" y="29"/>
                  </a:cubicBezTo>
                  <a:cubicBezTo>
                    <a:pt x="107" y="41"/>
                    <a:pt x="107" y="53"/>
                    <a:pt x="110" y="64"/>
                  </a:cubicBezTo>
                  <a:cubicBezTo>
                    <a:pt x="114" y="79"/>
                    <a:pt x="121" y="93"/>
                    <a:pt x="125" y="108"/>
                  </a:cubicBezTo>
                  <a:cubicBezTo>
                    <a:pt x="129" y="123"/>
                    <a:pt x="128" y="140"/>
                    <a:pt x="128" y="156"/>
                  </a:cubicBezTo>
                  <a:cubicBezTo>
                    <a:pt x="128" y="164"/>
                    <a:pt x="129" y="174"/>
                    <a:pt x="128" y="181"/>
                  </a:cubicBezTo>
                  <a:cubicBezTo>
                    <a:pt x="126" y="189"/>
                    <a:pt x="121" y="194"/>
                    <a:pt x="119" y="201"/>
                  </a:cubicBezTo>
                  <a:cubicBezTo>
                    <a:pt x="114" y="215"/>
                    <a:pt x="109" y="229"/>
                    <a:pt x="106" y="242"/>
                  </a:cubicBezTo>
                  <a:cubicBezTo>
                    <a:pt x="103" y="255"/>
                    <a:pt x="102" y="267"/>
                    <a:pt x="98" y="279"/>
                  </a:cubicBezTo>
                  <a:cubicBezTo>
                    <a:pt x="95" y="292"/>
                    <a:pt x="88" y="292"/>
                    <a:pt x="76" y="296"/>
                  </a:cubicBezTo>
                  <a:cubicBezTo>
                    <a:pt x="50" y="307"/>
                    <a:pt x="29" y="336"/>
                    <a:pt x="0" y="336"/>
                  </a:cubicBezTo>
                  <a:cubicBezTo>
                    <a:pt x="0" y="330"/>
                    <a:pt x="10" y="328"/>
                    <a:pt x="16" y="326"/>
                  </a:cubicBezTo>
                  <a:cubicBezTo>
                    <a:pt x="26" y="323"/>
                    <a:pt x="34" y="320"/>
                    <a:pt x="42" y="313"/>
                  </a:cubicBezTo>
                  <a:cubicBezTo>
                    <a:pt x="53" y="304"/>
                    <a:pt x="63" y="295"/>
                    <a:pt x="74" y="287"/>
                  </a:cubicBezTo>
                  <a:cubicBezTo>
                    <a:pt x="97" y="270"/>
                    <a:pt x="102" y="238"/>
                    <a:pt x="109" y="211"/>
                  </a:cubicBezTo>
                  <a:cubicBezTo>
                    <a:pt x="115" y="183"/>
                    <a:pt x="125" y="152"/>
                    <a:pt x="124" y="123"/>
                  </a:cubicBezTo>
                  <a:cubicBezTo>
                    <a:pt x="124" y="110"/>
                    <a:pt x="116" y="97"/>
                    <a:pt x="112" y="84"/>
                  </a:cubicBezTo>
                  <a:cubicBezTo>
                    <a:pt x="109" y="72"/>
                    <a:pt x="107" y="60"/>
                    <a:pt x="104" y="48"/>
                  </a:cubicBezTo>
                  <a:cubicBezTo>
                    <a:pt x="101" y="32"/>
                    <a:pt x="101" y="17"/>
                    <a:pt x="101" y="1"/>
                  </a:cubicBezTo>
                </a:path>
              </a:pathLst>
            </a:custGeom>
            <a:solidFill>
              <a:srgbClr val="54B4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Oval 2294"/>
            <p:cNvSpPr>
              <a:spLocks noChangeArrowheads="1"/>
            </p:cNvSpPr>
            <p:nvPr/>
          </p:nvSpPr>
          <p:spPr bwMode="auto">
            <a:xfrm>
              <a:off x="1338" y="2062"/>
              <a:ext cx="40" cy="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Oval 2295"/>
            <p:cNvSpPr>
              <a:spLocks noChangeArrowheads="1"/>
            </p:cNvSpPr>
            <p:nvPr/>
          </p:nvSpPr>
          <p:spPr bwMode="auto">
            <a:xfrm>
              <a:off x="1308" y="2087"/>
              <a:ext cx="22" cy="2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" name="ZoneTexte 255"/>
          <p:cNvSpPr txBox="1"/>
          <p:nvPr/>
        </p:nvSpPr>
        <p:spPr>
          <a:xfrm>
            <a:off x="804208" y="5559772"/>
            <a:ext cx="1525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Cellules </a:t>
            </a:r>
            <a:r>
              <a:rPr lang="en-US" sz="1200" b="1" dirty="0" err="1"/>
              <a:t>dendritiques</a:t>
            </a:r>
            <a:endParaRPr lang="en-US" sz="1200" b="1" dirty="0"/>
          </a:p>
        </p:txBody>
      </p:sp>
      <p:sp>
        <p:nvSpPr>
          <p:cNvPr id="257" name="Flèche vers la droite 256"/>
          <p:cNvSpPr/>
          <p:nvPr/>
        </p:nvSpPr>
        <p:spPr>
          <a:xfrm rot="21264105">
            <a:off x="2374325" y="5216894"/>
            <a:ext cx="1141820" cy="19013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8" name="Audio 22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50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65"/>
    </mc:Choice>
    <mc:Fallback xmlns="">
      <p:transition spd="slow" advTm="87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8"/>
                </p:tgtEl>
              </p:cMediaNode>
            </p:audio>
          </p:childTnLst>
        </p:cTn>
      </p:par>
    </p:tnLst>
    <p:bldLst>
      <p:bldP spid="5" grpId="0"/>
      <p:bldP spid="6" grpId="0"/>
      <p:bldP spid="336" grpId="0" animBg="1"/>
      <p:bldP spid="337" grpId="0" animBg="1"/>
      <p:bldP spid="338" grpId="0"/>
      <p:bldP spid="339" grpId="0"/>
      <p:bldP spid="256" grpId="0"/>
      <p:bldP spid="2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8142" y="87015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C00000"/>
                </a:solidFill>
              </a:rPr>
              <a:t>Quelques « rappels » d’immunologie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25299" y="6030106"/>
            <a:ext cx="264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immunitaire</a:t>
            </a:r>
            <a:r>
              <a:rPr lang="en-US" dirty="0"/>
              <a:t> </a:t>
            </a:r>
            <a:r>
              <a:rPr lang="en-US" dirty="0" err="1"/>
              <a:t>inné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5131283" y="6036090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immunitaire</a:t>
            </a:r>
            <a:r>
              <a:rPr lang="en-US" dirty="0"/>
              <a:t> </a:t>
            </a:r>
            <a:r>
              <a:rPr lang="en-US" dirty="0" err="1"/>
              <a:t>adaptatif</a:t>
            </a:r>
            <a:endParaRPr lang="en-US" dirty="0"/>
          </a:p>
        </p:txBody>
      </p:sp>
      <p:grpSp>
        <p:nvGrpSpPr>
          <p:cNvPr id="7" name="Grouper 6"/>
          <p:cNvGrpSpPr/>
          <p:nvPr/>
        </p:nvGrpSpPr>
        <p:grpSpPr>
          <a:xfrm>
            <a:off x="430600" y="1366538"/>
            <a:ext cx="4090066" cy="3045905"/>
            <a:chOff x="2254053" y="1332278"/>
            <a:chExt cx="1510988" cy="1051840"/>
          </a:xfrm>
        </p:grpSpPr>
        <p:grpSp>
          <p:nvGrpSpPr>
            <p:cNvPr id="8" name="Grouper 7"/>
            <p:cNvGrpSpPr/>
            <p:nvPr/>
          </p:nvGrpSpPr>
          <p:grpSpPr>
            <a:xfrm>
              <a:off x="2400708" y="1529143"/>
              <a:ext cx="826925" cy="682694"/>
              <a:chOff x="2149246" y="1903951"/>
              <a:chExt cx="1913261" cy="1664749"/>
            </a:xfrm>
          </p:grpSpPr>
          <p:grpSp>
            <p:nvGrpSpPr>
              <p:cNvPr id="12" name="Group 3"/>
              <p:cNvGrpSpPr>
                <a:grpSpLocks/>
              </p:cNvGrpSpPr>
              <p:nvPr/>
            </p:nvGrpSpPr>
            <p:grpSpPr bwMode="auto">
              <a:xfrm>
                <a:off x="2517577" y="1903951"/>
                <a:ext cx="900526" cy="764701"/>
                <a:chOff x="977" y="1284"/>
                <a:chExt cx="1094" cy="1175"/>
              </a:xfrm>
            </p:grpSpPr>
            <p:sp>
              <p:nvSpPr>
                <p:cNvPr id="36" name="Freeform 4"/>
                <p:cNvSpPr>
                  <a:spLocks/>
                </p:cNvSpPr>
                <p:nvPr/>
              </p:nvSpPr>
              <p:spPr bwMode="auto">
                <a:xfrm>
                  <a:off x="977" y="1284"/>
                  <a:ext cx="1094" cy="1175"/>
                </a:xfrm>
                <a:custGeom>
                  <a:avLst/>
                  <a:gdLst>
                    <a:gd name="T0" fmla="*/ 1740 w 286"/>
                    <a:gd name="T1" fmla="*/ 5908 h 288"/>
                    <a:gd name="T2" fmla="*/ 891 w 286"/>
                    <a:gd name="T3" fmla="*/ 13916 h 288"/>
                    <a:gd name="T4" fmla="*/ 3030 w 286"/>
                    <a:gd name="T5" fmla="*/ 17662 h 288"/>
                    <a:gd name="T6" fmla="*/ 6319 w 286"/>
                    <a:gd name="T7" fmla="*/ 19294 h 288"/>
                    <a:gd name="T8" fmla="*/ 13212 w 286"/>
                    <a:gd name="T9" fmla="*/ 17311 h 288"/>
                    <a:gd name="T10" fmla="*/ 15947 w 286"/>
                    <a:gd name="T11" fmla="*/ 10253 h 288"/>
                    <a:gd name="T12" fmla="*/ 14719 w 286"/>
                    <a:gd name="T13" fmla="*/ 4011 h 288"/>
                    <a:gd name="T14" fmla="*/ 10404 w 286"/>
                    <a:gd name="T15" fmla="*/ 335 h 288"/>
                    <a:gd name="T16" fmla="*/ 4873 w 286"/>
                    <a:gd name="T17" fmla="*/ 1832 h 288"/>
                    <a:gd name="T18" fmla="*/ 1740 w 286"/>
                    <a:gd name="T19" fmla="*/ 5908 h 28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86" h="288">
                      <a:moveTo>
                        <a:pt x="31" y="87"/>
                      </a:moveTo>
                      <a:cubicBezTo>
                        <a:pt x="6" y="121"/>
                        <a:pt x="0" y="162"/>
                        <a:pt x="16" y="205"/>
                      </a:cubicBezTo>
                      <a:cubicBezTo>
                        <a:pt x="23" y="223"/>
                        <a:pt x="37" y="250"/>
                        <a:pt x="54" y="260"/>
                      </a:cubicBezTo>
                      <a:cubicBezTo>
                        <a:pt x="73" y="272"/>
                        <a:pt x="91" y="283"/>
                        <a:pt x="113" y="284"/>
                      </a:cubicBezTo>
                      <a:cubicBezTo>
                        <a:pt x="159" y="288"/>
                        <a:pt x="202" y="282"/>
                        <a:pt x="236" y="255"/>
                      </a:cubicBezTo>
                      <a:cubicBezTo>
                        <a:pt x="269" y="227"/>
                        <a:pt x="283" y="198"/>
                        <a:pt x="285" y="151"/>
                      </a:cubicBezTo>
                      <a:cubicBezTo>
                        <a:pt x="286" y="117"/>
                        <a:pt x="282" y="87"/>
                        <a:pt x="263" y="59"/>
                      </a:cubicBezTo>
                      <a:cubicBezTo>
                        <a:pt x="245" y="32"/>
                        <a:pt x="217" y="11"/>
                        <a:pt x="186" y="5"/>
                      </a:cubicBezTo>
                      <a:cubicBezTo>
                        <a:pt x="154" y="1"/>
                        <a:pt x="111" y="0"/>
                        <a:pt x="87" y="27"/>
                      </a:cubicBezTo>
                      <a:cubicBezTo>
                        <a:pt x="63" y="53"/>
                        <a:pt x="50" y="56"/>
                        <a:pt x="31" y="87"/>
                      </a:cubicBezTo>
                    </a:path>
                  </a:pathLst>
                </a:custGeom>
                <a:solidFill>
                  <a:srgbClr val="FACDD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37" name="Freeform 5"/>
                <p:cNvSpPr>
                  <a:spLocks/>
                </p:cNvSpPr>
                <p:nvPr/>
              </p:nvSpPr>
              <p:spPr bwMode="auto">
                <a:xfrm>
                  <a:off x="1015" y="1329"/>
                  <a:ext cx="781" cy="1024"/>
                </a:xfrm>
                <a:custGeom>
                  <a:avLst/>
                  <a:gdLst>
                    <a:gd name="T0" fmla="*/ 3373 w 204"/>
                    <a:gd name="T1" fmla="*/ 16645 h 251"/>
                    <a:gd name="T2" fmla="*/ 1466 w 204"/>
                    <a:gd name="T3" fmla="*/ 13165 h 251"/>
                    <a:gd name="T4" fmla="*/ 2182 w 204"/>
                    <a:gd name="T5" fmla="*/ 5842 h 251"/>
                    <a:gd name="T6" fmla="*/ 5057 w 204"/>
                    <a:gd name="T7" fmla="*/ 2097 h 251"/>
                    <a:gd name="T8" fmla="*/ 10157 w 204"/>
                    <a:gd name="T9" fmla="*/ 751 h 251"/>
                    <a:gd name="T10" fmla="*/ 11447 w 204"/>
                    <a:gd name="T11" fmla="*/ 1297 h 251"/>
                    <a:gd name="T12" fmla="*/ 9540 w 204"/>
                    <a:gd name="T13" fmla="*/ 335 h 251"/>
                    <a:gd name="T14" fmla="*/ 4487 w 204"/>
                    <a:gd name="T15" fmla="*/ 1697 h 251"/>
                    <a:gd name="T16" fmla="*/ 1570 w 204"/>
                    <a:gd name="T17" fmla="*/ 5426 h 251"/>
                    <a:gd name="T18" fmla="*/ 835 w 204"/>
                    <a:gd name="T19" fmla="*/ 12765 h 251"/>
                    <a:gd name="T20" fmla="*/ 2756 w 204"/>
                    <a:gd name="T21" fmla="*/ 16229 h 251"/>
                    <a:gd name="T22" fmla="*/ 3928 w 204"/>
                    <a:gd name="T23" fmla="*/ 17045 h 251"/>
                    <a:gd name="T24" fmla="*/ 3373 w 204"/>
                    <a:gd name="T25" fmla="*/ 16645 h 25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04" h="251">
                      <a:moveTo>
                        <a:pt x="60" y="245"/>
                      </a:moveTo>
                      <a:cubicBezTo>
                        <a:pt x="44" y="235"/>
                        <a:pt x="32" y="211"/>
                        <a:pt x="26" y="194"/>
                      </a:cubicBezTo>
                      <a:cubicBezTo>
                        <a:pt x="11" y="155"/>
                        <a:pt x="16" y="118"/>
                        <a:pt x="39" y="86"/>
                      </a:cubicBezTo>
                      <a:cubicBezTo>
                        <a:pt x="57" y="58"/>
                        <a:pt x="68" y="56"/>
                        <a:pt x="90" y="31"/>
                      </a:cubicBezTo>
                      <a:cubicBezTo>
                        <a:pt x="113" y="7"/>
                        <a:pt x="151" y="8"/>
                        <a:pt x="181" y="11"/>
                      </a:cubicBezTo>
                      <a:cubicBezTo>
                        <a:pt x="189" y="13"/>
                        <a:pt x="197" y="16"/>
                        <a:pt x="204" y="19"/>
                      </a:cubicBezTo>
                      <a:cubicBezTo>
                        <a:pt x="194" y="13"/>
                        <a:pt x="182" y="8"/>
                        <a:pt x="170" y="5"/>
                      </a:cubicBezTo>
                      <a:cubicBezTo>
                        <a:pt x="140" y="2"/>
                        <a:pt x="102" y="0"/>
                        <a:pt x="80" y="25"/>
                      </a:cubicBezTo>
                      <a:cubicBezTo>
                        <a:pt x="57" y="50"/>
                        <a:pt x="46" y="52"/>
                        <a:pt x="28" y="80"/>
                      </a:cubicBezTo>
                      <a:cubicBezTo>
                        <a:pt x="5" y="112"/>
                        <a:pt x="0" y="149"/>
                        <a:pt x="15" y="188"/>
                      </a:cubicBezTo>
                      <a:cubicBezTo>
                        <a:pt x="21" y="205"/>
                        <a:pt x="33" y="229"/>
                        <a:pt x="49" y="239"/>
                      </a:cubicBezTo>
                      <a:cubicBezTo>
                        <a:pt x="56" y="243"/>
                        <a:pt x="63" y="247"/>
                        <a:pt x="70" y="251"/>
                      </a:cubicBezTo>
                      <a:cubicBezTo>
                        <a:pt x="67" y="249"/>
                        <a:pt x="63" y="247"/>
                        <a:pt x="60" y="245"/>
                      </a:cubicBezTo>
                    </a:path>
                  </a:pathLst>
                </a:custGeom>
                <a:solidFill>
                  <a:srgbClr val="FFF4F6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38" name="Freeform 6"/>
                <p:cNvSpPr>
                  <a:spLocks/>
                </p:cNvSpPr>
                <p:nvPr/>
              </p:nvSpPr>
              <p:spPr bwMode="auto">
                <a:xfrm>
                  <a:off x="1252" y="1370"/>
                  <a:ext cx="792" cy="1052"/>
                </a:xfrm>
                <a:custGeom>
                  <a:avLst/>
                  <a:gdLst>
                    <a:gd name="T0" fmla="*/ 10365 w 207"/>
                    <a:gd name="T1" fmla="*/ 2911 h 258"/>
                    <a:gd name="T2" fmla="*/ 7568 w 207"/>
                    <a:gd name="T3" fmla="*/ 0 h 258"/>
                    <a:gd name="T4" fmla="*/ 9573 w 207"/>
                    <a:gd name="T5" fmla="*/ 2442 h 258"/>
                    <a:gd name="T6" fmla="*/ 10759 w 207"/>
                    <a:gd name="T7" fmla="*/ 8265 h 258"/>
                    <a:gd name="T8" fmla="*/ 8184 w 207"/>
                    <a:gd name="T9" fmla="*/ 14846 h 258"/>
                    <a:gd name="T10" fmla="*/ 1741 w 207"/>
                    <a:gd name="T11" fmla="*/ 16742 h 258"/>
                    <a:gd name="T12" fmla="*/ 0 w 207"/>
                    <a:gd name="T13" fmla="*/ 16127 h 258"/>
                    <a:gd name="T14" fmla="*/ 2518 w 207"/>
                    <a:gd name="T15" fmla="*/ 17293 h 258"/>
                    <a:gd name="T16" fmla="*/ 8961 w 207"/>
                    <a:gd name="T17" fmla="*/ 15397 h 258"/>
                    <a:gd name="T18" fmla="*/ 11536 w 207"/>
                    <a:gd name="T19" fmla="*/ 8812 h 258"/>
                    <a:gd name="T20" fmla="*/ 10365 w 207"/>
                    <a:gd name="T21" fmla="*/ 2911 h 25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07" h="258">
                      <a:moveTo>
                        <a:pt x="185" y="43"/>
                      </a:moveTo>
                      <a:cubicBezTo>
                        <a:pt x="172" y="25"/>
                        <a:pt x="155" y="9"/>
                        <a:pt x="135" y="0"/>
                      </a:cubicBezTo>
                      <a:cubicBezTo>
                        <a:pt x="149" y="9"/>
                        <a:pt x="162" y="22"/>
                        <a:pt x="171" y="36"/>
                      </a:cubicBezTo>
                      <a:cubicBezTo>
                        <a:pt x="190" y="63"/>
                        <a:pt x="193" y="91"/>
                        <a:pt x="192" y="122"/>
                      </a:cubicBezTo>
                      <a:cubicBezTo>
                        <a:pt x="191" y="166"/>
                        <a:pt x="177" y="194"/>
                        <a:pt x="146" y="219"/>
                      </a:cubicBezTo>
                      <a:cubicBezTo>
                        <a:pt x="114" y="245"/>
                        <a:pt x="74" y="251"/>
                        <a:pt x="31" y="247"/>
                      </a:cubicBezTo>
                      <a:cubicBezTo>
                        <a:pt x="20" y="246"/>
                        <a:pt x="9" y="243"/>
                        <a:pt x="0" y="238"/>
                      </a:cubicBezTo>
                      <a:cubicBezTo>
                        <a:pt x="14" y="246"/>
                        <a:pt x="28" y="253"/>
                        <a:pt x="45" y="255"/>
                      </a:cubicBezTo>
                      <a:cubicBezTo>
                        <a:pt x="88" y="258"/>
                        <a:pt x="128" y="253"/>
                        <a:pt x="160" y="227"/>
                      </a:cubicBezTo>
                      <a:cubicBezTo>
                        <a:pt x="191" y="201"/>
                        <a:pt x="204" y="174"/>
                        <a:pt x="206" y="130"/>
                      </a:cubicBezTo>
                      <a:cubicBezTo>
                        <a:pt x="207" y="98"/>
                        <a:pt x="203" y="70"/>
                        <a:pt x="185" y="43"/>
                      </a:cubicBezTo>
                    </a:path>
                  </a:pathLst>
                </a:custGeom>
                <a:solidFill>
                  <a:srgbClr val="F797A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39" name="Freeform 7"/>
                <p:cNvSpPr>
                  <a:spLocks/>
                </p:cNvSpPr>
                <p:nvPr/>
              </p:nvSpPr>
              <p:spPr bwMode="auto">
                <a:xfrm>
                  <a:off x="1149" y="1378"/>
                  <a:ext cx="826" cy="979"/>
                </a:xfrm>
                <a:custGeom>
                  <a:avLst/>
                  <a:gdLst>
                    <a:gd name="T0" fmla="*/ 3247 w 216"/>
                    <a:gd name="T1" fmla="*/ 7122 h 240"/>
                    <a:gd name="T2" fmla="*/ 2294 w 216"/>
                    <a:gd name="T3" fmla="*/ 8884 h 240"/>
                    <a:gd name="T4" fmla="*/ 730 w 216"/>
                    <a:gd name="T5" fmla="*/ 11067 h 240"/>
                    <a:gd name="T6" fmla="*/ 1740 w 216"/>
                    <a:gd name="T7" fmla="*/ 11748 h 240"/>
                    <a:gd name="T8" fmla="*/ 3526 w 216"/>
                    <a:gd name="T9" fmla="*/ 12494 h 240"/>
                    <a:gd name="T10" fmla="*/ 5147 w 216"/>
                    <a:gd name="T11" fmla="*/ 14791 h 240"/>
                    <a:gd name="T12" fmla="*/ 6038 w 216"/>
                    <a:gd name="T13" fmla="*/ 12764 h 240"/>
                    <a:gd name="T14" fmla="*/ 7721 w 216"/>
                    <a:gd name="T15" fmla="*/ 12564 h 240"/>
                    <a:gd name="T16" fmla="*/ 8673 w 216"/>
                    <a:gd name="T17" fmla="*/ 12694 h 240"/>
                    <a:gd name="T18" fmla="*/ 8673 w 216"/>
                    <a:gd name="T19" fmla="*/ 10867 h 240"/>
                    <a:gd name="T20" fmla="*/ 8772 w 216"/>
                    <a:gd name="T21" fmla="*/ 8154 h 240"/>
                    <a:gd name="T22" fmla="*/ 9725 w 216"/>
                    <a:gd name="T23" fmla="*/ 7938 h 240"/>
                    <a:gd name="T24" fmla="*/ 10294 w 216"/>
                    <a:gd name="T25" fmla="*/ 7938 h 240"/>
                    <a:gd name="T26" fmla="*/ 10734 w 216"/>
                    <a:gd name="T27" fmla="*/ 6722 h 240"/>
                    <a:gd name="T28" fmla="*/ 10015 w 216"/>
                    <a:gd name="T29" fmla="*/ 6241 h 240"/>
                    <a:gd name="T30" fmla="*/ 9346 w 216"/>
                    <a:gd name="T31" fmla="*/ 5160 h 240"/>
                    <a:gd name="T32" fmla="*/ 9958 w 216"/>
                    <a:gd name="T33" fmla="*/ 2578 h 240"/>
                    <a:gd name="T34" fmla="*/ 8394 w 216"/>
                    <a:gd name="T35" fmla="*/ 2313 h 240"/>
                    <a:gd name="T36" fmla="*/ 6830 w 216"/>
                    <a:gd name="T37" fmla="*/ 1697 h 240"/>
                    <a:gd name="T38" fmla="*/ 8057 w 216"/>
                    <a:gd name="T39" fmla="*/ 265 h 240"/>
                    <a:gd name="T40" fmla="*/ 10061 w 216"/>
                    <a:gd name="T41" fmla="*/ 1962 h 240"/>
                    <a:gd name="T42" fmla="*/ 10455 w 216"/>
                    <a:gd name="T43" fmla="*/ 3263 h 240"/>
                    <a:gd name="T44" fmla="*/ 11625 w 216"/>
                    <a:gd name="T45" fmla="*/ 4344 h 240"/>
                    <a:gd name="T46" fmla="*/ 11920 w 216"/>
                    <a:gd name="T47" fmla="*/ 6172 h 240"/>
                    <a:gd name="T48" fmla="*/ 11071 w 216"/>
                    <a:gd name="T49" fmla="*/ 7338 h 240"/>
                    <a:gd name="T50" fmla="*/ 11185 w 216"/>
                    <a:gd name="T51" fmla="*/ 9170 h 240"/>
                    <a:gd name="T52" fmla="*/ 10910 w 216"/>
                    <a:gd name="T53" fmla="*/ 11397 h 240"/>
                    <a:gd name="T54" fmla="*/ 9843 w 216"/>
                    <a:gd name="T55" fmla="*/ 12148 h 240"/>
                    <a:gd name="T56" fmla="*/ 8772 w 216"/>
                    <a:gd name="T57" fmla="*/ 13029 h 240"/>
                    <a:gd name="T58" fmla="*/ 8275 w 216"/>
                    <a:gd name="T59" fmla="*/ 14196 h 240"/>
                    <a:gd name="T60" fmla="*/ 7442 w 216"/>
                    <a:gd name="T61" fmla="*/ 15958 h 240"/>
                    <a:gd name="T62" fmla="*/ 6317 w 216"/>
                    <a:gd name="T63" fmla="*/ 15807 h 240"/>
                    <a:gd name="T64" fmla="*/ 4929 w 216"/>
                    <a:gd name="T65" fmla="*/ 15207 h 240"/>
                    <a:gd name="T66" fmla="*/ 3744 w 216"/>
                    <a:gd name="T67" fmla="*/ 16092 h 240"/>
                    <a:gd name="T68" fmla="*/ 2019 w 216"/>
                    <a:gd name="T69" fmla="*/ 15807 h 240"/>
                    <a:gd name="T70" fmla="*/ 792 w 216"/>
                    <a:gd name="T71" fmla="*/ 12348 h 240"/>
                    <a:gd name="T72" fmla="*/ 394 w 216"/>
                    <a:gd name="T73" fmla="*/ 10932 h 240"/>
                    <a:gd name="T74" fmla="*/ 279 w 216"/>
                    <a:gd name="T75" fmla="*/ 9435 h 240"/>
                    <a:gd name="T76" fmla="*/ 1843 w 216"/>
                    <a:gd name="T77" fmla="*/ 5160 h 240"/>
                    <a:gd name="T78" fmla="*/ 3247 w 216"/>
                    <a:gd name="T79" fmla="*/ 7122 h 240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216" h="240">
                      <a:moveTo>
                        <a:pt x="58" y="105"/>
                      </a:moveTo>
                      <a:cubicBezTo>
                        <a:pt x="55" y="114"/>
                        <a:pt x="48" y="125"/>
                        <a:pt x="41" y="131"/>
                      </a:cubicBezTo>
                      <a:cubicBezTo>
                        <a:pt x="27" y="142"/>
                        <a:pt x="6" y="140"/>
                        <a:pt x="13" y="163"/>
                      </a:cubicBezTo>
                      <a:cubicBezTo>
                        <a:pt x="15" y="175"/>
                        <a:pt x="20" y="174"/>
                        <a:pt x="31" y="173"/>
                      </a:cubicBezTo>
                      <a:cubicBezTo>
                        <a:pt x="45" y="171"/>
                        <a:pt x="53" y="173"/>
                        <a:pt x="63" y="184"/>
                      </a:cubicBezTo>
                      <a:cubicBezTo>
                        <a:pt x="74" y="197"/>
                        <a:pt x="71" y="221"/>
                        <a:pt x="92" y="218"/>
                      </a:cubicBezTo>
                      <a:cubicBezTo>
                        <a:pt x="112" y="215"/>
                        <a:pt x="102" y="202"/>
                        <a:pt x="108" y="188"/>
                      </a:cubicBezTo>
                      <a:cubicBezTo>
                        <a:pt x="114" y="174"/>
                        <a:pt x="130" y="177"/>
                        <a:pt x="138" y="185"/>
                      </a:cubicBezTo>
                      <a:cubicBezTo>
                        <a:pt x="145" y="190"/>
                        <a:pt x="147" y="195"/>
                        <a:pt x="155" y="187"/>
                      </a:cubicBezTo>
                      <a:cubicBezTo>
                        <a:pt x="163" y="180"/>
                        <a:pt x="159" y="169"/>
                        <a:pt x="155" y="160"/>
                      </a:cubicBezTo>
                      <a:cubicBezTo>
                        <a:pt x="148" y="145"/>
                        <a:pt x="141" y="134"/>
                        <a:pt x="157" y="120"/>
                      </a:cubicBezTo>
                      <a:cubicBezTo>
                        <a:pt x="163" y="115"/>
                        <a:pt x="168" y="116"/>
                        <a:pt x="174" y="117"/>
                      </a:cubicBezTo>
                      <a:cubicBezTo>
                        <a:pt x="177" y="117"/>
                        <a:pt x="180" y="118"/>
                        <a:pt x="184" y="117"/>
                      </a:cubicBezTo>
                      <a:cubicBezTo>
                        <a:pt x="192" y="115"/>
                        <a:pt x="197" y="105"/>
                        <a:pt x="192" y="99"/>
                      </a:cubicBezTo>
                      <a:cubicBezTo>
                        <a:pt x="190" y="96"/>
                        <a:pt x="183" y="95"/>
                        <a:pt x="179" y="92"/>
                      </a:cubicBezTo>
                      <a:cubicBezTo>
                        <a:pt x="176" y="88"/>
                        <a:pt x="169" y="81"/>
                        <a:pt x="167" y="76"/>
                      </a:cubicBezTo>
                      <a:cubicBezTo>
                        <a:pt x="160" y="61"/>
                        <a:pt x="186" y="52"/>
                        <a:pt x="178" y="38"/>
                      </a:cubicBezTo>
                      <a:cubicBezTo>
                        <a:pt x="170" y="22"/>
                        <a:pt x="156" y="34"/>
                        <a:pt x="150" y="34"/>
                      </a:cubicBezTo>
                      <a:cubicBezTo>
                        <a:pt x="140" y="35"/>
                        <a:pt x="127" y="33"/>
                        <a:pt x="122" y="25"/>
                      </a:cubicBezTo>
                      <a:cubicBezTo>
                        <a:pt x="108" y="6"/>
                        <a:pt x="129" y="0"/>
                        <a:pt x="144" y="4"/>
                      </a:cubicBezTo>
                      <a:cubicBezTo>
                        <a:pt x="158" y="8"/>
                        <a:pt x="175" y="15"/>
                        <a:pt x="180" y="29"/>
                      </a:cubicBezTo>
                      <a:cubicBezTo>
                        <a:pt x="183" y="36"/>
                        <a:pt x="183" y="43"/>
                        <a:pt x="187" y="48"/>
                      </a:cubicBezTo>
                      <a:cubicBezTo>
                        <a:pt x="193" y="55"/>
                        <a:pt x="202" y="57"/>
                        <a:pt x="208" y="64"/>
                      </a:cubicBezTo>
                      <a:cubicBezTo>
                        <a:pt x="213" y="71"/>
                        <a:pt x="216" y="82"/>
                        <a:pt x="213" y="91"/>
                      </a:cubicBezTo>
                      <a:cubicBezTo>
                        <a:pt x="210" y="99"/>
                        <a:pt x="202" y="100"/>
                        <a:pt x="198" y="108"/>
                      </a:cubicBezTo>
                      <a:cubicBezTo>
                        <a:pt x="192" y="119"/>
                        <a:pt x="197" y="124"/>
                        <a:pt x="200" y="135"/>
                      </a:cubicBezTo>
                      <a:cubicBezTo>
                        <a:pt x="203" y="146"/>
                        <a:pt x="201" y="158"/>
                        <a:pt x="195" y="168"/>
                      </a:cubicBezTo>
                      <a:cubicBezTo>
                        <a:pt x="190" y="178"/>
                        <a:pt x="185" y="178"/>
                        <a:pt x="176" y="179"/>
                      </a:cubicBezTo>
                      <a:cubicBezTo>
                        <a:pt x="164" y="181"/>
                        <a:pt x="165" y="184"/>
                        <a:pt x="157" y="192"/>
                      </a:cubicBezTo>
                      <a:cubicBezTo>
                        <a:pt x="148" y="200"/>
                        <a:pt x="148" y="196"/>
                        <a:pt x="148" y="209"/>
                      </a:cubicBezTo>
                      <a:cubicBezTo>
                        <a:pt x="148" y="221"/>
                        <a:pt x="145" y="229"/>
                        <a:pt x="133" y="235"/>
                      </a:cubicBezTo>
                      <a:cubicBezTo>
                        <a:pt x="123" y="240"/>
                        <a:pt x="122" y="239"/>
                        <a:pt x="113" y="233"/>
                      </a:cubicBezTo>
                      <a:cubicBezTo>
                        <a:pt x="107" y="229"/>
                        <a:pt x="107" y="223"/>
                        <a:pt x="88" y="224"/>
                      </a:cubicBezTo>
                      <a:cubicBezTo>
                        <a:pt x="79" y="225"/>
                        <a:pt x="76" y="234"/>
                        <a:pt x="67" y="237"/>
                      </a:cubicBezTo>
                      <a:cubicBezTo>
                        <a:pt x="57" y="239"/>
                        <a:pt x="45" y="237"/>
                        <a:pt x="36" y="233"/>
                      </a:cubicBezTo>
                      <a:cubicBezTo>
                        <a:pt x="10" y="221"/>
                        <a:pt x="18" y="201"/>
                        <a:pt x="14" y="182"/>
                      </a:cubicBezTo>
                      <a:cubicBezTo>
                        <a:pt x="13" y="175"/>
                        <a:pt x="8" y="169"/>
                        <a:pt x="7" y="161"/>
                      </a:cubicBezTo>
                      <a:cubicBezTo>
                        <a:pt x="6" y="153"/>
                        <a:pt x="6" y="146"/>
                        <a:pt x="5" y="139"/>
                      </a:cubicBezTo>
                      <a:cubicBezTo>
                        <a:pt x="0" y="118"/>
                        <a:pt x="7" y="79"/>
                        <a:pt x="33" y="76"/>
                      </a:cubicBezTo>
                      <a:cubicBezTo>
                        <a:pt x="66" y="71"/>
                        <a:pt x="62" y="97"/>
                        <a:pt x="58" y="105"/>
                      </a:cubicBezTo>
                    </a:path>
                  </a:pathLst>
                </a:custGeom>
                <a:solidFill>
                  <a:srgbClr val="882F4E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0" name="Freeform 8"/>
                <p:cNvSpPr>
                  <a:spLocks/>
                </p:cNvSpPr>
                <p:nvPr/>
              </p:nvSpPr>
              <p:spPr bwMode="auto">
                <a:xfrm>
                  <a:off x="1230" y="2174"/>
                  <a:ext cx="195" cy="167"/>
                </a:xfrm>
                <a:custGeom>
                  <a:avLst/>
                  <a:gdLst>
                    <a:gd name="T0" fmla="*/ 0 w 51"/>
                    <a:gd name="T1" fmla="*/ 0 h 41"/>
                    <a:gd name="T2" fmla="*/ 1113 w 51"/>
                    <a:gd name="T3" fmla="*/ 2159 h 41"/>
                    <a:gd name="T4" fmla="*/ 2852 w 51"/>
                    <a:gd name="T5" fmla="*/ 2024 h 41"/>
                    <a:gd name="T6" fmla="*/ 1113 w 51"/>
                    <a:gd name="T7" fmla="*/ 1495 h 41"/>
                    <a:gd name="T8" fmla="*/ 57 w 51"/>
                    <a:gd name="T9" fmla="*/ 0 h 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1" h="41">
                      <a:moveTo>
                        <a:pt x="0" y="0"/>
                      </a:moveTo>
                      <a:cubicBezTo>
                        <a:pt x="3" y="16"/>
                        <a:pt x="4" y="26"/>
                        <a:pt x="20" y="32"/>
                      </a:cubicBezTo>
                      <a:cubicBezTo>
                        <a:pt x="30" y="35"/>
                        <a:pt x="44" y="41"/>
                        <a:pt x="51" y="30"/>
                      </a:cubicBezTo>
                      <a:cubicBezTo>
                        <a:pt x="37" y="30"/>
                        <a:pt x="33" y="31"/>
                        <a:pt x="20" y="22"/>
                      </a:cubicBezTo>
                      <a:cubicBezTo>
                        <a:pt x="13" y="17"/>
                        <a:pt x="3" y="9"/>
                        <a:pt x="1" y="0"/>
                      </a:cubicBezTo>
                    </a:path>
                  </a:pathLst>
                </a:custGeom>
                <a:solidFill>
                  <a:srgbClr val="67002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1" name="Freeform 9"/>
                <p:cNvSpPr>
                  <a:spLocks/>
                </p:cNvSpPr>
                <p:nvPr/>
              </p:nvSpPr>
              <p:spPr bwMode="auto">
                <a:xfrm>
                  <a:off x="1210" y="1721"/>
                  <a:ext cx="203" cy="228"/>
                </a:xfrm>
                <a:custGeom>
                  <a:avLst/>
                  <a:gdLst>
                    <a:gd name="T0" fmla="*/ 161 w 53"/>
                    <a:gd name="T1" fmla="*/ 3383 h 56"/>
                    <a:gd name="T2" fmla="*/ 1628 w 53"/>
                    <a:gd name="T3" fmla="*/ 0 h 56"/>
                    <a:gd name="T4" fmla="*/ 1233 w 53"/>
                    <a:gd name="T5" fmla="*/ 1824 h 56"/>
                    <a:gd name="T6" fmla="*/ 735 w 53"/>
                    <a:gd name="T7" fmla="*/ 2769 h 56"/>
                    <a:gd name="T8" fmla="*/ 0 w 53"/>
                    <a:gd name="T9" fmla="*/ 3778 h 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3" h="56">
                      <a:moveTo>
                        <a:pt x="3" y="50"/>
                      </a:moveTo>
                      <a:cubicBezTo>
                        <a:pt x="21" y="43"/>
                        <a:pt x="53" y="18"/>
                        <a:pt x="29" y="0"/>
                      </a:cubicBezTo>
                      <a:cubicBezTo>
                        <a:pt x="35" y="13"/>
                        <a:pt x="31" y="17"/>
                        <a:pt x="22" y="27"/>
                      </a:cubicBezTo>
                      <a:cubicBezTo>
                        <a:pt x="18" y="32"/>
                        <a:pt x="17" y="36"/>
                        <a:pt x="13" y="41"/>
                      </a:cubicBezTo>
                      <a:cubicBezTo>
                        <a:pt x="10" y="47"/>
                        <a:pt x="1" y="50"/>
                        <a:pt x="0" y="56"/>
                      </a:cubicBezTo>
                    </a:path>
                  </a:pathLst>
                </a:custGeom>
                <a:solidFill>
                  <a:srgbClr val="67002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2" name="Freeform 10"/>
                <p:cNvSpPr>
                  <a:spLocks/>
                </p:cNvSpPr>
                <p:nvPr/>
              </p:nvSpPr>
              <p:spPr bwMode="auto">
                <a:xfrm>
                  <a:off x="1807" y="1921"/>
                  <a:ext cx="100" cy="163"/>
                </a:xfrm>
                <a:custGeom>
                  <a:avLst/>
                  <a:gdLst>
                    <a:gd name="T0" fmla="*/ 1138 w 26"/>
                    <a:gd name="T1" fmla="*/ 0 h 40"/>
                    <a:gd name="T2" fmla="*/ 0 w 26"/>
                    <a:gd name="T3" fmla="*/ 2706 h 40"/>
                    <a:gd name="T4" fmla="*/ 1081 w 26"/>
                    <a:gd name="T5" fmla="*/ 0 h 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6" h="40">
                      <a:moveTo>
                        <a:pt x="20" y="0"/>
                      </a:moveTo>
                      <a:cubicBezTo>
                        <a:pt x="26" y="21"/>
                        <a:pt x="21" y="37"/>
                        <a:pt x="0" y="40"/>
                      </a:cubicBezTo>
                      <a:cubicBezTo>
                        <a:pt x="18" y="37"/>
                        <a:pt x="19" y="15"/>
                        <a:pt x="19" y="0"/>
                      </a:cubicBezTo>
                    </a:path>
                  </a:pathLst>
                </a:custGeom>
                <a:solidFill>
                  <a:srgbClr val="67002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3" name="Freeform 11"/>
                <p:cNvSpPr>
                  <a:spLocks/>
                </p:cNvSpPr>
                <p:nvPr/>
              </p:nvSpPr>
              <p:spPr bwMode="auto">
                <a:xfrm>
                  <a:off x="1574" y="2198"/>
                  <a:ext cx="126" cy="143"/>
                </a:xfrm>
                <a:custGeom>
                  <a:avLst/>
                  <a:gdLst>
                    <a:gd name="T0" fmla="*/ 1722 w 33"/>
                    <a:gd name="T1" fmla="*/ 0 h 35"/>
                    <a:gd name="T2" fmla="*/ 1283 w 33"/>
                    <a:gd name="T3" fmla="*/ 1969 h 35"/>
                    <a:gd name="T4" fmla="*/ 0 w 33"/>
                    <a:gd name="T5" fmla="*/ 1504 h 35"/>
                    <a:gd name="T6" fmla="*/ 1562 w 33"/>
                    <a:gd name="T7" fmla="*/ 135 h 35"/>
                    <a:gd name="T8" fmla="*/ 1722 w 33"/>
                    <a:gd name="T9" fmla="*/ 0 h 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3" h="35">
                      <a:moveTo>
                        <a:pt x="31" y="0"/>
                      </a:moveTo>
                      <a:cubicBezTo>
                        <a:pt x="29" y="10"/>
                        <a:pt x="33" y="23"/>
                        <a:pt x="23" y="29"/>
                      </a:cubicBezTo>
                      <a:cubicBezTo>
                        <a:pt x="14" y="35"/>
                        <a:pt x="8" y="26"/>
                        <a:pt x="0" y="22"/>
                      </a:cubicBezTo>
                      <a:cubicBezTo>
                        <a:pt x="12" y="28"/>
                        <a:pt x="30" y="17"/>
                        <a:pt x="28" y="2"/>
                      </a:cubicBezTo>
                      <a:cubicBezTo>
                        <a:pt x="31" y="0"/>
                        <a:pt x="31" y="0"/>
                        <a:pt x="31" y="0"/>
                      </a:cubicBezTo>
                    </a:path>
                  </a:pathLst>
                </a:custGeom>
                <a:solidFill>
                  <a:srgbClr val="67002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4" name="Freeform 12"/>
                <p:cNvSpPr>
                  <a:spLocks/>
                </p:cNvSpPr>
                <p:nvPr/>
              </p:nvSpPr>
              <p:spPr bwMode="auto">
                <a:xfrm>
                  <a:off x="1888" y="1623"/>
                  <a:ext cx="76" cy="126"/>
                </a:xfrm>
                <a:custGeom>
                  <a:avLst/>
                  <a:gdLst>
                    <a:gd name="T0" fmla="*/ 0 w 20"/>
                    <a:gd name="T1" fmla="*/ 0 h 31"/>
                    <a:gd name="T2" fmla="*/ 707 w 20"/>
                    <a:gd name="T3" fmla="*/ 1618 h 31"/>
                    <a:gd name="T4" fmla="*/ 707 w 20"/>
                    <a:gd name="T5" fmla="*/ 1817 h 31"/>
                    <a:gd name="T6" fmla="*/ 331 w 20"/>
                    <a:gd name="T7" fmla="*/ 2081 h 31"/>
                    <a:gd name="T8" fmla="*/ 57 w 20"/>
                    <a:gd name="T9" fmla="*/ 65 h 3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" h="31">
                      <a:moveTo>
                        <a:pt x="0" y="0"/>
                      </a:moveTo>
                      <a:cubicBezTo>
                        <a:pt x="7" y="5"/>
                        <a:pt x="20" y="15"/>
                        <a:pt x="13" y="24"/>
                      </a:cubicBezTo>
                      <a:cubicBezTo>
                        <a:pt x="13" y="25"/>
                        <a:pt x="13" y="26"/>
                        <a:pt x="13" y="27"/>
                      </a:cubicBezTo>
                      <a:cubicBezTo>
                        <a:pt x="12" y="28"/>
                        <a:pt x="8" y="31"/>
                        <a:pt x="6" y="31"/>
                      </a:cubicBezTo>
                      <a:cubicBezTo>
                        <a:pt x="14" y="16"/>
                        <a:pt x="0" y="14"/>
                        <a:pt x="1" y="1"/>
                      </a:cubicBezTo>
                    </a:path>
                  </a:pathLst>
                </a:custGeom>
                <a:solidFill>
                  <a:srgbClr val="67002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5" name="Freeform 13"/>
                <p:cNvSpPr>
                  <a:spLocks/>
                </p:cNvSpPr>
                <p:nvPr/>
              </p:nvSpPr>
              <p:spPr bwMode="auto">
                <a:xfrm>
                  <a:off x="1624" y="1435"/>
                  <a:ext cx="122" cy="69"/>
                </a:xfrm>
                <a:custGeom>
                  <a:avLst/>
                  <a:gdLst>
                    <a:gd name="T0" fmla="*/ 0 w 32"/>
                    <a:gd name="T1" fmla="*/ 0 h 17"/>
                    <a:gd name="T2" fmla="*/ 1773 w 32"/>
                    <a:gd name="T3" fmla="*/ 674 h 17"/>
                    <a:gd name="T4" fmla="*/ 57 w 32"/>
                    <a:gd name="T5" fmla="*/ 0 h 17"/>
                    <a:gd name="T6" fmla="*/ 0 w 32"/>
                    <a:gd name="T7" fmla="*/ 0 h 1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2" h="17">
                      <a:moveTo>
                        <a:pt x="0" y="0"/>
                      </a:moveTo>
                      <a:cubicBezTo>
                        <a:pt x="3" y="16"/>
                        <a:pt x="20" y="17"/>
                        <a:pt x="32" y="10"/>
                      </a:cubicBezTo>
                      <a:cubicBezTo>
                        <a:pt x="22" y="14"/>
                        <a:pt x="7" y="8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67002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6" name="Freeform 14"/>
                <p:cNvSpPr>
                  <a:spLocks/>
                </p:cNvSpPr>
                <p:nvPr/>
              </p:nvSpPr>
              <p:spPr bwMode="auto">
                <a:xfrm>
                  <a:off x="1168" y="1725"/>
                  <a:ext cx="100" cy="171"/>
                </a:xfrm>
                <a:custGeom>
                  <a:avLst/>
                  <a:gdLst>
                    <a:gd name="T0" fmla="*/ 1419 w 26"/>
                    <a:gd name="T1" fmla="*/ 0 h 42"/>
                    <a:gd name="T2" fmla="*/ 223 w 26"/>
                    <a:gd name="T3" fmla="*/ 2834 h 42"/>
                    <a:gd name="T4" fmla="*/ 1481 w 26"/>
                    <a:gd name="T5" fmla="*/ 200 h 42"/>
                    <a:gd name="T6" fmla="*/ 1419 w 26"/>
                    <a:gd name="T7" fmla="*/ 0 h 4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6" h="42">
                      <a:moveTo>
                        <a:pt x="25" y="0"/>
                      </a:moveTo>
                      <a:cubicBezTo>
                        <a:pt x="10" y="3"/>
                        <a:pt x="0" y="29"/>
                        <a:pt x="4" y="42"/>
                      </a:cubicBezTo>
                      <a:cubicBezTo>
                        <a:pt x="8" y="31"/>
                        <a:pt x="14" y="9"/>
                        <a:pt x="26" y="3"/>
                      </a:cubicBezTo>
                      <a:cubicBezTo>
                        <a:pt x="25" y="0"/>
                        <a:pt x="25" y="0"/>
                        <a:pt x="25" y="0"/>
                      </a:cubicBezTo>
                    </a:path>
                  </a:pathLst>
                </a:custGeom>
                <a:solidFill>
                  <a:srgbClr val="9C4E6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7" name="Freeform 15"/>
                <p:cNvSpPr>
                  <a:spLocks/>
                </p:cNvSpPr>
                <p:nvPr/>
              </p:nvSpPr>
              <p:spPr bwMode="auto">
                <a:xfrm>
                  <a:off x="1260" y="2104"/>
                  <a:ext cx="138" cy="90"/>
                </a:xfrm>
                <a:custGeom>
                  <a:avLst/>
                  <a:gdLst>
                    <a:gd name="T0" fmla="*/ 0 w 36"/>
                    <a:gd name="T1" fmla="*/ 65 h 22"/>
                    <a:gd name="T2" fmla="*/ 2028 w 36"/>
                    <a:gd name="T3" fmla="*/ 1505 h 22"/>
                    <a:gd name="T4" fmla="*/ 280 w 36"/>
                    <a:gd name="T5" fmla="*/ 65 h 2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" h="22">
                      <a:moveTo>
                        <a:pt x="0" y="1"/>
                      </a:moveTo>
                      <a:cubicBezTo>
                        <a:pt x="22" y="0"/>
                        <a:pt x="26" y="6"/>
                        <a:pt x="36" y="22"/>
                      </a:cubicBezTo>
                      <a:cubicBezTo>
                        <a:pt x="26" y="12"/>
                        <a:pt x="18" y="5"/>
                        <a:pt x="5" y="1"/>
                      </a:cubicBezTo>
                    </a:path>
                  </a:pathLst>
                </a:custGeom>
                <a:solidFill>
                  <a:srgbClr val="9C4E6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8" name="Freeform 16"/>
                <p:cNvSpPr>
                  <a:spLocks/>
                </p:cNvSpPr>
                <p:nvPr/>
              </p:nvSpPr>
              <p:spPr bwMode="auto">
                <a:xfrm>
                  <a:off x="1574" y="2125"/>
                  <a:ext cx="57" cy="98"/>
                </a:xfrm>
                <a:custGeom>
                  <a:avLst/>
                  <a:gdLst>
                    <a:gd name="T0" fmla="*/ 707 w 15"/>
                    <a:gd name="T1" fmla="*/ 0 h 24"/>
                    <a:gd name="T2" fmla="*/ 114 w 15"/>
                    <a:gd name="T3" fmla="*/ 1633 h 24"/>
                    <a:gd name="T4" fmla="*/ 825 w 15"/>
                    <a:gd name="T5" fmla="*/ 135 h 24"/>
                    <a:gd name="T6" fmla="*/ 707 w 15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5" h="24">
                      <a:moveTo>
                        <a:pt x="13" y="0"/>
                      </a:moveTo>
                      <a:cubicBezTo>
                        <a:pt x="0" y="0"/>
                        <a:pt x="1" y="16"/>
                        <a:pt x="2" y="24"/>
                      </a:cubicBezTo>
                      <a:cubicBezTo>
                        <a:pt x="5" y="16"/>
                        <a:pt x="7" y="7"/>
                        <a:pt x="15" y="2"/>
                      </a:cubicBezTo>
                      <a:cubicBezTo>
                        <a:pt x="13" y="0"/>
                        <a:pt x="13" y="0"/>
                        <a:pt x="13" y="0"/>
                      </a:cubicBezTo>
                    </a:path>
                  </a:pathLst>
                </a:custGeom>
                <a:solidFill>
                  <a:srgbClr val="9C4E6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49" name="Freeform 17"/>
                <p:cNvSpPr>
                  <a:spLocks/>
                </p:cNvSpPr>
                <p:nvPr/>
              </p:nvSpPr>
              <p:spPr bwMode="auto">
                <a:xfrm>
                  <a:off x="1715" y="1867"/>
                  <a:ext cx="81" cy="151"/>
                </a:xfrm>
                <a:custGeom>
                  <a:avLst/>
                  <a:gdLst>
                    <a:gd name="T0" fmla="*/ 1203 w 21"/>
                    <a:gd name="T1" fmla="*/ 0 h 37"/>
                    <a:gd name="T2" fmla="*/ 224 w 21"/>
                    <a:gd name="T3" fmla="*/ 816 h 37"/>
                    <a:gd name="T4" fmla="*/ 579 w 21"/>
                    <a:gd name="T5" fmla="*/ 2514 h 37"/>
                    <a:gd name="T6" fmla="*/ 1088 w 21"/>
                    <a:gd name="T7" fmla="*/ 200 h 37"/>
                    <a:gd name="T8" fmla="*/ 1203 w 21"/>
                    <a:gd name="T9" fmla="*/ 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" h="37">
                      <a:moveTo>
                        <a:pt x="21" y="0"/>
                      </a:moveTo>
                      <a:cubicBezTo>
                        <a:pt x="15" y="3"/>
                        <a:pt x="7" y="5"/>
                        <a:pt x="4" y="12"/>
                      </a:cubicBezTo>
                      <a:cubicBezTo>
                        <a:pt x="0" y="21"/>
                        <a:pt x="7" y="29"/>
                        <a:pt x="10" y="37"/>
                      </a:cubicBezTo>
                      <a:cubicBezTo>
                        <a:pt x="7" y="25"/>
                        <a:pt x="9" y="11"/>
                        <a:pt x="19" y="3"/>
                      </a:cubicBezTo>
                      <a:cubicBezTo>
                        <a:pt x="21" y="0"/>
                        <a:pt x="21" y="0"/>
                        <a:pt x="21" y="0"/>
                      </a:cubicBezTo>
                    </a:path>
                  </a:pathLst>
                </a:custGeom>
                <a:solidFill>
                  <a:srgbClr val="9C4E6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0" name="Freeform 18"/>
                <p:cNvSpPr>
                  <a:spLocks/>
                </p:cNvSpPr>
                <p:nvPr/>
              </p:nvSpPr>
              <p:spPr bwMode="auto">
                <a:xfrm>
                  <a:off x="1784" y="1614"/>
                  <a:ext cx="65" cy="111"/>
                </a:xfrm>
                <a:custGeom>
                  <a:avLst/>
                  <a:gdLst>
                    <a:gd name="T0" fmla="*/ 730 w 17"/>
                    <a:gd name="T1" fmla="*/ 0 h 27"/>
                    <a:gd name="T2" fmla="*/ 952 w 17"/>
                    <a:gd name="T3" fmla="*/ 1875 h 27"/>
                    <a:gd name="T4" fmla="*/ 616 w 17"/>
                    <a:gd name="T5" fmla="*/ 896 h 27"/>
                    <a:gd name="T6" fmla="*/ 730 w 17"/>
                    <a:gd name="T7" fmla="*/ 66 h 2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7" h="27">
                      <a:moveTo>
                        <a:pt x="13" y="0"/>
                      </a:moveTo>
                      <a:cubicBezTo>
                        <a:pt x="0" y="13"/>
                        <a:pt x="9" y="15"/>
                        <a:pt x="17" y="27"/>
                      </a:cubicBezTo>
                      <a:cubicBezTo>
                        <a:pt x="15" y="23"/>
                        <a:pt x="11" y="17"/>
                        <a:pt x="11" y="13"/>
                      </a:cubicBezTo>
                      <a:cubicBezTo>
                        <a:pt x="11" y="8"/>
                        <a:pt x="14" y="6"/>
                        <a:pt x="13" y="1"/>
                      </a:cubicBezTo>
                    </a:path>
                  </a:pathLst>
                </a:custGeom>
                <a:solidFill>
                  <a:srgbClr val="9C4E6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1" name="Freeform 19"/>
                <p:cNvSpPr>
                  <a:spLocks/>
                </p:cNvSpPr>
                <p:nvPr/>
              </p:nvSpPr>
              <p:spPr bwMode="auto">
                <a:xfrm>
                  <a:off x="1000" y="1292"/>
                  <a:ext cx="1071" cy="1159"/>
                </a:xfrm>
                <a:custGeom>
                  <a:avLst/>
                  <a:gdLst>
                    <a:gd name="T0" fmla="*/ 1404 w 280"/>
                    <a:gd name="T1" fmla="*/ 5779 h 284"/>
                    <a:gd name="T2" fmla="*/ 1346 w 280"/>
                    <a:gd name="T3" fmla="*/ 5713 h 284"/>
                    <a:gd name="T4" fmla="*/ 0 w 280"/>
                    <a:gd name="T5" fmla="*/ 10541 h 284"/>
                    <a:gd name="T6" fmla="*/ 555 w 280"/>
                    <a:gd name="T7" fmla="*/ 13790 h 284"/>
                    <a:gd name="T8" fmla="*/ 2635 w 280"/>
                    <a:gd name="T9" fmla="*/ 17605 h 284"/>
                    <a:gd name="T10" fmla="*/ 5982 w 280"/>
                    <a:gd name="T11" fmla="*/ 19238 h 284"/>
                    <a:gd name="T12" fmla="*/ 7271 w 280"/>
                    <a:gd name="T13" fmla="*/ 19303 h 284"/>
                    <a:gd name="T14" fmla="*/ 12875 w 280"/>
                    <a:gd name="T15" fmla="*/ 17189 h 284"/>
                    <a:gd name="T16" fmla="*/ 15671 w 280"/>
                    <a:gd name="T17" fmla="*/ 10125 h 284"/>
                    <a:gd name="T18" fmla="*/ 15671 w 280"/>
                    <a:gd name="T19" fmla="*/ 9443 h 284"/>
                    <a:gd name="T20" fmla="*/ 14439 w 280"/>
                    <a:gd name="T21" fmla="*/ 3816 h 284"/>
                    <a:gd name="T22" fmla="*/ 10079 w 280"/>
                    <a:gd name="T23" fmla="*/ 135 h 284"/>
                    <a:gd name="T24" fmla="*/ 10079 w 280"/>
                    <a:gd name="T25" fmla="*/ 135 h 284"/>
                    <a:gd name="T26" fmla="*/ 8339 w 280"/>
                    <a:gd name="T27" fmla="*/ 0 h 284"/>
                    <a:gd name="T28" fmla="*/ 4475 w 280"/>
                    <a:gd name="T29" fmla="*/ 1632 h 284"/>
                    <a:gd name="T30" fmla="*/ 2796 w 280"/>
                    <a:gd name="T31" fmla="*/ 3530 h 284"/>
                    <a:gd name="T32" fmla="*/ 1346 w 280"/>
                    <a:gd name="T33" fmla="*/ 5713 h 284"/>
                    <a:gd name="T34" fmla="*/ 1404 w 280"/>
                    <a:gd name="T35" fmla="*/ 5779 h 284"/>
                    <a:gd name="T36" fmla="*/ 1346 w 280"/>
                    <a:gd name="T37" fmla="*/ 5713 h 284"/>
                    <a:gd name="T38" fmla="*/ 1404 w 280"/>
                    <a:gd name="T39" fmla="*/ 5779 h 284"/>
                    <a:gd name="T40" fmla="*/ 1450 w 280"/>
                    <a:gd name="T41" fmla="*/ 5779 h 284"/>
                    <a:gd name="T42" fmla="*/ 2911 w 280"/>
                    <a:gd name="T43" fmla="*/ 3665 h 284"/>
                    <a:gd name="T44" fmla="*/ 4594 w 280"/>
                    <a:gd name="T45" fmla="*/ 1698 h 284"/>
                    <a:gd name="T46" fmla="*/ 8339 w 280"/>
                    <a:gd name="T47" fmla="*/ 135 h 284"/>
                    <a:gd name="T48" fmla="*/ 10079 w 280"/>
                    <a:gd name="T49" fmla="*/ 265 h 284"/>
                    <a:gd name="T50" fmla="*/ 10079 w 280"/>
                    <a:gd name="T51" fmla="*/ 200 h 284"/>
                    <a:gd name="T52" fmla="*/ 10079 w 280"/>
                    <a:gd name="T53" fmla="*/ 265 h 284"/>
                    <a:gd name="T54" fmla="*/ 14325 w 280"/>
                    <a:gd name="T55" fmla="*/ 3881 h 284"/>
                    <a:gd name="T56" fmla="*/ 15552 w 280"/>
                    <a:gd name="T57" fmla="*/ 9443 h 284"/>
                    <a:gd name="T58" fmla="*/ 15552 w 280"/>
                    <a:gd name="T59" fmla="*/ 10125 h 284"/>
                    <a:gd name="T60" fmla="*/ 12818 w 280"/>
                    <a:gd name="T61" fmla="*/ 17120 h 284"/>
                    <a:gd name="T62" fmla="*/ 7271 w 280"/>
                    <a:gd name="T63" fmla="*/ 19168 h 284"/>
                    <a:gd name="T64" fmla="*/ 5982 w 280"/>
                    <a:gd name="T65" fmla="*/ 19103 h 284"/>
                    <a:gd name="T66" fmla="*/ 2693 w 280"/>
                    <a:gd name="T67" fmla="*/ 17471 h 284"/>
                    <a:gd name="T68" fmla="*/ 616 w 280"/>
                    <a:gd name="T69" fmla="*/ 13724 h 284"/>
                    <a:gd name="T70" fmla="*/ 119 w 280"/>
                    <a:gd name="T71" fmla="*/ 10541 h 284"/>
                    <a:gd name="T72" fmla="*/ 1450 w 280"/>
                    <a:gd name="T73" fmla="*/ 5779 h 284"/>
                    <a:gd name="T74" fmla="*/ 1450 w 280"/>
                    <a:gd name="T75" fmla="*/ 5779 h 284"/>
                    <a:gd name="T76" fmla="*/ 1404 w 280"/>
                    <a:gd name="T77" fmla="*/ 5779 h 284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280" h="284">
                      <a:moveTo>
                        <a:pt x="25" y="85"/>
                      </a:moveTo>
                      <a:cubicBezTo>
                        <a:pt x="24" y="84"/>
                        <a:pt x="24" y="84"/>
                        <a:pt x="24" y="84"/>
                      </a:cubicBezTo>
                      <a:cubicBezTo>
                        <a:pt x="8" y="106"/>
                        <a:pt x="0" y="130"/>
                        <a:pt x="0" y="155"/>
                      </a:cubicBezTo>
                      <a:cubicBezTo>
                        <a:pt x="0" y="171"/>
                        <a:pt x="3" y="187"/>
                        <a:pt x="10" y="203"/>
                      </a:cubicBezTo>
                      <a:cubicBezTo>
                        <a:pt x="16" y="221"/>
                        <a:pt x="30" y="248"/>
                        <a:pt x="47" y="259"/>
                      </a:cubicBezTo>
                      <a:cubicBezTo>
                        <a:pt x="66" y="271"/>
                        <a:pt x="85" y="282"/>
                        <a:pt x="107" y="283"/>
                      </a:cubicBezTo>
                      <a:cubicBezTo>
                        <a:pt x="115" y="284"/>
                        <a:pt x="122" y="284"/>
                        <a:pt x="130" y="284"/>
                      </a:cubicBezTo>
                      <a:cubicBezTo>
                        <a:pt x="167" y="284"/>
                        <a:pt x="202" y="276"/>
                        <a:pt x="230" y="253"/>
                      </a:cubicBezTo>
                      <a:cubicBezTo>
                        <a:pt x="264" y="226"/>
                        <a:pt x="278" y="196"/>
                        <a:pt x="280" y="149"/>
                      </a:cubicBezTo>
                      <a:cubicBezTo>
                        <a:pt x="280" y="146"/>
                        <a:pt x="280" y="142"/>
                        <a:pt x="280" y="139"/>
                      </a:cubicBezTo>
                      <a:cubicBezTo>
                        <a:pt x="280" y="109"/>
                        <a:pt x="275" y="82"/>
                        <a:pt x="258" y="56"/>
                      </a:cubicBezTo>
                      <a:cubicBezTo>
                        <a:pt x="239" y="29"/>
                        <a:pt x="212" y="8"/>
                        <a:pt x="180" y="2"/>
                      </a:cubicBezTo>
                      <a:cubicBezTo>
                        <a:pt x="180" y="2"/>
                        <a:pt x="180" y="2"/>
                        <a:pt x="180" y="2"/>
                      </a:cubicBezTo>
                      <a:cubicBezTo>
                        <a:pt x="170" y="1"/>
                        <a:pt x="160" y="0"/>
                        <a:pt x="149" y="0"/>
                      </a:cubicBezTo>
                      <a:cubicBezTo>
                        <a:pt x="124" y="0"/>
                        <a:pt x="98" y="5"/>
                        <a:pt x="80" y="24"/>
                      </a:cubicBezTo>
                      <a:cubicBezTo>
                        <a:pt x="68" y="37"/>
                        <a:pt x="59" y="45"/>
                        <a:pt x="50" y="52"/>
                      </a:cubicBezTo>
                      <a:cubicBezTo>
                        <a:pt x="42" y="60"/>
                        <a:pt x="34" y="69"/>
                        <a:pt x="24" y="84"/>
                      </a:cubicBezTo>
                      <a:cubicBezTo>
                        <a:pt x="25" y="85"/>
                        <a:pt x="25" y="85"/>
                        <a:pt x="25" y="85"/>
                      </a:cubicBezTo>
                      <a:cubicBezTo>
                        <a:pt x="24" y="84"/>
                        <a:pt x="24" y="84"/>
                        <a:pt x="24" y="84"/>
                      </a:cubicBezTo>
                      <a:cubicBezTo>
                        <a:pt x="25" y="85"/>
                        <a:pt x="25" y="85"/>
                        <a:pt x="25" y="85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35" y="70"/>
                        <a:pt x="43" y="62"/>
                        <a:pt x="52" y="54"/>
                      </a:cubicBezTo>
                      <a:cubicBezTo>
                        <a:pt x="60" y="46"/>
                        <a:pt x="70" y="39"/>
                        <a:pt x="82" y="25"/>
                      </a:cubicBezTo>
                      <a:cubicBezTo>
                        <a:pt x="99" y="7"/>
                        <a:pt x="124" y="2"/>
                        <a:pt x="149" y="2"/>
                      </a:cubicBezTo>
                      <a:cubicBezTo>
                        <a:pt x="159" y="2"/>
                        <a:pt x="170" y="3"/>
                        <a:pt x="180" y="4"/>
                      </a:cubicBezTo>
                      <a:cubicBezTo>
                        <a:pt x="180" y="3"/>
                        <a:pt x="180" y="3"/>
                        <a:pt x="180" y="3"/>
                      </a:cubicBezTo>
                      <a:cubicBezTo>
                        <a:pt x="180" y="4"/>
                        <a:pt x="180" y="4"/>
                        <a:pt x="180" y="4"/>
                      </a:cubicBezTo>
                      <a:cubicBezTo>
                        <a:pt x="211" y="10"/>
                        <a:pt x="238" y="31"/>
                        <a:pt x="256" y="57"/>
                      </a:cubicBezTo>
                      <a:cubicBezTo>
                        <a:pt x="273" y="82"/>
                        <a:pt x="278" y="109"/>
                        <a:pt x="278" y="139"/>
                      </a:cubicBezTo>
                      <a:cubicBezTo>
                        <a:pt x="278" y="142"/>
                        <a:pt x="278" y="146"/>
                        <a:pt x="278" y="149"/>
                      </a:cubicBezTo>
                      <a:cubicBezTo>
                        <a:pt x="276" y="196"/>
                        <a:pt x="262" y="225"/>
                        <a:pt x="229" y="252"/>
                      </a:cubicBezTo>
                      <a:cubicBezTo>
                        <a:pt x="201" y="275"/>
                        <a:pt x="167" y="282"/>
                        <a:pt x="130" y="282"/>
                      </a:cubicBezTo>
                      <a:cubicBezTo>
                        <a:pt x="123" y="282"/>
                        <a:pt x="115" y="282"/>
                        <a:pt x="107" y="281"/>
                      </a:cubicBezTo>
                      <a:cubicBezTo>
                        <a:pt x="85" y="280"/>
                        <a:pt x="67" y="269"/>
                        <a:pt x="48" y="257"/>
                      </a:cubicBezTo>
                      <a:cubicBezTo>
                        <a:pt x="32" y="247"/>
                        <a:pt x="18" y="220"/>
                        <a:pt x="11" y="202"/>
                      </a:cubicBezTo>
                      <a:cubicBezTo>
                        <a:pt x="5" y="186"/>
                        <a:pt x="2" y="170"/>
                        <a:pt x="2" y="155"/>
                      </a:cubicBezTo>
                      <a:cubicBezTo>
                        <a:pt x="2" y="130"/>
                        <a:pt x="10" y="107"/>
                        <a:pt x="26" y="85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25" y="85"/>
                        <a:pt x="25" y="85"/>
                        <a:pt x="25" y="85"/>
                      </a:cubicBezTo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2" name="Freeform 20"/>
                <p:cNvSpPr>
                  <a:spLocks noEditPoints="1"/>
                </p:cNvSpPr>
                <p:nvPr/>
              </p:nvSpPr>
              <p:spPr bwMode="auto">
                <a:xfrm>
                  <a:off x="1149" y="1386"/>
                  <a:ext cx="826" cy="967"/>
                </a:xfrm>
                <a:custGeom>
                  <a:avLst/>
                  <a:gdLst>
                    <a:gd name="T0" fmla="*/ 7488 w 216"/>
                    <a:gd name="T1" fmla="*/ 65 h 237"/>
                    <a:gd name="T2" fmla="*/ 10455 w 216"/>
                    <a:gd name="T3" fmla="*/ 3129 h 237"/>
                    <a:gd name="T4" fmla="*/ 11071 w 216"/>
                    <a:gd name="T5" fmla="*/ 7193 h 237"/>
                    <a:gd name="T6" fmla="*/ 9843 w 216"/>
                    <a:gd name="T7" fmla="*/ 12020 h 237"/>
                    <a:gd name="T8" fmla="*/ 7442 w 216"/>
                    <a:gd name="T9" fmla="*/ 15831 h 237"/>
                    <a:gd name="T10" fmla="*/ 5205 w 216"/>
                    <a:gd name="T11" fmla="*/ 15084 h 237"/>
                    <a:gd name="T12" fmla="*/ 3189 w 216"/>
                    <a:gd name="T13" fmla="*/ 16031 h 237"/>
                    <a:gd name="T14" fmla="*/ 394 w 216"/>
                    <a:gd name="T15" fmla="*/ 10804 h 237"/>
                    <a:gd name="T16" fmla="*/ 2294 w 216"/>
                    <a:gd name="T17" fmla="*/ 5027 h 237"/>
                    <a:gd name="T18" fmla="*/ 730 w 216"/>
                    <a:gd name="T19" fmla="*/ 10939 h 237"/>
                    <a:gd name="T20" fmla="*/ 2119 w 216"/>
                    <a:gd name="T21" fmla="*/ 11555 h 237"/>
                    <a:gd name="T22" fmla="*/ 5147 w 216"/>
                    <a:gd name="T23" fmla="*/ 14668 h 237"/>
                    <a:gd name="T24" fmla="*/ 7721 w 216"/>
                    <a:gd name="T25" fmla="*/ 12436 h 237"/>
                    <a:gd name="T26" fmla="*/ 8673 w 216"/>
                    <a:gd name="T27" fmla="*/ 10739 h 237"/>
                    <a:gd name="T28" fmla="*/ 9725 w 216"/>
                    <a:gd name="T29" fmla="*/ 7809 h 237"/>
                    <a:gd name="T30" fmla="*/ 10734 w 216"/>
                    <a:gd name="T31" fmla="*/ 6594 h 237"/>
                    <a:gd name="T32" fmla="*/ 9958 w 216"/>
                    <a:gd name="T33" fmla="*/ 2448 h 237"/>
                    <a:gd name="T34" fmla="*/ 8161 w 216"/>
                    <a:gd name="T35" fmla="*/ 2183 h 237"/>
                    <a:gd name="T36" fmla="*/ 6493 w 216"/>
                    <a:gd name="T37" fmla="*/ 816 h 237"/>
                    <a:gd name="T38" fmla="*/ 8394 w 216"/>
                    <a:gd name="T39" fmla="*/ 2248 h 237"/>
                    <a:gd name="T40" fmla="*/ 9901 w 216"/>
                    <a:gd name="T41" fmla="*/ 2448 h 237"/>
                    <a:gd name="T42" fmla="*/ 9227 w 216"/>
                    <a:gd name="T43" fmla="*/ 4696 h 237"/>
                    <a:gd name="T44" fmla="*/ 10398 w 216"/>
                    <a:gd name="T45" fmla="*/ 6394 h 237"/>
                    <a:gd name="T46" fmla="*/ 10294 w 216"/>
                    <a:gd name="T47" fmla="*/ 7740 h 237"/>
                    <a:gd name="T48" fmla="*/ 8730 w 216"/>
                    <a:gd name="T49" fmla="*/ 8009 h 237"/>
                    <a:gd name="T50" fmla="*/ 8891 w 216"/>
                    <a:gd name="T51" fmla="*/ 11886 h 237"/>
                    <a:gd name="T52" fmla="*/ 8057 w 216"/>
                    <a:gd name="T53" fmla="*/ 12636 h 237"/>
                    <a:gd name="T54" fmla="*/ 6830 w 216"/>
                    <a:gd name="T55" fmla="*/ 11886 h 237"/>
                    <a:gd name="T56" fmla="*/ 5702 w 216"/>
                    <a:gd name="T57" fmla="*/ 14334 h 237"/>
                    <a:gd name="T58" fmla="*/ 4474 w 216"/>
                    <a:gd name="T59" fmla="*/ 14334 h 237"/>
                    <a:gd name="T60" fmla="*/ 2180 w 216"/>
                    <a:gd name="T61" fmla="*/ 11486 h 237"/>
                    <a:gd name="T62" fmla="*/ 1289 w 216"/>
                    <a:gd name="T63" fmla="*/ 11555 h 237"/>
                    <a:gd name="T64" fmla="*/ 673 w 216"/>
                    <a:gd name="T65" fmla="*/ 10453 h 237"/>
                    <a:gd name="T66" fmla="*/ 2356 w 216"/>
                    <a:gd name="T67" fmla="*/ 8821 h 237"/>
                    <a:gd name="T68" fmla="*/ 3465 w 216"/>
                    <a:gd name="T69" fmla="*/ 6177 h 237"/>
                    <a:gd name="T70" fmla="*/ 2294 w 216"/>
                    <a:gd name="T71" fmla="*/ 4961 h 237"/>
                    <a:gd name="T72" fmla="*/ 554 w 216"/>
                    <a:gd name="T73" fmla="*/ 6177 h 237"/>
                    <a:gd name="T74" fmla="*/ 337 w 216"/>
                    <a:gd name="T75" fmla="*/ 10804 h 237"/>
                    <a:gd name="T76" fmla="*/ 1958 w 216"/>
                    <a:gd name="T77" fmla="*/ 15766 h 237"/>
                    <a:gd name="T78" fmla="*/ 4359 w 216"/>
                    <a:gd name="T79" fmla="*/ 15550 h 237"/>
                    <a:gd name="T80" fmla="*/ 5923 w 216"/>
                    <a:gd name="T81" fmla="*/ 15350 h 237"/>
                    <a:gd name="T82" fmla="*/ 6933 w 216"/>
                    <a:gd name="T83" fmla="*/ 16100 h 237"/>
                    <a:gd name="T84" fmla="*/ 8336 w 216"/>
                    <a:gd name="T85" fmla="*/ 14068 h 237"/>
                    <a:gd name="T86" fmla="*/ 8336 w 216"/>
                    <a:gd name="T87" fmla="*/ 13583 h 237"/>
                    <a:gd name="T88" fmla="*/ 9285 w 216"/>
                    <a:gd name="T89" fmla="*/ 12371 h 237"/>
                    <a:gd name="T90" fmla="*/ 10967 w 216"/>
                    <a:gd name="T91" fmla="*/ 11339 h 237"/>
                    <a:gd name="T92" fmla="*/ 10967 w 216"/>
                    <a:gd name="T93" fmla="*/ 7875 h 237"/>
                    <a:gd name="T94" fmla="*/ 11962 w 216"/>
                    <a:gd name="T95" fmla="*/ 6043 h 237"/>
                    <a:gd name="T96" fmla="*/ 11071 w 216"/>
                    <a:gd name="T97" fmla="*/ 3595 h 237"/>
                    <a:gd name="T98" fmla="*/ 10119 w 216"/>
                    <a:gd name="T99" fmla="*/ 1832 h 23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0" t="0" r="r" b="b"/>
                  <a:pathLst>
                    <a:path w="216" h="237">
                      <a:moveTo>
                        <a:pt x="146" y="32"/>
                      </a:moveTo>
                      <a:cubicBezTo>
                        <a:pt x="137" y="32"/>
                        <a:pt x="127" y="30"/>
                        <a:pt x="122" y="23"/>
                      </a:cubicBezTo>
                      <a:cubicBezTo>
                        <a:pt x="111" y="8"/>
                        <a:pt x="122" y="1"/>
                        <a:pt x="134" y="1"/>
                      </a:cubicBezTo>
                      <a:cubicBezTo>
                        <a:pt x="137" y="1"/>
                        <a:pt x="141" y="2"/>
                        <a:pt x="144" y="2"/>
                      </a:cubicBezTo>
                      <a:cubicBezTo>
                        <a:pt x="158" y="6"/>
                        <a:pt x="175" y="13"/>
                        <a:pt x="180" y="27"/>
                      </a:cubicBezTo>
                      <a:cubicBezTo>
                        <a:pt x="183" y="34"/>
                        <a:pt x="183" y="41"/>
                        <a:pt x="187" y="46"/>
                      </a:cubicBezTo>
                      <a:cubicBezTo>
                        <a:pt x="193" y="53"/>
                        <a:pt x="202" y="55"/>
                        <a:pt x="208" y="62"/>
                      </a:cubicBezTo>
                      <a:cubicBezTo>
                        <a:pt x="213" y="69"/>
                        <a:pt x="216" y="80"/>
                        <a:pt x="213" y="89"/>
                      </a:cubicBezTo>
                      <a:cubicBezTo>
                        <a:pt x="210" y="97"/>
                        <a:pt x="202" y="98"/>
                        <a:pt x="198" y="106"/>
                      </a:cubicBezTo>
                      <a:cubicBezTo>
                        <a:pt x="192" y="117"/>
                        <a:pt x="197" y="122"/>
                        <a:pt x="200" y="133"/>
                      </a:cubicBezTo>
                      <a:cubicBezTo>
                        <a:pt x="203" y="144"/>
                        <a:pt x="201" y="156"/>
                        <a:pt x="195" y="166"/>
                      </a:cubicBezTo>
                      <a:cubicBezTo>
                        <a:pt x="190" y="176"/>
                        <a:pt x="185" y="176"/>
                        <a:pt x="176" y="177"/>
                      </a:cubicBezTo>
                      <a:cubicBezTo>
                        <a:pt x="164" y="179"/>
                        <a:pt x="165" y="182"/>
                        <a:pt x="157" y="190"/>
                      </a:cubicBezTo>
                      <a:cubicBezTo>
                        <a:pt x="148" y="198"/>
                        <a:pt x="148" y="194"/>
                        <a:pt x="148" y="207"/>
                      </a:cubicBezTo>
                      <a:cubicBezTo>
                        <a:pt x="148" y="219"/>
                        <a:pt x="145" y="227"/>
                        <a:pt x="133" y="233"/>
                      </a:cubicBezTo>
                      <a:cubicBezTo>
                        <a:pt x="129" y="235"/>
                        <a:pt x="126" y="236"/>
                        <a:pt x="124" y="236"/>
                      </a:cubicBezTo>
                      <a:cubicBezTo>
                        <a:pt x="121" y="236"/>
                        <a:pt x="118" y="234"/>
                        <a:pt x="113" y="231"/>
                      </a:cubicBezTo>
                      <a:cubicBezTo>
                        <a:pt x="107" y="227"/>
                        <a:pt x="107" y="222"/>
                        <a:pt x="93" y="222"/>
                      </a:cubicBezTo>
                      <a:cubicBezTo>
                        <a:pt x="92" y="222"/>
                        <a:pt x="90" y="222"/>
                        <a:pt x="88" y="222"/>
                      </a:cubicBezTo>
                      <a:cubicBezTo>
                        <a:pt x="79" y="223"/>
                        <a:pt x="76" y="232"/>
                        <a:pt x="67" y="235"/>
                      </a:cubicBezTo>
                      <a:cubicBezTo>
                        <a:pt x="64" y="235"/>
                        <a:pt x="61" y="236"/>
                        <a:pt x="57" y="236"/>
                      </a:cubicBezTo>
                      <a:cubicBezTo>
                        <a:pt x="50" y="236"/>
                        <a:pt x="42" y="234"/>
                        <a:pt x="36" y="231"/>
                      </a:cubicBezTo>
                      <a:cubicBezTo>
                        <a:pt x="10" y="219"/>
                        <a:pt x="18" y="199"/>
                        <a:pt x="14" y="180"/>
                      </a:cubicBezTo>
                      <a:cubicBezTo>
                        <a:pt x="13" y="173"/>
                        <a:pt x="8" y="167"/>
                        <a:pt x="7" y="159"/>
                      </a:cubicBezTo>
                      <a:cubicBezTo>
                        <a:pt x="6" y="151"/>
                        <a:pt x="6" y="144"/>
                        <a:pt x="5" y="137"/>
                      </a:cubicBezTo>
                      <a:cubicBezTo>
                        <a:pt x="0" y="116"/>
                        <a:pt x="7" y="77"/>
                        <a:pt x="33" y="74"/>
                      </a:cubicBezTo>
                      <a:cubicBezTo>
                        <a:pt x="36" y="74"/>
                        <a:pt x="39" y="74"/>
                        <a:pt x="41" y="74"/>
                      </a:cubicBezTo>
                      <a:cubicBezTo>
                        <a:pt x="66" y="74"/>
                        <a:pt x="61" y="96"/>
                        <a:pt x="58" y="103"/>
                      </a:cubicBezTo>
                      <a:cubicBezTo>
                        <a:pt x="55" y="112"/>
                        <a:pt x="48" y="123"/>
                        <a:pt x="41" y="129"/>
                      </a:cubicBezTo>
                      <a:cubicBezTo>
                        <a:pt x="27" y="140"/>
                        <a:pt x="6" y="138"/>
                        <a:pt x="13" y="161"/>
                      </a:cubicBezTo>
                      <a:cubicBezTo>
                        <a:pt x="15" y="169"/>
                        <a:pt x="18" y="171"/>
                        <a:pt x="23" y="171"/>
                      </a:cubicBezTo>
                      <a:cubicBezTo>
                        <a:pt x="25" y="171"/>
                        <a:pt x="28" y="171"/>
                        <a:pt x="31" y="171"/>
                      </a:cubicBezTo>
                      <a:cubicBezTo>
                        <a:pt x="33" y="170"/>
                        <a:pt x="36" y="170"/>
                        <a:pt x="38" y="170"/>
                      </a:cubicBezTo>
                      <a:cubicBezTo>
                        <a:pt x="48" y="170"/>
                        <a:pt x="55" y="173"/>
                        <a:pt x="63" y="182"/>
                      </a:cubicBezTo>
                      <a:cubicBezTo>
                        <a:pt x="74" y="194"/>
                        <a:pt x="71" y="216"/>
                        <a:pt x="89" y="216"/>
                      </a:cubicBezTo>
                      <a:cubicBezTo>
                        <a:pt x="90" y="216"/>
                        <a:pt x="91" y="216"/>
                        <a:pt x="92" y="216"/>
                      </a:cubicBezTo>
                      <a:cubicBezTo>
                        <a:pt x="112" y="213"/>
                        <a:pt x="102" y="200"/>
                        <a:pt x="108" y="186"/>
                      </a:cubicBezTo>
                      <a:cubicBezTo>
                        <a:pt x="111" y="179"/>
                        <a:pt x="116" y="176"/>
                        <a:pt x="122" y="176"/>
                      </a:cubicBezTo>
                      <a:cubicBezTo>
                        <a:pt x="128" y="176"/>
                        <a:pt x="134" y="179"/>
                        <a:pt x="138" y="183"/>
                      </a:cubicBezTo>
                      <a:cubicBezTo>
                        <a:pt x="142" y="186"/>
                        <a:pt x="145" y="189"/>
                        <a:pt x="148" y="189"/>
                      </a:cubicBezTo>
                      <a:cubicBezTo>
                        <a:pt x="150" y="189"/>
                        <a:pt x="152" y="188"/>
                        <a:pt x="155" y="185"/>
                      </a:cubicBezTo>
                      <a:cubicBezTo>
                        <a:pt x="163" y="178"/>
                        <a:pt x="159" y="167"/>
                        <a:pt x="155" y="158"/>
                      </a:cubicBezTo>
                      <a:cubicBezTo>
                        <a:pt x="148" y="143"/>
                        <a:pt x="141" y="132"/>
                        <a:pt x="157" y="118"/>
                      </a:cubicBezTo>
                      <a:cubicBezTo>
                        <a:pt x="161" y="115"/>
                        <a:pt x="164" y="114"/>
                        <a:pt x="168" y="114"/>
                      </a:cubicBezTo>
                      <a:cubicBezTo>
                        <a:pt x="170" y="114"/>
                        <a:pt x="172" y="114"/>
                        <a:pt x="174" y="115"/>
                      </a:cubicBezTo>
                      <a:cubicBezTo>
                        <a:pt x="176" y="115"/>
                        <a:pt x="178" y="115"/>
                        <a:pt x="180" y="115"/>
                      </a:cubicBezTo>
                      <a:cubicBezTo>
                        <a:pt x="181" y="115"/>
                        <a:pt x="183" y="115"/>
                        <a:pt x="184" y="115"/>
                      </a:cubicBezTo>
                      <a:cubicBezTo>
                        <a:pt x="192" y="113"/>
                        <a:pt x="197" y="103"/>
                        <a:pt x="192" y="97"/>
                      </a:cubicBezTo>
                      <a:cubicBezTo>
                        <a:pt x="190" y="94"/>
                        <a:pt x="183" y="93"/>
                        <a:pt x="179" y="90"/>
                      </a:cubicBezTo>
                      <a:cubicBezTo>
                        <a:pt x="176" y="86"/>
                        <a:pt x="169" y="79"/>
                        <a:pt x="167" y="74"/>
                      </a:cubicBezTo>
                      <a:cubicBezTo>
                        <a:pt x="160" y="59"/>
                        <a:pt x="186" y="50"/>
                        <a:pt x="178" y="36"/>
                      </a:cubicBezTo>
                      <a:cubicBezTo>
                        <a:pt x="175" y="29"/>
                        <a:pt x="171" y="28"/>
                        <a:pt x="166" y="28"/>
                      </a:cubicBezTo>
                      <a:cubicBezTo>
                        <a:pt x="160" y="28"/>
                        <a:pt x="154" y="32"/>
                        <a:pt x="150" y="32"/>
                      </a:cubicBezTo>
                      <a:cubicBezTo>
                        <a:pt x="149" y="32"/>
                        <a:pt x="147" y="32"/>
                        <a:pt x="146" y="32"/>
                      </a:cubicBezTo>
                      <a:moveTo>
                        <a:pt x="134" y="0"/>
                      </a:moveTo>
                      <a:cubicBezTo>
                        <a:pt x="130" y="0"/>
                        <a:pt x="125" y="1"/>
                        <a:pt x="122" y="3"/>
                      </a:cubicBezTo>
                      <a:cubicBezTo>
                        <a:pt x="119" y="5"/>
                        <a:pt x="116" y="8"/>
                        <a:pt x="116" y="12"/>
                      </a:cubicBezTo>
                      <a:cubicBezTo>
                        <a:pt x="116" y="15"/>
                        <a:pt x="118" y="19"/>
                        <a:pt x="121" y="23"/>
                      </a:cubicBezTo>
                      <a:cubicBezTo>
                        <a:pt x="126" y="31"/>
                        <a:pt x="137" y="33"/>
                        <a:pt x="146" y="33"/>
                      </a:cubicBezTo>
                      <a:cubicBezTo>
                        <a:pt x="148" y="33"/>
                        <a:pt x="149" y="33"/>
                        <a:pt x="150" y="33"/>
                      </a:cubicBezTo>
                      <a:cubicBezTo>
                        <a:pt x="152" y="33"/>
                        <a:pt x="155" y="32"/>
                        <a:pt x="158" y="31"/>
                      </a:cubicBezTo>
                      <a:cubicBezTo>
                        <a:pt x="160" y="30"/>
                        <a:pt x="164" y="29"/>
                        <a:pt x="166" y="29"/>
                      </a:cubicBezTo>
                      <a:cubicBezTo>
                        <a:pt x="170" y="29"/>
                        <a:pt x="174" y="30"/>
                        <a:pt x="177" y="36"/>
                      </a:cubicBezTo>
                      <a:cubicBezTo>
                        <a:pt x="178" y="38"/>
                        <a:pt x="178" y="39"/>
                        <a:pt x="178" y="41"/>
                      </a:cubicBezTo>
                      <a:cubicBezTo>
                        <a:pt x="178" y="46"/>
                        <a:pt x="175" y="50"/>
                        <a:pt x="172" y="54"/>
                      </a:cubicBezTo>
                      <a:cubicBezTo>
                        <a:pt x="168" y="59"/>
                        <a:pt x="165" y="63"/>
                        <a:pt x="165" y="69"/>
                      </a:cubicBezTo>
                      <a:cubicBezTo>
                        <a:pt x="165" y="71"/>
                        <a:pt x="165" y="73"/>
                        <a:pt x="166" y="75"/>
                      </a:cubicBezTo>
                      <a:cubicBezTo>
                        <a:pt x="169" y="80"/>
                        <a:pt x="175" y="87"/>
                        <a:pt x="179" y="90"/>
                      </a:cubicBezTo>
                      <a:cubicBezTo>
                        <a:pt x="181" y="92"/>
                        <a:pt x="183" y="93"/>
                        <a:pt x="186" y="94"/>
                      </a:cubicBezTo>
                      <a:cubicBezTo>
                        <a:pt x="188" y="96"/>
                        <a:pt x="190" y="97"/>
                        <a:pt x="191" y="98"/>
                      </a:cubicBezTo>
                      <a:cubicBezTo>
                        <a:pt x="193" y="99"/>
                        <a:pt x="193" y="101"/>
                        <a:pt x="193" y="103"/>
                      </a:cubicBezTo>
                      <a:cubicBezTo>
                        <a:pt x="193" y="108"/>
                        <a:pt x="189" y="113"/>
                        <a:pt x="184" y="114"/>
                      </a:cubicBezTo>
                      <a:cubicBezTo>
                        <a:pt x="183" y="114"/>
                        <a:pt x="181" y="114"/>
                        <a:pt x="180" y="114"/>
                      </a:cubicBezTo>
                      <a:cubicBezTo>
                        <a:pt x="176" y="114"/>
                        <a:pt x="172" y="113"/>
                        <a:pt x="168" y="113"/>
                      </a:cubicBezTo>
                      <a:cubicBezTo>
                        <a:pt x="164" y="113"/>
                        <a:pt x="160" y="114"/>
                        <a:pt x="156" y="118"/>
                      </a:cubicBezTo>
                      <a:cubicBezTo>
                        <a:pt x="149" y="124"/>
                        <a:pt x="146" y="130"/>
                        <a:pt x="146" y="136"/>
                      </a:cubicBezTo>
                      <a:cubicBezTo>
                        <a:pt x="146" y="143"/>
                        <a:pt x="150" y="150"/>
                        <a:pt x="154" y="158"/>
                      </a:cubicBezTo>
                      <a:cubicBezTo>
                        <a:pt x="156" y="164"/>
                        <a:pt x="159" y="169"/>
                        <a:pt x="159" y="175"/>
                      </a:cubicBezTo>
                      <a:cubicBezTo>
                        <a:pt x="159" y="178"/>
                        <a:pt x="157" y="182"/>
                        <a:pt x="154" y="185"/>
                      </a:cubicBezTo>
                      <a:cubicBezTo>
                        <a:pt x="151" y="187"/>
                        <a:pt x="149" y="188"/>
                        <a:pt x="148" y="188"/>
                      </a:cubicBezTo>
                      <a:cubicBezTo>
                        <a:pt x="146" y="188"/>
                        <a:pt x="145" y="188"/>
                        <a:pt x="144" y="186"/>
                      </a:cubicBezTo>
                      <a:cubicBezTo>
                        <a:pt x="143" y="185"/>
                        <a:pt x="141" y="184"/>
                        <a:pt x="139" y="182"/>
                      </a:cubicBezTo>
                      <a:cubicBezTo>
                        <a:pt x="134" y="178"/>
                        <a:pt x="128" y="175"/>
                        <a:pt x="122" y="175"/>
                      </a:cubicBezTo>
                      <a:cubicBezTo>
                        <a:pt x="122" y="175"/>
                        <a:pt x="122" y="175"/>
                        <a:pt x="122" y="175"/>
                      </a:cubicBezTo>
                      <a:cubicBezTo>
                        <a:pt x="116" y="175"/>
                        <a:pt x="110" y="178"/>
                        <a:pt x="107" y="186"/>
                      </a:cubicBezTo>
                      <a:cubicBezTo>
                        <a:pt x="104" y="193"/>
                        <a:pt x="105" y="200"/>
                        <a:pt x="105" y="205"/>
                      </a:cubicBezTo>
                      <a:cubicBezTo>
                        <a:pt x="104" y="207"/>
                        <a:pt x="103" y="209"/>
                        <a:pt x="102" y="211"/>
                      </a:cubicBezTo>
                      <a:cubicBezTo>
                        <a:pt x="100" y="213"/>
                        <a:pt x="97" y="214"/>
                        <a:pt x="92" y="215"/>
                      </a:cubicBezTo>
                      <a:cubicBezTo>
                        <a:pt x="91" y="215"/>
                        <a:pt x="90" y="215"/>
                        <a:pt x="89" y="215"/>
                      </a:cubicBezTo>
                      <a:cubicBezTo>
                        <a:pt x="85" y="215"/>
                        <a:pt x="82" y="214"/>
                        <a:pt x="80" y="211"/>
                      </a:cubicBezTo>
                      <a:cubicBezTo>
                        <a:pt x="76" y="208"/>
                        <a:pt x="74" y="203"/>
                        <a:pt x="72" y="198"/>
                      </a:cubicBezTo>
                      <a:cubicBezTo>
                        <a:pt x="70" y="192"/>
                        <a:pt x="68" y="186"/>
                        <a:pt x="64" y="181"/>
                      </a:cubicBezTo>
                      <a:cubicBezTo>
                        <a:pt x="56" y="172"/>
                        <a:pt x="48" y="169"/>
                        <a:pt x="39" y="169"/>
                      </a:cubicBezTo>
                      <a:cubicBezTo>
                        <a:pt x="38" y="169"/>
                        <a:pt x="38" y="169"/>
                        <a:pt x="38" y="169"/>
                      </a:cubicBezTo>
                      <a:cubicBezTo>
                        <a:pt x="36" y="169"/>
                        <a:pt x="33" y="169"/>
                        <a:pt x="31" y="170"/>
                      </a:cubicBezTo>
                      <a:cubicBezTo>
                        <a:pt x="28" y="170"/>
                        <a:pt x="25" y="170"/>
                        <a:pt x="23" y="170"/>
                      </a:cubicBezTo>
                      <a:cubicBezTo>
                        <a:pt x="20" y="170"/>
                        <a:pt x="19" y="170"/>
                        <a:pt x="17" y="169"/>
                      </a:cubicBezTo>
                      <a:cubicBezTo>
                        <a:pt x="16" y="167"/>
                        <a:pt x="15" y="165"/>
                        <a:pt x="13" y="161"/>
                      </a:cubicBezTo>
                      <a:cubicBezTo>
                        <a:pt x="13" y="158"/>
                        <a:pt x="12" y="156"/>
                        <a:pt x="12" y="154"/>
                      </a:cubicBezTo>
                      <a:cubicBezTo>
                        <a:pt x="12" y="150"/>
                        <a:pt x="13" y="147"/>
                        <a:pt x="15" y="145"/>
                      </a:cubicBezTo>
                      <a:cubicBezTo>
                        <a:pt x="18" y="142"/>
                        <a:pt x="22" y="140"/>
                        <a:pt x="27" y="138"/>
                      </a:cubicBezTo>
                      <a:cubicBezTo>
                        <a:pt x="32" y="136"/>
                        <a:pt x="37" y="133"/>
                        <a:pt x="42" y="130"/>
                      </a:cubicBezTo>
                      <a:cubicBezTo>
                        <a:pt x="49" y="124"/>
                        <a:pt x="56" y="112"/>
                        <a:pt x="59" y="103"/>
                      </a:cubicBezTo>
                      <a:cubicBezTo>
                        <a:pt x="59" y="103"/>
                        <a:pt x="59" y="103"/>
                        <a:pt x="59" y="103"/>
                      </a:cubicBezTo>
                      <a:cubicBezTo>
                        <a:pt x="60" y="101"/>
                        <a:pt x="62" y="96"/>
                        <a:pt x="62" y="91"/>
                      </a:cubicBezTo>
                      <a:cubicBezTo>
                        <a:pt x="62" y="87"/>
                        <a:pt x="61" y="82"/>
                        <a:pt x="58" y="79"/>
                      </a:cubicBezTo>
                      <a:cubicBezTo>
                        <a:pt x="54" y="75"/>
                        <a:pt x="49" y="73"/>
                        <a:pt x="41" y="73"/>
                      </a:cubicBezTo>
                      <a:cubicBezTo>
                        <a:pt x="41" y="73"/>
                        <a:pt x="41" y="73"/>
                        <a:pt x="41" y="73"/>
                      </a:cubicBezTo>
                      <a:cubicBezTo>
                        <a:pt x="39" y="73"/>
                        <a:pt x="36" y="73"/>
                        <a:pt x="33" y="73"/>
                      </a:cubicBezTo>
                      <a:cubicBezTo>
                        <a:pt x="33" y="73"/>
                        <a:pt x="33" y="73"/>
                        <a:pt x="33" y="73"/>
                      </a:cubicBezTo>
                      <a:cubicBezTo>
                        <a:pt x="22" y="74"/>
                        <a:pt x="14" y="82"/>
                        <a:pt x="10" y="91"/>
                      </a:cubicBezTo>
                      <a:cubicBezTo>
                        <a:pt x="5" y="101"/>
                        <a:pt x="2" y="113"/>
                        <a:pt x="2" y="124"/>
                      </a:cubicBezTo>
                      <a:cubicBezTo>
                        <a:pt x="2" y="128"/>
                        <a:pt x="3" y="133"/>
                        <a:pt x="4" y="137"/>
                      </a:cubicBezTo>
                      <a:cubicBezTo>
                        <a:pt x="5" y="145"/>
                        <a:pt x="5" y="151"/>
                        <a:pt x="6" y="159"/>
                      </a:cubicBezTo>
                      <a:cubicBezTo>
                        <a:pt x="7" y="167"/>
                        <a:pt x="12" y="174"/>
                        <a:pt x="13" y="180"/>
                      </a:cubicBezTo>
                      <a:cubicBezTo>
                        <a:pt x="15" y="190"/>
                        <a:pt x="14" y="200"/>
                        <a:pt x="16" y="209"/>
                      </a:cubicBezTo>
                      <a:cubicBezTo>
                        <a:pt x="17" y="218"/>
                        <a:pt x="22" y="226"/>
                        <a:pt x="35" y="232"/>
                      </a:cubicBezTo>
                      <a:cubicBezTo>
                        <a:pt x="42" y="235"/>
                        <a:pt x="50" y="237"/>
                        <a:pt x="58" y="237"/>
                      </a:cubicBezTo>
                      <a:cubicBezTo>
                        <a:pt x="61" y="237"/>
                        <a:pt x="64" y="236"/>
                        <a:pt x="67" y="236"/>
                      </a:cubicBezTo>
                      <a:cubicBezTo>
                        <a:pt x="72" y="234"/>
                        <a:pt x="75" y="231"/>
                        <a:pt x="78" y="229"/>
                      </a:cubicBezTo>
                      <a:cubicBezTo>
                        <a:pt x="81" y="226"/>
                        <a:pt x="84" y="224"/>
                        <a:pt x="88" y="223"/>
                      </a:cubicBezTo>
                      <a:cubicBezTo>
                        <a:pt x="90" y="223"/>
                        <a:pt x="92" y="223"/>
                        <a:pt x="93" y="223"/>
                      </a:cubicBezTo>
                      <a:cubicBezTo>
                        <a:pt x="100" y="223"/>
                        <a:pt x="103" y="224"/>
                        <a:pt x="106" y="226"/>
                      </a:cubicBezTo>
                      <a:cubicBezTo>
                        <a:pt x="108" y="227"/>
                        <a:pt x="110" y="230"/>
                        <a:pt x="113" y="232"/>
                      </a:cubicBezTo>
                      <a:cubicBezTo>
                        <a:pt x="115" y="234"/>
                        <a:pt x="117" y="235"/>
                        <a:pt x="119" y="236"/>
                      </a:cubicBezTo>
                      <a:cubicBezTo>
                        <a:pt x="121" y="237"/>
                        <a:pt x="122" y="237"/>
                        <a:pt x="124" y="237"/>
                      </a:cubicBezTo>
                      <a:cubicBezTo>
                        <a:pt x="127" y="237"/>
                        <a:pt x="130" y="236"/>
                        <a:pt x="134" y="234"/>
                      </a:cubicBezTo>
                      <a:cubicBezTo>
                        <a:pt x="140" y="231"/>
                        <a:pt x="143" y="228"/>
                        <a:pt x="146" y="223"/>
                      </a:cubicBezTo>
                      <a:cubicBezTo>
                        <a:pt x="148" y="219"/>
                        <a:pt x="149" y="214"/>
                        <a:pt x="149" y="207"/>
                      </a:cubicBezTo>
                      <a:cubicBezTo>
                        <a:pt x="149" y="207"/>
                        <a:pt x="149" y="207"/>
                        <a:pt x="149" y="207"/>
                      </a:cubicBezTo>
                      <a:cubicBezTo>
                        <a:pt x="149" y="207"/>
                        <a:pt x="149" y="206"/>
                        <a:pt x="149" y="206"/>
                      </a:cubicBezTo>
                      <a:cubicBezTo>
                        <a:pt x="149" y="203"/>
                        <a:pt x="149" y="201"/>
                        <a:pt x="149" y="200"/>
                      </a:cubicBezTo>
                      <a:cubicBezTo>
                        <a:pt x="149" y="198"/>
                        <a:pt x="150" y="197"/>
                        <a:pt x="151" y="196"/>
                      </a:cubicBezTo>
                      <a:cubicBezTo>
                        <a:pt x="152" y="195"/>
                        <a:pt x="155" y="194"/>
                        <a:pt x="158" y="190"/>
                      </a:cubicBezTo>
                      <a:cubicBezTo>
                        <a:pt x="162" y="186"/>
                        <a:pt x="163" y="184"/>
                        <a:pt x="166" y="182"/>
                      </a:cubicBezTo>
                      <a:cubicBezTo>
                        <a:pt x="168" y="180"/>
                        <a:pt x="170" y="179"/>
                        <a:pt x="176" y="178"/>
                      </a:cubicBezTo>
                      <a:cubicBezTo>
                        <a:pt x="181" y="177"/>
                        <a:pt x="184" y="177"/>
                        <a:pt x="187" y="176"/>
                      </a:cubicBezTo>
                      <a:cubicBezTo>
                        <a:pt x="191" y="174"/>
                        <a:pt x="193" y="172"/>
                        <a:pt x="196" y="167"/>
                      </a:cubicBezTo>
                      <a:cubicBezTo>
                        <a:pt x="200" y="160"/>
                        <a:pt x="202" y="152"/>
                        <a:pt x="202" y="144"/>
                      </a:cubicBezTo>
                      <a:cubicBezTo>
                        <a:pt x="202" y="140"/>
                        <a:pt x="202" y="136"/>
                        <a:pt x="201" y="133"/>
                      </a:cubicBezTo>
                      <a:cubicBezTo>
                        <a:pt x="199" y="126"/>
                        <a:pt x="196" y="121"/>
                        <a:pt x="196" y="116"/>
                      </a:cubicBezTo>
                      <a:cubicBezTo>
                        <a:pt x="196" y="113"/>
                        <a:pt x="197" y="110"/>
                        <a:pt x="199" y="106"/>
                      </a:cubicBezTo>
                      <a:cubicBezTo>
                        <a:pt x="201" y="103"/>
                        <a:pt x="203" y="101"/>
                        <a:pt x="206" y="98"/>
                      </a:cubicBezTo>
                      <a:cubicBezTo>
                        <a:pt x="209" y="96"/>
                        <a:pt x="212" y="93"/>
                        <a:pt x="214" y="89"/>
                      </a:cubicBezTo>
                      <a:cubicBezTo>
                        <a:pt x="215" y="87"/>
                        <a:pt x="215" y="84"/>
                        <a:pt x="215" y="82"/>
                      </a:cubicBezTo>
                      <a:cubicBezTo>
                        <a:pt x="215" y="74"/>
                        <a:pt x="212" y="66"/>
                        <a:pt x="208" y="61"/>
                      </a:cubicBezTo>
                      <a:cubicBezTo>
                        <a:pt x="206" y="57"/>
                        <a:pt x="202" y="55"/>
                        <a:pt x="198" y="53"/>
                      </a:cubicBezTo>
                      <a:cubicBezTo>
                        <a:pt x="194" y="51"/>
                        <a:pt x="190" y="49"/>
                        <a:pt x="188" y="46"/>
                      </a:cubicBezTo>
                      <a:cubicBezTo>
                        <a:pt x="186" y="43"/>
                        <a:pt x="185" y="40"/>
                        <a:pt x="184" y="37"/>
                      </a:cubicBezTo>
                      <a:cubicBezTo>
                        <a:pt x="183" y="34"/>
                        <a:pt x="183" y="30"/>
                        <a:pt x="181" y="27"/>
                      </a:cubicBezTo>
                      <a:cubicBezTo>
                        <a:pt x="175" y="12"/>
                        <a:pt x="158" y="6"/>
                        <a:pt x="144" y="1"/>
                      </a:cubicBezTo>
                      <a:cubicBezTo>
                        <a:pt x="141" y="1"/>
                        <a:pt x="137" y="0"/>
                        <a:pt x="134" y="0"/>
                      </a:cubicBezTo>
                    </a:path>
                  </a:pathLst>
                </a:custGeom>
                <a:solidFill>
                  <a:srgbClr val="6F62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3" name="Freeform 21"/>
                <p:cNvSpPr>
                  <a:spLocks noEditPoints="1"/>
                </p:cNvSpPr>
                <p:nvPr/>
              </p:nvSpPr>
              <p:spPr bwMode="auto">
                <a:xfrm>
                  <a:off x="1149" y="1390"/>
                  <a:ext cx="826" cy="959"/>
                </a:xfrm>
                <a:custGeom>
                  <a:avLst/>
                  <a:gdLst>
                    <a:gd name="T0" fmla="*/ 6597 w 216"/>
                    <a:gd name="T1" fmla="*/ 751 h 235"/>
                    <a:gd name="T2" fmla="*/ 8000 w 216"/>
                    <a:gd name="T3" fmla="*/ 135 h 235"/>
                    <a:gd name="T4" fmla="*/ 10398 w 216"/>
                    <a:gd name="T5" fmla="*/ 3130 h 235"/>
                    <a:gd name="T6" fmla="*/ 11920 w 216"/>
                    <a:gd name="T7" fmla="*/ 5513 h 235"/>
                    <a:gd name="T8" fmla="*/ 11013 w 216"/>
                    <a:gd name="T9" fmla="*/ 7129 h 235"/>
                    <a:gd name="T10" fmla="*/ 11185 w 216"/>
                    <a:gd name="T11" fmla="*/ 9725 h 235"/>
                    <a:gd name="T12" fmla="*/ 9843 w 216"/>
                    <a:gd name="T13" fmla="*/ 11892 h 235"/>
                    <a:gd name="T14" fmla="*/ 8336 w 216"/>
                    <a:gd name="T15" fmla="*/ 13255 h 235"/>
                    <a:gd name="T16" fmla="*/ 8218 w 216"/>
                    <a:gd name="T17" fmla="*/ 14005 h 235"/>
                    <a:gd name="T18" fmla="*/ 7442 w 216"/>
                    <a:gd name="T19" fmla="*/ 15703 h 235"/>
                    <a:gd name="T20" fmla="*/ 6711 w 216"/>
                    <a:gd name="T21" fmla="*/ 15838 h 235"/>
                    <a:gd name="T22" fmla="*/ 5205 w 216"/>
                    <a:gd name="T23" fmla="*/ 14956 h 235"/>
                    <a:gd name="T24" fmla="*/ 3744 w 216"/>
                    <a:gd name="T25" fmla="*/ 15838 h 235"/>
                    <a:gd name="T26" fmla="*/ 1010 w 216"/>
                    <a:gd name="T27" fmla="*/ 14071 h 235"/>
                    <a:gd name="T28" fmla="*/ 337 w 216"/>
                    <a:gd name="T29" fmla="*/ 9178 h 235"/>
                    <a:gd name="T30" fmla="*/ 1901 w 216"/>
                    <a:gd name="T31" fmla="*/ 5028 h 235"/>
                    <a:gd name="T32" fmla="*/ 3128 w 216"/>
                    <a:gd name="T33" fmla="*/ 5362 h 235"/>
                    <a:gd name="T34" fmla="*/ 3247 w 216"/>
                    <a:gd name="T35" fmla="*/ 6929 h 235"/>
                    <a:gd name="T36" fmla="*/ 730 w 216"/>
                    <a:gd name="T37" fmla="*/ 9725 h 235"/>
                    <a:gd name="T38" fmla="*/ 891 w 216"/>
                    <a:gd name="T39" fmla="*/ 11492 h 235"/>
                    <a:gd name="T40" fmla="*/ 1740 w 216"/>
                    <a:gd name="T41" fmla="*/ 11622 h 235"/>
                    <a:gd name="T42" fmla="*/ 4080 w 216"/>
                    <a:gd name="T43" fmla="*/ 13789 h 235"/>
                    <a:gd name="T44" fmla="*/ 5147 w 216"/>
                    <a:gd name="T45" fmla="*/ 14671 h 235"/>
                    <a:gd name="T46" fmla="*/ 6099 w 216"/>
                    <a:gd name="T47" fmla="*/ 12573 h 235"/>
                    <a:gd name="T48" fmla="*/ 7721 w 216"/>
                    <a:gd name="T49" fmla="*/ 12373 h 235"/>
                    <a:gd name="T50" fmla="*/ 8730 w 216"/>
                    <a:gd name="T51" fmla="*/ 12573 h 235"/>
                    <a:gd name="T52" fmla="*/ 8275 w 216"/>
                    <a:gd name="T53" fmla="*/ 9178 h 235"/>
                    <a:gd name="T54" fmla="*/ 9388 w 216"/>
                    <a:gd name="T55" fmla="*/ 7745 h 235"/>
                    <a:gd name="T56" fmla="*/ 10910 w 216"/>
                    <a:gd name="T57" fmla="*/ 6929 h 235"/>
                    <a:gd name="T58" fmla="*/ 10061 w 216"/>
                    <a:gd name="T59" fmla="*/ 5978 h 235"/>
                    <a:gd name="T60" fmla="*/ 9683 w 216"/>
                    <a:gd name="T61" fmla="*/ 3665 h 235"/>
                    <a:gd name="T62" fmla="*/ 9346 w 216"/>
                    <a:gd name="T63" fmla="*/ 1767 h 235"/>
                    <a:gd name="T64" fmla="*/ 8394 w 216"/>
                    <a:gd name="T65" fmla="*/ 2032 h 235"/>
                    <a:gd name="T66" fmla="*/ 6830 w 216"/>
                    <a:gd name="T67" fmla="*/ 1498 h 235"/>
                    <a:gd name="T68" fmla="*/ 9285 w 216"/>
                    <a:gd name="T69" fmla="*/ 1832 h 235"/>
                    <a:gd name="T70" fmla="*/ 10015 w 216"/>
                    <a:gd name="T71" fmla="*/ 6044 h 235"/>
                    <a:gd name="T72" fmla="*/ 10061 w 216"/>
                    <a:gd name="T73" fmla="*/ 7745 h 235"/>
                    <a:gd name="T74" fmla="*/ 8772 w 216"/>
                    <a:gd name="T75" fmla="*/ 7945 h 235"/>
                    <a:gd name="T76" fmla="*/ 8275 w 216"/>
                    <a:gd name="T77" fmla="*/ 12773 h 235"/>
                    <a:gd name="T78" fmla="*/ 6038 w 216"/>
                    <a:gd name="T79" fmla="*/ 12573 h 235"/>
                    <a:gd name="T80" fmla="*/ 3526 w 216"/>
                    <a:gd name="T81" fmla="*/ 12308 h 235"/>
                    <a:gd name="T82" fmla="*/ 1289 w 216"/>
                    <a:gd name="T83" fmla="*/ 11557 h 235"/>
                    <a:gd name="T84" fmla="*/ 3247 w 216"/>
                    <a:gd name="T85" fmla="*/ 6929 h 235"/>
                    <a:gd name="T86" fmla="*/ 279 w 216"/>
                    <a:gd name="T87" fmla="*/ 9243 h 235"/>
                    <a:gd name="T88" fmla="*/ 2019 w 216"/>
                    <a:gd name="T89" fmla="*/ 15638 h 235"/>
                    <a:gd name="T90" fmla="*/ 4929 w 216"/>
                    <a:gd name="T91" fmla="*/ 15022 h 235"/>
                    <a:gd name="T92" fmla="*/ 6933 w 216"/>
                    <a:gd name="T93" fmla="*/ 15972 h 235"/>
                    <a:gd name="T94" fmla="*/ 8772 w 216"/>
                    <a:gd name="T95" fmla="*/ 12838 h 235"/>
                    <a:gd name="T96" fmla="*/ 11185 w 216"/>
                    <a:gd name="T97" fmla="*/ 8978 h 235"/>
                    <a:gd name="T98" fmla="*/ 11625 w 216"/>
                    <a:gd name="T99" fmla="*/ 4146 h 235"/>
                    <a:gd name="T100" fmla="*/ 8057 w 216"/>
                    <a:gd name="T101" fmla="*/ 65 h 23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216" h="235">
                      <a:moveTo>
                        <a:pt x="146" y="30"/>
                      </a:moveTo>
                      <a:cubicBezTo>
                        <a:pt x="137" y="30"/>
                        <a:pt x="127" y="28"/>
                        <a:pt x="122" y="21"/>
                      </a:cubicBezTo>
                      <a:cubicBezTo>
                        <a:pt x="119" y="17"/>
                        <a:pt x="118" y="14"/>
                        <a:pt x="118" y="11"/>
                      </a:cubicBezTo>
                      <a:cubicBezTo>
                        <a:pt x="118" y="8"/>
                        <a:pt x="120" y="5"/>
                        <a:pt x="123" y="4"/>
                      </a:cubicBezTo>
                      <a:cubicBezTo>
                        <a:pt x="126" y="2"/>
                        <a:pt x="130" y="1"/>
                        <a:pt x="134" y="1"/>
                      </a:cubicBezTo>
                      <a:cubicBezTo>
                        <a:pt x="137" y="1"/>
                        <a:pt x="140" y="2"/>
                        <a:pt x="143" y="2"/>
                      </a:cubicBezTo>
                      <a:cubicBezTo>
                        <a:pt x="158" y="6"/>
                        <a:pt x="174" y="13"/>
                        <a:pt x="180" y="27"/>
                      </a:cubicBezTo>
                      <a:cubicBezTo>
                        <a:pt x="181" y="30"/>
                        <a:pt x="181" y="33"/>
                        <a:pt x="182" y="36"/>
                      </a:cubicBezTo>
                      <a:cubicBezTo>
                        <a:pt x="183" y="40"/>
                        <a:pt x="184" y="43"/>
                        <a:pt x="186" y="46"/>
                      </a:cubicBezTo>
                      <a:cubicBezTo>
                        <a:pt x="189" y="49"/>
                        <a:pt x="193" y="51"/>
                        <a:pt x="197" y="54"/>
                      </a:cubicBezTo>
                      <a:cubicBezTo>
                        <a:pt x="201" y="56"/>
                        <a:pt x="204" y="58"/>
                        <a:pt x="207" y="61"/>
                      </a:cubicBezTo>
                      <a:cubicBezTo>
                        <a:pt x="210" y="66"/>
                        <a:pt x="213" y="74"/>
                        <a:pt x="213" y="81"/>
                      </a:cubicBezTo>
                      <a:cubicBezTo>
                        <a:pt x="213" y="83"/>
                        <a:pt x="213" y="85"/>
                        <a:pt x="212" y="87"/>
                      </a:cubicBezTo>
                      <a:cubicBezTo>
                        <a:pt x="211" y="91"/>
                        <a:pt x="208" y="93"/>
                        <a:pt x="205" y="96"/>
                      </a:cubicBezTo>
                      <a:cubicBezTo>
                        <a:pt x="202" y="98"/>
                        <a:pt x="199" y="101"/>
                        <a:pt x="197" y="105"/>
                      </a:cubicBezTo>
                      <a:cubicBezTo>
                        <a:pt x="195" y="108"/>
                        <a:pt x="194" y="112"/>
                        <a:pt x="194" y="115"/>
                      </a:cubicBezTo>
                      <a:cubicBezTo>
                        <a:pt x="194" y="121"/>
                        <a:pt x="197" y="125"/>
                        <a:pt x="199" y="132"/>
                      </a:cubicBezTo>
                      <a:cubicBezTo>
                        <a:pt x="200" y="136"/>
                        <a:pt x="200" y="139"/>
                        <a:pt x="200" y="143"/>
                      </a:cubicBezTo>
                      <a:cubicBezTo>
                        <a:pt x="200" y="150"/>
                        <a:pt x="198" y="158"/>
                        <a:pt x="194" y="165"/>
                      </a:cubicBezTo>
                      <a:cubicBezTo>
                        <a:pt x="191" y="170"/>
                        <a:pt x="189" y="172"/>
                        <a:pt x="187" y="173"/>
                      </a:cubicBezTo>
                      <a:cubicBezTo>
                        <a:pt x="184" y="174"/>
                        <a:pt x="180" y="174"/>
                        <a:pt x="176" y="175"/>
                      </a:cubicBezTo>
                      <a:cubicBezTo>
                        <a:pt x="170" y="176"/>
                        <a:pt x="167" y="177"/>
                        <a:pt x="164" y="179"/>
                      </a:cubicBezTo>
                      <a:cubicBezTo>
                        <a:pt x="162" y="182"/>
                        <a:pt x="160" y="184"/>
                        <a:pt x="156" y="188"/>
                      </a:cubicBezTo>
                      <a:cubicBezTo>
                        <a:pt x="152" y="192"/>
                        <a:pt x="150" y="193"/>
                        <a:pt x="149" y="195"/>
                      </a:cubicBezTo>
                      <a:cubicBezTo>
                        <a:pt x="148" y="196"/>
                        <a:pt x="147" y="197"/>
                        <a:pt x="147" y="198"/>
                      </a:cubicBezTo>
                      <a:cubicBezTo>
                        <a:pt x="147" y="200"/>
                        <a:pt x="147" y="202"/>
                        <a:pt x="147" y="205"/>
                      </a:cubicBezTo>
                      <a:cubicBezTo>
                        <a:pt x="147" y="205"/>
                        <a:pt x="147" y="206"/>
                        <a:pt x="147" y="206"/>
                      </a:cubicBezTo>
                      <a:cubicBezTo>
                        <a:pt x="147" y="206"/>
                        <a:pt x="147" y="206"/>
                        <a:pt x="147" y="206"/>
                      </a:cubicBezTo>
                      <a:cubicBezTo>
                        <a:pt x="147" y="212"/>
                        <a:pt x="146" y="217"/>
                        <a:pt x="144" y="221"/>
                      </a:cubicBezTo>
                      <a:cubicBezTo>
                        <a:pt x="142" y="225"/>
                        <a:pt x="138" y="228"/>
                        <a:pt x="133" y="231"/>
                      </a:cubicBezTo>
                      <a:cubicBezTo>
                        <a:pt x="129" y="233"/>
                        <a:pt x="126" y="234"/>
                        <a:pt x="124" y="234"/>
                      </a:cubicBezTo>
                      <a:cubicBezTo>
                        <a:pt x="124" y="234"/>
                        <a:pt x="124" y="234"/>
                        <a:pt x="124" y="234"/>
                      </a:cubicBezTo>
                      <a:cubicBezTo>
                        <a:pt x="123" y="234"/>
                        <a:pt x="122" y="234"/>
                        <a:pt x="120" y="233"/>
                      </a:cubicBezTo>
                      <a:cubicBezTo>
                        <a:pt x="118" y="232"/>
                        <a:pt x="116" y="231"/>
                        <a:pt x="114" y="229"/>
                      </a:cubicBezTo>
                      <a:cubicBezTo>
                        <a:pt x="111" y="227"/>
                        <a:pt x="110" y="225"/>
                        <a:pt x="107" y="223"/>
                      </a:cubicBezTo>
                      <a:cubicBezTo>
                        <a:pt x="104" y="221"/>
                        <a:pt x="100" y="220"/>
                        <a:pt x="93" y="220"/>
                      </a:cubicBezTo>
                      <a:cubicBezTo>
                        <a:pt x="92" y="220"/>
                        <a:pt x="90" y="220"/>
                        <a:pt x="88" y="220"/>
                      </a:cubicBezTo>
                      <a:cubicBezTo>
                        <a:pt x="83" y="221"/>
                        <a:pt x="80" y="223"/>
                        <a:pt x="77" y="226"/>
                      </a:cubicBezTo>
                      <a:cubicBezTo>
                        <a:pt x="74" y="229"/>
                        <a:pt x="71" y="232"/>
                        <a:pt x="67" y="233"/>
                      </a:cubicBezTo>
                      <a:cubicBezTo>
                        <a:pt x="64" y="233"/>
                        <a:pt x="61" y="234"/>
                        <a:pt x="58" y="234"/>
                      </a:cubicBezTo>
                      <a:cubicBezTo>
                        <a:pt x="50" y="234"/>
                        <a:pt x="42" y="232"/>
                        <a:pt x="36" y="229"/>
                      </a:cubicBezTo>
                      <a:cubicBezTo>
                        <a:pt x="23" y="223"/>
                        <a:pt x="19" y="216"/>
                        <a:pt x="18" y="207"/>
                      </a:cubicBezTo>
                      <a:cubicBezTo>
                        <a:pt x="16" y="199"/>
                        <a:pt x="17" y="189"/>
                        <a:pt x="15" y="179"/>
                      </a:cubicBezTo>
                      <a:cubicBezTo>
                        <a:pt x="14" y="172"/>
                        <a:pt x="9" y="165"/>
                        <a:pt x="8" y="158"/>
                      </a:cubicBezTo>
                      <a:cubicBezTo>
                        <a:pt x="7" y="150"/>
                        <a:pt x="7" y="143"/>
                        <a:pt x="6" y="135"/>
                      </a:cubicBezTo>
                      <a:cubicBezTo>
                        <a:pt x="5" y="132"/>
                        <a:pt x="4" y="127"/>
                        <a:pt x="4" y="123"/>
                      </a:cubicBezTo>
                      <a:cubicBezTo>
                        <a:pt x="4" y="112"/>
                        <a:pt x="6" y="101"/>
                        <a:pt x="11" y="91"/>
                      </a:cubicBezTo>
                      <a:cubicBezTo>
                        <a:pt x="16" y="82"/>
                        <a:pt x="23" y="75"/>
                        <a:pt x="34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36" y="74"/>
                        <a:pt x="39" y="74"/>
                        <a:pt x="41" y="74"/>
                      </a:cubicBezTo>
                      <a:cubicBezTo>
                        <a:pt x="49" y="74"/>
                        <a:pt x="53" y="76"/>
                        <a:pt x="56" y="79"/>
                      </a:cubicBezTo>
                      <a:cubicBezTo>
                        <a:pt x="59" y="82"/>
                        <a:pt x="60" y="86"/>
                        <a:pt x="60" y="90"/>
                      </a:cubicBezTo>
                      <a:cubicBezTo>
                        <a:pt x="60" y="95"/>
                        <a:pt x="59" y="99"/>
                        <a:pt x="58" y="102"/>
                      </a:cubicBezTo>
                      <a:cubicBezTo>
                        <a:pt x="58" y="102"/>
                        <a:pt x="58" y="102"/>
                        <a:pt x="58" y="102"/>
                      </a:cubicBezTo>
                      <a:cubicBezTo>
                        <a:pt x="54" y="110"/>
                        <a:pt x="48" y="122"/>
                        <a:pt x="41" y="127"/>
                      </a:cubicBezTo>
                      <a:cubicBezTo>
                        <a:pt x="34" y="132"/>
                        <a:pt x="27" y="134"/>
                        <a:pt x="21" y="137"/>
                      </a:cubicBezTo>
                      <a:cubicBezTo>
                        <a:pt x="18" y="139"/>
                        <a:pt x="15" y="141"/>
                        <a:pt x="13" y="143"/>
                      </a:cubicBezTo>
                      <a:cubicBezTo>
                        <a:pt x="12" y="145"/>
                        <a:pt x="10" y="149"/>
                        <a:pt x="10" y="153"/>
                      </a:cubicBezTo>
                      <a:cubicBezTo>
                        <a:pt x="10" y="155"/>
                        <a:pt x="11" y="158"/>
                        <a:pt x="12" y="161"/>
                      </a:cubicBezTo>
                      <a:cubicBezTo>
                        <a:pt x="13" y="165"/>
                        <a:pt x="14" y="167"/>
                        <a:pt x="16" y="169"/>
                      </a:cubicBezTo>
                      <a:cubicBezTo>
                        <a:pt x="18" y="171"/>
                        <a:pt x="20" y="171"/>
                        <a:pt x="23" y="171"/>
                      </a:cubicBezTo>
                      <a:cubicBezTo>
                        <a:pt x="23" y="171"/>
                        <a:pt x="23" y="171"/>
                        <a:pt x="23" y="171"/>
                      </a:cubicBezTo>
                      <a:cubicBezTo>
                        <a:pt x="25" y="171"/>
                        <a:pt x="28" y="171"/>
                        <a:pt x="31" y="171"/>
                      </a:cubicBezTo>
                      <a:cubicBezTo>
                        <a:pt x="34" y="170"/>
                        <a:pt x="36" y="170"/>
                        <a:pt x="38" y="170"/>
                      </a:cubicBezTo>
                      <a:cubicBezTo>
                        <a:pt x="48" y="170"/>
                        <a:pt x="54" y="173"/>
                        <a:pt x="62" y="182"/>
                      </a:cubicBezTo>
                      <a:cubicBezTo>
                        <a:pt x="67" y="187"/>
                        <a:pt x="70" y="196"/>
                        <a:pt x="73" y="203"/>
                      </a:cubicBezTo>
                      <a:cubicBezTo>
                        <a:pt x="74" y="206"/>
                        <a:pt x="76" y="210"/>
                        <a:pt x="78" y="212"/>
                      </a:cubicBezTo>
                      <a:cubicBezTo>
                        <a:pt x="81" y="214"/>
                        <a:pt x="84" y="216"/>
                        <a:pt x="89" y="216"/>
                      </a:cubicBezTo>
                      <a:cubicBezTo>
                        <a:pt x="90" y="216"/>
                        <a:pt x="91" y="216"/>
                        <a:pt x="92" y="216"/>
                      </a:cubicBezTo>
                      <a:cubicBezTo>
                        <a:pt x="98" y="215"/>
                        <a:pt x="101" y="213"/>
                        <a:pt x="103" y="211"/>
                      </a:cubicBezTo>
                      <a:cubicBezTo>
                        <a:pt x="105" y="210"/>
                        <a:pt x="106" y="208"/>
                        <a:pt x="106" y="206"/>
                      </a:cubicBezTo>
                      <a:cubicBezTo>
                        <a:pt x="108" y="200"/>
                        <a:pt x="106" y="193"/>
                        <a:pt x="109" y="185"/>
                      </a:cubicBezTo>
                      <a:cubicBezTo>
                        <a:pt x="112" y="179"/>
                        <a:pt x="117" y="176"/>
                        <a:pt x="122" y="176"/>
                      </a:cubicBezTo>
                      <a:cubicBezTo>
                        <a:pt x="122" y="176"/>
                        <a:pt x="122" y="176"/>
                        <a:pt x="122" y="176"/>
                      </a:cubicBezTo>
                      <a:cubicBezTo>
                        <a:pt x="128" y="176"/>
                        <a:pt x="133" y="179"/>
                        <a:pt x="138" y="182"/>
                      </a:cubicBezTo>
                      <a:cubicBezTo>
                        <a:pt x="140" y="184"/>
                        <a:pt x="141" y="186"/>
                        <a:pt x="143" y="187"/>
                      </a:cubicBezTo>
                      <a:cubicBezTo>
                        <a:pt x="144" y="188"/>
                        <a:pt x="146" y="189"/>
                        <a:pt x="148" y="189"/>
                      </a:cubicBezTo>
                      <a:cubicBezTo>
                        <a:pt x="150" y="189"/>
                        <a:pt x="152" y="188"/>
                        <a:pt x="156" y="185"/>
                      </a:cubicBezTo>
                      <a:cubicBezTo>
                        <a:pt x="159" y="182"/>
                        <a:pt x="161" y="178"/>
                        <a:pt x="161" y="174"/>
                      </a:cubicBezTo>
                      <a:cubicBezTo>
                        <a:pt x="161" y="168"/>
                        <a:pt x="158" y="162"/>
                        <a:pt x="156" y="157"/>
                      </a:cubicBezTo>
                      <a:cubicBezTo>
                        <a:pt x="152" y="148"/>
                        <a:pt x="148" y="141"/>
                        <a:pt x="148" y="135"/>
                      </a:cubicBezTo>
                      <a:cubicBezTo>
                        <a:pt x="148" y="129"/>
                        <a:pt x="150" y="124"/>
                        <a:pt x="157" y="118"/>
                      </a:cubicBezTo>
                      <a:cubicBezTo>
                        <a:pt x="161" y="115"/>
                        <a:pt x="165" y="114"/>
                        <a:pt x="168" y="114"/>
                      </a:cubicBezTo>
                      <a:cubicBezTo>
                        <a:pt x="168" y="114"/>
                        <a:pt x="168" y="114"/>
                        <a:pt x="168" y="114"/>
                      </a:cubicBezTo>
                      <a:cubicBezTo>
                        <a:pt x="172" y="114"/>
                        <a:pt x="175" y="115"/>
                        <a:pt x="180" y="115"/>
                      </a:cubicBezTo>
                      <a:cubicBezTo>
                        <a:pt x="181" y="115"/>
                        <a:pt x="183" y="115"/>
                        <a:pt x="185" y="115"/>
                      </a:cubicBezTo>
                      <a:cubicBezTo>
                        <a:pt x="191" y="113"/>
                        <a:pt x="195" y="108"/>
                        <a:pt x="195" y="102"/>
                      </a:cubicBezTo>
                      <a:cubicBezTo>
                        <a:pt x="195" y="100"/>
                        <a:pt x="194" y="98"/>
                        <a:pt x="193" y="96"/>
                      </a:cubicBezTo>
                      <a:cubicBezTo>
                        <a:pt x="191" y="94"/>
                        <a:pt x="189" y="93"/>
                        <a:pt x="187" y="92"/>
                      </a:cubicBezTo>
                      <a:cubicBezTo>
                        <a:pt x="184" y="90"/>
                        <a:pt x="182" y="89"/>
                        <a:pt x="180" y="88"/>
                      </a:cubicBezTo>
                      <a:cubicBezTo>
                        <a:pt x="176" y="84"/>
                        <a:pt x="170" y="78"/>
                        <a:pt x="168" y="73"/>
                      </a:cubicBezTo>
                      <a:cubicBezTo>
                        <a:pt x="167" y="71"/>
                        <a:pt x="167" y="70"/>
                        <a:pt x="167" y="68"/>
                      </a:cubicBezTo>
                      <a:cubicBezTo>
                        <a:pt x="167" y="63"/>
                        <a:pt x="170" y="59"/>
                        <a:pt x="173" y="54"/>
                      </a:cubicBezTo>
                      <a:cubicBezTo>
                        <a:pt x="177" y="50"/>
                        <a:pt x="180" y="45"/>
                        <a:pt x="180" y="40"/>
                      </a:cubicBezTo>
                      <a:cubicBezTo>
                        <a:pt x="180" y="38"/>
                        <a:pt x="180" y="36"/>
                        <a:pt x="179" y="34"/>
                      </a:cubicBezTo>
                      <a:cubicBezTo>
                        <a:pt x="175" y="28"/>
                        <a:pt x="171" y="26"/>
                        <a:pt x="167" y="26"/>
                      </a:cubicBezTo>
                      <a:cubicBezTo>
                        <a:pt x="167" y="26"/>
                        <a:pt x="167" y="26"/>
                        <a:pt x="166" y="26"/>
                      </a:cubicBezTo>
                      <a:cubicBezTo>
                        <a:pt x="163" y="26"/>
                        <a:pt x="160" y="27"/>
                        <a:pt x="157" y="28"/>
                      </a:cubicBezTo>
                      <a:cubicBezTo>
                        <a:pt x="154" y="29"/>
                        <a:pt x="151" y="30"/>
                        <a:pt x="150" y="30"/>
                      </a:cubicBezTo>
                      <a:cubicBezTo>
                        <a:pt x="149" y="30"/>
                        <a:pt x="147" y="30"/>
                        <a:pt x="146" y="30"/>
                      </a:cubicBezTo>
                      <a:moveTo>
                        <a:pt x="134" y="0"/>
                      </a:moveTo>
                      <a:cubicBezTo>
                        <a:pt x="122" y="0"/>
                        <a:pt x="111" y="7"/>
                        <a:pt x="122" y="22"/>
                      </a:cubicBezTo>
                      <a:cubicBezTo>
                        <a:pt x="127" y="29"/>
                        <a:pt x="137" y="31"/>
                        <a:pt x="146" y="31"/>
                      </a:cubicBezTo>
                      <a:cubicBezTo>
                        <a:pt x="147" y="31"/>
                        <a:pt x="149" y="31"/>
                        <a:pt x="150" y="31"/>
                      </a:cubicBezTo>
                      <a:cubicBezTo>
                        <a:pt x="154" y="31"/>
                        <a:pt x="160" y="27"/>
                        <a:pt x="166" y="27"/>
                      </a:cubicBezTo>
                      <a:cubicBezTo>
                        <a:pt x="171" y="27"/>
                        <a:pt x="175" y="28"/>
                        <a:pt x="178" y="35"/>
                      </a:cubicBezTo>
                      <a:cubicBezTo>
                        <a:pt x="186" y="49"/>
                        <a:pt x="160" y="58"/>
                        <a:pt x="167" y="73"/>
                      </a:cubicBezTo>
                      <a:cubicBezTo>
                        <a:pt x="169" y="78"/>
                        <a:pt x="176" y="85"/>
                        <a:pt x="179" y="89"/>
                      </a:cubicBezTo>
                      <a:cubicBezTo>
                        <a:pt x="183" y="92"/>
                        <a:pt x="190" y="93"/>
                        <a:pt x="192" y="96"/>
                      </a:cubicBezTo>
                      <a:cubicBezTo>
                        <a:pt x="197" y="102"/>
                        <a:pt x="192" y="112"/>
                        <a:pt x="184" y="114"/>
                      </a:cubicBezTo>
                      <a:cubicBezTo>
                        <a:pt x="183" y="114"/>
                        <a:pt x="181" y="114"/>
                        <a:pt x="180" y="114"/>
                      </a:cubicBezTo>
                      <a:cubicBezTo>
                        <a:pt x="178" y="114"/>
                        <a:pt x="176" y="114"/>
                        <a:pt x="174" y="114"/>
                      </a:cubicBezTo>
                      <a:cubicBezTo>
                        <a:pt x="172" y="113"/>
                        <a:pt x="170" y="113"/>
                        <a:pt x="168" y="113"/>
                      </a:cubicBezTo>
                      <a:cubicBezTo>
                        <a:pt x="164" y="113"/>
                        <a:pt x="161" y="114"/>
                        <a:pt x="157" y="117"/>
                      </a:cubicBezTo>
                      <a:cubicBezTo>
                        <a:pt x="141" y="131"/>
                        <a:pt x="148" y="142"/>
                        <a:pt x="155" y="157"/>
                      </a:cubicBezTo>
                      <a:cubicBezTo>
                        <a:pt x="159" y="166"/>
                        <a:pt x="163" y="177"/>
                        <a:pt x="155" y="184"/>
                      </a:cubicBezTo>
                      <a:cubicBezTo>
                        <a:pt x="152" y="187"/>
                        <a:pt x="150" y="188"/>
                        <a:pt x="148" y="188"/>
                      </a:cubicBezTo>
                      <a:cubicBezTo>
                        <a:pt x="145" y="188"/>
                        <a:pt x="142" y="185"/>
                        <a:pt x="138" y="182"/>
                      </a:cubicBezTo>
                      <a:cubicBezTo>
                        <a:pt x="134" y="178"/>
                        <a:pt x="128" y="175"/>
                        <a:pt x="122" y="175"/>
                      </a:cubicBezTo>
                      <a:cubicBezTo>
                        <a:pt x="116" y="175"/>
                        <a:pt x="111" y="178"/>
                        <a:pt x="108" y="185"/>
                      </a:cubicBezTo>
                      <a:cubicBezTo>
                        <a:pt x="102" y="199"/>
                        <a:pt x="112" y="212"/>
                        <a:pt x="92" y="215"/>
                      </a:cubicBezTo>
                      <a:cubicBezTo>
                        <a:pt x="91" y="215"/>
                        <a:pt x="90" y="215"/>
                        <a:pt x="89" y="215"/>
                      </a:cubicBezTo>
                      <a:cubicBezTo>
                        <a:pt x="71" y="215"/>
                        <a:pt x="74" y="193"/>
                        <a:pt x="63" y="181"/>
                      </a:cubicBezTo>
                      <a:cubicBezTo>
                        <a:pt x="55" y="172"/>
                        <a:pt x="48" y="169"/>
                        <a:pt x="38" y="169"/>
                      </a:cubicBezTo>
                      <a:cubicBezTo>
                        <a:pt x="36" y="169"/>
                        <a:pt x="33" y="169"/>
                        <a:pt x="31" y="170"/>
                      </a:cubicBezTo>
                      <a:cubicBezTo>
                        <a:pt x="28" y="170"/>
                        <a:pt x="25" y="170"/>
                        <a:pt x="23" y="170"/>
                      </a:cubicBezTo>
                      <a:cubicBezTo>
                        <a:pt x="18" y="170"/>
                        <a:pt x="15" y="168"/>
                        <a:pt x="13" y="160"/>
                      </a:cubicBezTo>
                      <a:cubicBezTo>
                        <a:pt x="6" y="137"/>
                        <a:pt x="27" y="139"/>
                        <a:pt x="41" y="128"/>
                      </a:cubicBezTo>
                      <a:cubicBezTo>
                        <a:pt x="48" y="122"/>
                        <a:pt x="55" y="111"/>
                        <a:pt x="58" y="102"/>
                      </a:cubicBezTo>
                      <a:cubicBezTo>
                        <a:pt x="61" y="95"/>
                        <a:pt x="66" y="73"/>
                        <a:pt x="41" y="73"/>
                      </a:cubicBezTo>
                      <a:cubicBezTo>
                        <a:pt x="39" y="73"/>
                        <a:pt x="36" y="73"/>
                        <a:pt x="33" y="73"/>
                      </a:cubicBezTo>
                      <a:cubicBezTo>
                        <a:pt x="7" y="76"/>
                        <a:pt x="0" y="115"/>
                        <a:pt x="5" y="136"/>
                      </a:cubicBezTo>
                      <a:cubicBezTo>
                        <a:pt x="6" y="143"/>
                        <a:pt x="6" y="150"/>
                        <a:pt x="7" y="158"/>
                      </a:cubicBezTo>
                      <a:cubicBezTo>
                        <a:pt x="8" y="166"/>
                        <a:pt x="13" y="172"/>
                        <a:pt x="14" y="179"/>
                      </a:cubicBezTo>
                      <a:cubicBezTo>
                        <a:pt x="18" y="198"/>
                        <a:pt x="10" y="218"/>
                        <a:pt x="36" y="230"/>
                      </a:cubicBezTo>
                      <a:cubicBezTo>
                        <a:pt x="42" y="233"/>
                        <a:pt x="50" y="235"/>
                        <a:pt x="57" y="235"/>
                      </a:cubicBezTo>
                      <a:cubicBezTo>
                        <a:pt x="61" y="235"/>
                        <a:pt x="64" y="234"/>
                        <a:pt x="67" y="234"/>
                      </a:cubicBezTo>
                      <a:cubicBezTo>
                        <a:pt x="76" y="231"/>
                        <a:pt x="79" y="222"/>
                        <a:pt x="88" y="221"/>
                      </a:cubicBezTo>
                      <a:cubicBezTo>
                        <a:pt x="90" y="221"/>
                        <a:pt x="92" y="221"/>
                        <a:pt x="93" y="221"/>
                      </a:cubicBezTo>
                      <a:cubicBezTo>
                        <a:pt x="107" y="221"/>
                        <a:pt x="107" y="226"/>
                        <a:pt x="113" y="230"/>
                      </a:cubicBezTo>
                      <a:cubicBezTo>
                        <a:pt x="118" y="233"/>
                        <a:pt x="121" y="235"/>
                        <a:pt x="124" y="235"/>
                      </a:cubicBezTo>
                      <a:cubicBezTo>
                        <a:pt x="126" y="235"/>
                        <a:pt x="129" y="234"/>
                        <a:pt x="133" y="232"/>
                      </a:cubicBezTo>
                      <a:cubicBezTo>
                        <a:pt x="145" y="226"/>
                        <a:pt x="148" y="218"/>
                        <a:pt x="148" y="206"/>
                      </a:cubicBezTo>
                      <a:cubicBezTo>
                        <a:pt x="148" y="193"/>
                        <a:pt x="148" y="197"/>
                        <a:pt x="157" y="189"/>
                      </a:cubicBezTo>
                      <a:cubicBezTo>
                        <a:pt x="165" y="181"/>
                        <a:pt x="164" y="178"/>
                        <a:pt x="176" y="176"/>
                      </a:cubicBezTo>
                      <a:cubicBezTo>
                        <a:pt x="185" y="175"/>
                        <a:pt x="190" y="175"/>
                        <a:pt x="195" y="165"/>
                      </a:cubicBezTo>
                      <a:cubicBezTo>
                        <a:pt x="201" y="155"/>
                        <a:pt x="203" y="143"/>
                        <a:pt x="200" y="132"/>
                      </a:cubicBezTo>
                      <a:cubicBezTo>
                        <a:pt x="197" y="121"/>
                        <a:pt x="192" y="116"/>
                        <a:pt x="198" y="105"/>
                      </a:cubicBezTo>
                      <a:cubicBezTo>
                        <a:pt x="202" y="97"/>
                        <a:pt x="210" y="96"/>
                        <a:pt x="213" y="88"/>
                      </a:cubicBezTo>
                      <a:cubicBezTo>
                        <a:pt x="216" y="79"/>
                        <a:pt x="213" y="68"/>
                        <a:pt x="208" y="61"/>
                      </a:cubicBezTo>
                      <a:cubicBezTo>
                        <a:pt x="202" y="54"/>
                        <a:pt x="193" y="52"/>
                        <a:pt x="187" y="45"/>
                      </a:cubicBezTo>
                      <a:cubicBezTo>
                        <a:pt x="183" y="40"/>
                        <a:pt x="183" y="33"/>
                        <a:pt x="180" y="26"/>
                      </a:cubicBezTo>
                      <a:cubicBezTo>
                        <a:pt x="175" y="12"/>
                        <a:pt x="158" y="5"/>
                        <a:pt x="144" y="1"/>
                      </a:cubicBezTo>
                      <a:cubicBezTo>
                        <a:pt x="141" y="1"/>
                        <a:pt x="137" y="0"/>
                        <a:pt x="134" y="0"/>
                      </a:cubicBezTo>
                    </a:path>
                  </a:pathLst>
                </a:custGeom>
                <a:solidFill>
                  <a:srgbClr val="4D323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4" name="Oval 22"/>
                <p:cNvSpPr>
                  <a:spLocks noChangeArrowheads="1"/>
                </p:cNvSpPr>
                <p:nvPr/>
              </p:nvSpPr>
              <p:spPr bwMode="auto">
                <a:xfrm>
                  <a:off x="1451" y="1933"/>
                  <a:ext cx="35" cy="36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5" name="Oval 23"/>
                <p:cNvSpPr>
                  <a:spLocks noChangeArrowheads="1"/>
                </p:cNvSpPr>
                <p:nvPr/>
              </p:nvSpPr>
              <p:spPr bwMode="auto">
                <a:xfrm>
                  <a:off x="1459" y="1941"/>
                  <a:ext cx="8" cy="1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6" name="Freeform 24"/>
                <p:cNvSpPr>
                  <a:spLocks/>
                </p:cNvSpPr>
                <p:nvPr/>
              </p:nvSpPr>
              <p:spPr bwMode="auto">
                <a:xfrm>
                  <a:off x="1455" y="1941"/>
                  <a:ext cx="16" cy="12"/>
                </a:xfrm>
                <a:custGeom>
                  <a:avLst/>
                  <a:gdLst>
                    <a:gd name="T0" fmla="*/ 64 w 4"/>
                    <a:gd name="T1" fmla="*/ 64 h 3"/>
                    <a:gd name="T2" fmla="*/ 64 w 4"/>
                    <a:gd name="T3" fmla="*/ 64 h 3"/>
                    <a:gd name="T4" fmla="*/ 128 w 4"/>
                    <a:gd name="T5" fmla="*/ 64 h 3"/>
                    <a:gd name="T6" fmla="*/ 192 w 4"/>
                    <a:gd name="T7" fmla="*/ 64 h 3"/>
                    <a:gd name="T8" fmla="*/ 128 w 4"/>
                    <a:gd name="T9" fmla="*/ 128 h 3"/>
                    <a:gd name="T10" fmla="*/ 64 w 4"/>
                    <a:gd name="T11" fmla="*/ 64 h 3"/>
                    <a:gd name="T12" fmla="*/ 64 w 4"/>
                    <a:gd name="T13" fmla="*/ 64 h 3"/>
                    <a:gd name="T14" fmla="*/ 0 w 4"/>
                    <a:gd name="T15" fmla="*/ 64 h 3"/>
                    <a:gd name="T16" fmla="*/ 128 w 4"/>
                    <a:gd name="T17" fmla="*/ 192 h 3"/>
                    <a:gd name="T18" fmla="*/ 256 w 4"/>
                    <a:gd name="T19" fmla="*/ 64 h 3"/>
                    <a:gd name="T20" fmla="*/ 128 w 4"/>
                    <a:gd name="T21" fmla="*/ 0 h 3"/>
                    <a:gd name="T22" fmla="*/ 0 w 4"/>
                    <a:gd name="T23" fmla="*/ 64 h 3"/>
                    <a:gd name="T24" fmla="*/ 64 w 4"/>
                    <a:gd name="T25" fmla="*/ 6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3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3" y="3"/>
                        <a:pt x="4" y="2"/>
                        <a:pt x="4" y="1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7" name="Oval 25"/>
                <p:cNvSpPr>
                  <a:spLocks noChangeArrowheads="1"/>
                </p:cNvSpPr>
                <p:nvPr/>
              </p:nvSpPr>
              <p:spPr bwMode="auto">
                <a:xfrm>
                  <a:off x="1528" y="1839"/>
                  <a:ext cx="38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8" name="Oval 26"/>
                <p:cNvSpPr>
                  <a:spLocks noChangeArrowheads="1"/>
                </p:cNvSpPr>
                <p:nvPr/>
              </p:nvSpPr>
              <p:spPr bwMode="auto">
                <a:xfrm>
                  <a:off x="1536" y="1847"/>
                  <a:ext cx="11" cy="1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59" name="Freeform 27"/>
                <p:cNvSpPr>
                  <a:spLocks/>
                </p:cNvSpPr>
                <p:nvPr/>
              </p:nvSpPr>
              <p:spPr bwMode="auto">
                <a:xfrm>
                  <a:off x="1536" y="1847"/>
                  <a:ext cx="11" cy="12"/>
                </a:xfrm>
                <a:custGeom>
                  <a:avLst/>
                  <a:gdLst>
                    <a:gd name="T0" fmla="*/ 0 w 3"/>
                    <a:gd name="T1" fmla="*/ 64 h 3"/>
                    <a:gd name="T2" fmla="*/ 55 w 3"/>
                    <a:gd name="T3" fmla="*/ 64 h 3"/>
                    <a:gd name="T4" fmla="*/ 55 w 3"/>
                    <a:gd name="T5" fmla="*/ 64 h 3"/>
                    <a:gd name="T6" fmla="*/ 95 w 3"/>
                    <a:gd name="T7" fmla="*/ 64 h 3"/>
                    <a:gd name="T8" fmla="*/ 55 w 3"/>
                    <a:gd name="T9" fmla="*/ 128 h 3"/>
                    <a:gd name="T10" fmla="*/ 55 w 3"/>
                    <a:gd name="T11" fmla="*/ 64 h 3"/>
                    <a:gd name="T12" fmla="*/ 0 w 3"/>
                    <a:gd name="T13" fmla="*/ 64 h 3"/>
                    <a:gd name="T14" fmla="*/ 0 w 3"/>
                    <a:gd name="T15" fmla="*/ 64 h 3"/>
                    <a:gd name="T16" fmla="*/ 55 w 3"/>
                    <a:gd name="T17" fmla="*/ 192 h 3"/>
                    <a:gd name="T18" fmla="*/ 147 w 3"/>
                    <a:gd name="T19" fmla="*/ 64 h 3"/>
                    <a:gd name="T20" fmla="*/ 55 w 3"/>
                    <a:gd name="T21" fmla="*/ 0 h 3"/>
                    <a:gd name="T22" fmla="*/ 0 w 3"/>
                    <a:gd name="T23" fmla="*/ 64 h 3"/>
                    <a:gd name="T24" fmla="*/ 0 w 3"/>
                    <a:gd name="T25" fmla="*/ 6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0" name="Oval 28"/>
                <p:cNvSpPr>
                  <a:spLocks noChangeArrowheads="1"/>
                </p:cNvSpPr>
                <p:nvPr/>
              </p:nvSpPr>
              <p:spPr bwMode="auto">
                <a:xfrm>
                  <a:off x="1432" y="1814"/>
                  <a:ext cx="39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1" name="Oval 29"/>
                <p:cNvSpPr>
                  <a:spLocks noChangeArrowheads="1"/>
                </p:cNvSpPr>
                <p:nvPr/>
              </p:nvSpPr>
              <p:spPr bwMode="auto">
                <a:xfrm>
                  <a:off x="1440" y="1827"/>
                  <a:ext cx="11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2" name="Freeform 30"/>
                <p:cNvSpPr>
                  <a:spLocks/>
                </p:cNvSpPr>
                <p:nvPr/>
              </p:nvSpPr>
              <p:spPr bwMode="auto">
                <a:xfrm>
                  <a:off x="1440" y="1823"/>
                  <a:ext cx="11" cy="16"/>
                </a:xfrm>
                <a:custGeom>
                  <a:avLst/>
                  <a:gdLst>
                    <a:gd name="T0" fmla="*/ 0 w 3"/>
                    <a:gd name="T1" fmla="*/ 128 h 4"/>
                    <a:gd name="T2" fmla="*/ 55 w 3"/>
                    <a:gd name="T3" fmla="*/ 128 h 4"/>
                    <a:gd name="T4" fmla="*/ 55 w 3"/>
                    <a:gd name="T5" fmla="*/ 64 h 4"/>
                    <a:gd name="T6" fmla="*/ 95 w 3"/>
                    <a:gd name="T7" fmla="*/ 128 h 4"/>
                    <a:gd name="T8" fmla="*/ 55 w 3"/>
                    <a:gd name="T9" fmla="*/ 192 h 4"/>
                    <a:gd name="T10" fmla="*/ 55 w 3"/>
                    <a:gd name="T11" fmla="*/ 128 h 4"/>
                    <a:gd name="T12" fmla="*/ 0 w 3"/>
                    <a:gd name="T13" fmla="*/ 128 h 4"/>
                    <a:gd name="T14" fmla="*/ 0 w 3"/>
                    <a:gd name="T15" fmla="*/ 128 h 4"/>
                    <a:gd name="T16" fmla="*/ 55 w 3"/>
                    <a:gd name="T17" fmla="*/ 256 h 4"/>
                    <a:gd name="T18" fmla="*/ 147 w 3"/>
                    <a:gd name="T19" fmla="*/ 128 h 4"/>
                    <a:gd name="T20" fmla="*/ 55 w 3"/>
                    <a:gd name="T21" fmla="*/ 0 h 4"/>
                    <a:gd name="T22" fmla="*/ 0 w 3"/>
                    <a:gd name="T23" fmla="*/ 128 h 4"/>
                    <a:gd name="T24" fmla="*/ 0 w 3"/>
                    <a:gd name="T25" fmla="*/ 128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4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2" y="4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3" name="Oval 31"/>
                <p:cNvSpPr>
                  <a:spLocks noChangeArrowheads="1"/>
                </p:cNvSpPr>
                <p:nvPr/>
              </p:nvSpPr>
              <p:spPr bwMode="auto">
                <a:xfrm>
                  <a:off x="1539" y="1904"/>
                  <a:ext cx="35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4" name="Oval 32"/>
                <p:cNvSpPr>
                  <a:spLocks noChangeArrowheads="1"/>
                </p:cNvSpPr>
                <p:nvPr/>
              </p:nvSpPr>
              <p:spPr bwMode="auto">
                <a:xfrm>
                  <a:off x="1547" y="1916"/>
                  <a:ext cx="8" cy="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5" name="Freeform 33"/>
                <p:cNvSpPr>
                  <a:spLocks/>
                </p:cNvSpPr>
                <p:nvPr/>
              </p:nvSpPr>
              <p:spPr bwMode="auto">
                <a:xfrm>
                  <a:off x="1543" y="1912"/>
                  <a:ext cx="16" cy="17"/>
                </a:xfrm>
                <a:custGeom>
                  <a:avLst/>
                  <a:gdLst>
                    <a:gd name="T0" fmla="*/ 64 w 4"/>
                    <a:gd name="T1" fmla="*/ 162 h 4"/>
                    <a:gd name="T2" fmla="*/ 64 w 4"/>
                    <a:gd name="T3" fmla="*/ 162 h 4"/>
                    <a:gd name="T4" fmla="*/ 128 w 4"/>
                    <a:gd name="T5" fmla="*/ 72 h 4"/>
                    <a:gd name="T6" fmla="*/ 192 w 4"/>
                    <a:gd name="T7" fmla="*/ 162 h 4"/>
                    <a:gd name="T8" fmla="*/ 128 w 4"/>
                    <a:gd name="T9" fmla="*/ 234 h 4"/>
                    <a:gd name="T10" fmla="*/ 64 w 4"/>
                    <a:gd name="T11" fmla="*/ 162 h 4"/>
                    <a:gd name="T12" fmla="*/ 64 w 4"/>
                    <a:gd name="T13" fmla="*/ 162 h 4"/>
                    <a:gd name="T14" fmla="*/ 0 w 4"/>
                    <a:gd name="T15" fmla="*/ 162 h 4"/>
                    <a:gd name="T16" fmla="*/ 128 w 4"/>
                    <a:gd name="T17" fmla="*/ 306 h 4"/>
                    <a:gd name="T18" fmla="*/ 256 w 4"/>
                    <a:gd name="T19" fmla="*/ 162 h 4"/>
                    <a:gd name="T20" fmla="*/ 128 w 4"/>
                    <a:gd name="T21" fmla="*/ 0 h 4"/>
                    <a:gd name="T22" fmla="*/ 0 w 4"/>
                    <a:gd name="T23" fmla="*/ 162 h 4"/>
                    <a:gd name="T24" fmla="*/ 64 w 4"/>
                    <a:gd name="T25" fmla="*/ 162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4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" y="4"/>
                        <a:pt x="4" y="3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6" name="Oval 34"/>
                <p:cNvSpPr>
                  <a:spLocks noChangeArrowheads="1"/>
                </p:cNvSpPr>
                <p:nvPr/>
              </p:nvSpPr>
              <p:spPr bwMode="auto">
                <a:xfrm>
                  <a:off x="1448" y="1965"/>
                  <a:ext cx="34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7" name="Oval 35"/>
                <p:cNvSpPr>
                  <a:spLocks noChangeArrowheads="1"/>
                </p:cNvSpPr>
                <p:nvPr/>
              </p:nvSpPr>
              <p:spPr bwMode="auto">
                <a:xfrm>
                  <a:off x="1455" y="1978"/>
                  <a:ext cx="8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8" name="Freeform 36"/>
                <p:cNvSpPr>
                  <a:spLocks/>
                </p:cNvSpPr>
                <p:nvPr/>
              </p:nvSpPr>
              <p:spPr bwMode="auto">
                <a:xfrm>
                  <a:off x="1451" y="1974"/>
                  <a:ext cx="16" cy="16"/>
                </a:xfrm>
                <a:custGeom>
                  <a:avLst/>
                  <a:gdLst>
                    <a:gd name="T0" fmla="*/ 64 w 4"/>
                    <a:gd name="T1" fmla="*/ 128 h 4"/>
                    <a:gd name="T2" fmla="*/ 64 w 4"/>
                    <a:gd name="T3" fmla="*/ 128 h 4"/>
                    <a:gd name="T4" fmla="*/ 128 w 4"/>
                    <a:gd name="T5" fmla="*/ 64 h 4"/>
                    <a:gd name="T6" fmla="*/ 192 w 4"/>
                    <a:gd name="T7" fmla="*/ 128 h 4"/>
                    <a:gd name="T8" fmla="*/ 128 w 4"/>
                    <a:gd name="T9" fmla="*/ 192 h 4"/>
                    <a:gd name="T10" fmla="*/ 64 w 4"/>
                    <a:gd name="T11" fmla="*/ 128 h 4"/>
                    <a:gd name="T12" fmla="*/ 64 w 4"/>
                    <a:gd name="T13" fmla="*/ 128 h 4"/>
                    <a:gd name="T14" fmla="*/ 0 w 4"/>
                    <a:gd name="T15" fmla="*/ 128 h 4"/>
                    <a:gd name="T16" fmla="*/ 128 w 4"/>
                    <a:gd name="T17" fmla="*/ 256 h 4"/>
                    <a:gd name="T18" fmla="*/ 256 w 4"/>
                    <a:gd name="T19" fmla="*/ 128 h 4"/>
                    <a:gd name="T20" fmla="*/ 128 w 4"/>
                    <a:gd name="T21" fmla="*/ 0 h 4"/>
                    <a:gd name="T22" fmla="*/ 0 w 4"/>
                    <a:gd name="T23" fmla="*/ 128 h 4"/>
                    <a:gd name="T24" fmla="*/ 64 w 4"/>
                    <a:gd name="T25" fmla="*/ 128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4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" y="4"/>
                        <a:pt x="4" y="3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69" name="Oval 37"/>
                <p:cNvSpPr>
                  <a:spLocks noChangeArrowheads="1"/>
                </p:cNvSpPr>
                <p:nvPr/>
              </p:nvSpPr>
              <p:spPr bwMode="auto">
                <a:xfrm>
                  <a:off x="1398" y="1896"/>
                  <a:ext cx="38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0" name="Oval 38"/>
                <p:cNvSpPr>
                  <a:spLocks noChangeArrowheads="1"/>
                </p:cNvSpPr>
                <p:nvPr/>
              </p:nvSpPr>
              <p:spPr bwMode="auto">
                <a:xfrm>
                  <a:off x="1405" y="1908"/>
                  <a:ext cx="12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1" name="Freeform 39"/>
                <p:cNvSpPr>
                  <a:spLocks/>
                </p:cNvSpPr>
                <p:nvPr/>
              </p:nvSpPr>
              <p:spPr bwMode="auto">
                <a:xfrm>
                  <a:off x="1405" y="1904"/>
                  <a:ext cx="12" cy="17"/>
                </a:xfrm>
                <a:custGeom>
                  <a:avLst/>
                  <a:gdLst>
                    <a:gd name="T0" fmla="*/ 0 w 3"/>
                    <a:gd name="T1" fmla="*/ 162 h 4"/>
                    <a:gd name="T2" fmla="*/ 64 w 3"/>
                    <a:gd name="T3" fmla="*/ 162 h 4"/>
                    <a:gd name="T4" fmla="*/ 64 w 3"/>
                    <a:gd name="T5" fmla="*/ 72 h 4"/>
                    <a:gd name="T6" fmla="*/ 128 w 3"/>
                    <a:gd name="T7" fmla="*/ 162 h 4"/>
                    <a:gd name="T8" fmla="*/ 64 w 3"/>
                    <a:gd name="T9" fmla="*/ 234 h 4"/>
                    <a:gd name="T10" fmla="*/ 64 w 3"/>
                    <a:gd name="T11" fmla="*/ 162 h 4"/>
                    <a:gd name="T12" fmla="*/ 0 w 3"/>
                    <a:gd name="T13" fmla="*/ 162 h 4"/>
                    <a:gd name="T14" fmla="*/ 0 w 3"/>
                    <a:gd name="T15" fmla="*/ 162 h 4"/>
                    <a:gd name="T16" fmla="*/ 64 w 3"/>
                    <a:gd name="T17" fmla="*/ 306 h 4"/>
                    <a:gd name="T18" fmla="*/ 192 w 3"/>
                    <a:gd name="T19" fmla="*/ 162 h 4"/>
                    <a:gd name="T20" fmla="*/ 64 w 3"/>
                    <a:gd name="T21" fmla="*/ 0 h 4"/>
                    <a:gd name="T22" fmla="*/ 0 w 3"/>
                    <a:gd name="T23" fmla="*/ 162 h 4"/>
                    <a:gd name="T24" fmla="*/ 0 w 3"/>
                    <a:gd name="T25" fmla="*/ 162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4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2" y="4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2" name="Oval 40"/>
                <p:cNvSpPr>
                  <a:spLocks noChangeArrowheads="1"/>
                </p:cNvSpPr>
                <p:nvPr/>
              </p:nvSpPr>
              <p:spPr bwMode="auto">
                <a:xfrm>
                  <a:off x="1570" y="1631"/>
                  <a:ext cx="38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3" name="Oval 41"/>
                <p:cNvSpPr>
                  <a:spLocks noChangeArrowheads="1"/>
                </p:cNvSpPr>
                <p:nvPr/>
              </p:nvSpPr>
              <p:spPr bwMode="auto">
                <a:xfrm>
                  <a:off x="1578" y="1643"/>
                  <a:ext cx="11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4" name="Freeform 42"/>
                <p:cNvSpPr>
                  <a:spLocks/>
                </p:cNvSpPr>
                <p:nvPr/>
              </p:nvSpPr>
              <p:spPr bwMode="auto">
                <a:xfrm>
                  <a:off x="1578" y="1639"/>
                  <a:ext cx="11" cy="16"/>
                </a:xfrm>
                <a:custGeom>
                  <a:avLst/>
                  <a:gdLst>
                    <a:gd name="T0" fmla="*/ 0 w 3"/>
                    <a:gd name="T1" fmla="*/ 128 h 4"/>
                    <a:gd name="T2" fmla="*/ 55 w 3"/>
                    <a:gd name="T3" fmla="*/ 128 h 4"/>
                    <a:gd name="T4" fmla="*/ 55 w 3"/>
                    <a:gd name="T5" fmla="*/ 64 h 4"/>
                    <a:gd name="T6" fmla="*/ 95 w 3"/>
                    <a:gd name="T7" fmla="*/ 128 h 4"/>
                    <a:gd name="T8" fmla="*/ 55 w 3"/>
                    <a:gd name="T9" fmla="*/ 192 h 4"/>
                    <a:gd name="T10" fmla="*/ 55 w 3"/>
                    <a:gd name="T11" fmla="*/ 128 h 4"/>
                    <a:gd name="T12" fmla="*/ 0 w 3"/>
                    <a:gd name="T13" fmla="*/ 128 h 4"/>
                    <a:gd name="T14" fmla="*/ 0 w 3"/>
                    <a:gd name="T15" fmla="*/ 128 h 4"/>
                    <a:gd name="T16" fmla="*/ 55 w 3"/>
                    <a:gd name="T17" fmla="*/ 256 h 4"/>
                    <a:gd name="T18" fmla="*/ 147 w 3"/>
                    <a:gd name="T19" fmla="*/ 128 h 4"/>
                    <a:gd name="T20" fmla="*/ 55 w 3"/>
                    <a:gd name="T21" fmla="*/ 0 h 4"/>
                    <a:gd name="T22" fmla="*/ 0 w 3"/>
                    <a:gd name="T23" fmla="*/ 128 h 4"/>
                    <a:gd name="T24" fmla="*/ 0 w 3"/>
                    <a:gd name="T25" fmla="*/ 128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4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2" y="4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5" name="Oval 43"/>
                <p:cNvSpPr>
                  <a:spLocks noChangeArrowheads="1"/>
                </p:cNvSpPr>
                <p:nvPr/>
              </p:nvSpPr>
              <p:spPr bwMode="auto">
                <a:xfrm>
                  <a:off x="1459" y="1680"/>
                  <a:ext cx="38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6" name="Oval 44"/>
                <p:cNvSpPr>
                  <a:spLocks noChangeArrowheads="1"/>
                </p:cNvSpPr>
                <p:nvPr/>
              </p:nvSpPr>
              <p:spPr bwMode="auto">
                <a:xfrm>
                  <a:off x="1467" y="1692"/>
                  <a:ext cx="11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7" name="Freeform 45"/>
                <p:cNvSpPr>
                  <a:spLocks/>
                </p:cNvSpPr>
                <p:nvPr/>
              </p:nvSpPr>
              <p:spPr bwMode="auto">
                <a:xfrm>
                  <a:off x="1467" y="1688"/>
                  <a:ext cx="11" cy="16"/>
                </a:xfrm>
                <a:custGeom>
                  <a:avLst/>
                  <a:gdLst>
                    <a:gd name="T0" fmla="*/ 0 w 3"/>
                    <a:gd name="T1" fmla="*/ 128 h 4"/>
                    <a:gd name="T2" fmla="*/ 55 w 3"/>
                    <a:gd name="T3" fmla="*/ 128 h 4"/>
                    <a:gd name="T4" fmla="*/ 55 w 3"/>
                    <a:gd name="T5" fmla="*/ 64 h 4"/>
                    <a:gd name="T6" fmla="*/ 95 w 3"/>
                    <a:gd name="T7" fmla="*/ 128 h 4"/>
                    <a:gd name="T8" fmla="*/ 55 w 3"/>
                    <a:gd name="T9" fmla="*/ 192 h 4"/>
                    <a:gd name="T10" fmla="*/ 55 w 3"/>
                    <a:gd name="T11" fmla="*/ 128 h 4"/>
                    <a:gd name="T12" fmla="*/ 0 w 3"/>
                    <a:gd name="T13" fmla="*/ 128 h 4"/>
                    <a:gd name="T14" fmla="*/ 0 w 3"/>
                    <a:gd name="T15" fmla="*/ 128 h 4"/>
                    <a:gd name="T16" fmla="*/ 55 w 3"/>
                    <a:gd name="T17" fmla="*/ 256 h 4"/>
                    <a:gd name="T18" fmla="*/ 147 w 3"/>
                    <a:gd name="T19" fmla="*/ 128 h 4"/>
                    <a:gd name="T20" fmla="*/ 55 w 3"/>
                    <a:gd name="T21" fmla="*/ 0 h 4"/>
                    <a:gd name="T22" fmla="*/ 0 w 3"/>
                    <a:gd name="T23" fmla="*/ 128 h 4"/>
                    <a:gd name="T24" fmla="*/ 0 w 3"/>
                    <a:gd name="T25" fmla="*/ 128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4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2" y="4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8" name="Oval 46"/>
                <p:cNvSpPr>
                  <a:spLocks noChangeArrowheads="1"/>
                </p:cNvSpPr>
                <p:nvPr/>
              </p:nvSpPr>
              <p:spPr bwMode="auto">
                <a:xfrm>
                  <a:off x="1604" y="1725"/>
                  <a:ext cx="35" cy="36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79" name="Oval 47"/>
                <p:cNvSpPr>
                  <a:spLocks noChangeArrowheads="1"/>
                </p:cNvSpPr>
                <p:nvPr/>
              </p:nvSpPr>
              <p:spPr bwMode="auto">
                <a:xfrm>
                  <a:off x="1612" y="1733"/>
                  <a:ext cx="8" cy="1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0" name="Freeform 48"/>
                <p:cNvSpPr>
                  <a:spLocks/>
                </p:cNvSpPr>
                <p:nvPr/>
              </p:nvSpPr>
              <p:spPr bwMode="auto">
                <a:xfrm>
                  <a:off x="1608" y="1733"/>
                  <a:ext cx="16" cy="12"/>
                </a:xfrm>
                <a:custGeom>
                  <a:avLst/>
                  <a:gdLst>
                    <a:gd name="T0" fmla="*/ 64 w 4"/>
                    <a:gd name="T1" fmla="*/ 64 h 3"/>
                    <a:gd name="T2" fmla="*/ 64 w 4"/>
                    <a:gd name="T3" fmla="*/ 64 h 3"/>
                    <a:gd name="T4" fmla="*/ 128 w 4"/>
                    <a:gd name="T5" fmla="*/ 64 h 3"/>
                    <a:gd name="T6" fmla="*/ 192 w 4"/>
                    <a:gd name="T7" fmla="*/ 64 h 3"/>
                    <a:gd name="T8" fmla="*/ 128 w 4"/>
                    <a:gd name="T9" fmla="*/ 128 h 3"/>
                    <a:gd name="T10" fmla="*/ 64 w 4"/>
                    <a:gd name="T11" fmla="*/ 64 h 3"/>
                    <a:gd name="T12" fmla="*/ 64 w 4"/>
                    <a:gd name="T13" fmla="*/ 64 h 3"/>
                    <a:gd name="T14" fmla="*/ 0 w 4"/>
                    <a:gd name="T15" fmla="*/ 64 h 3"/>
                    <a:gd name="T16" fmla="*/ 128 w 4"/>
                    <a:gd name="T17" fmla="*/ 192 h 3"/>
                    <a:gd name="T18" fmla="*/ 256 w 4"/>
                    <a:gd name="T19" fmla="*/ 64 h 3"/>
                    <a:gd name="T20" fmla="*/ 128 w 4"/>
                    <a:gd name="T21" fmla="*/ 0 h 3"/>
                    <a:gd name="T22" fmla="*/ 0 w 4"/>
                    <a:gd name="T23" fmla="*/ 64 h 3"/>
                    <a:gd name="T24" fmla="*/ 64 w 4"/>
                    <a:gd name="T25" fmla="*/ 6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3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3" y="3"/>
                        <a:pt x="4" y="2"/>
                        <a:pt x="4" y="1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1" name="Oval 49"/>
                <p:cNvSpPr>
                  <a:spLocks noChangeArrowheads="1"/>
                </p:cNvSpPr>
                <p:nvPr/>
              </p:nvSpPr>
              <p:spPr bwMode="auto">
                <a:xfrm>
                  <a:off x="1654" y="1574"/>
                  <a:ext cx="35" cy="40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2" name="Oval 50"/>
                <p:cNvSpPr>
                  <a:spLocks noChangeArrowheads="1"/>
                </p:cNvSpPr>
                <p:nvPr/>
              </p:nvSpPr>
              <p:spPr bwMode="auto">
                <a:xfrm>
                  <a:off x="1662" y="1586"/>
                  <a:ext cx="7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3" name="Freeform 51"/>
                <p:cNvSpPr>
                  <a:spLocks/>
                </p:cNvSpPr>
                <p:nvPr/>
              </p:nvSpPr>
              <p:spPr bwMode="auto">
                <a:xfrm>
                  <a:off x="1658" y="1582"/>
                  <a:ext cx="11" cy="12"/>
                </a:xfrm>
                <a:custGeom>
                  <a:avLst/>
                  <a:gdLst>
                    <a:gd name="T0" fmla="*/ 55 w 3"/>
                    <a:gd name="T1" fmla="*/ 128 h 3"/>
                    <a:gd name="T2" fmla="*/ 55 w 3"/>
                    <a:gd name="T3" fmla="*/ 128 h 3"/>
                    <a:gd name="T4" fmla="*/ 95 w 3"/>
                    <a:gd name="T5" fmla="*/ 64 h 3"/>
                    <a:gd name="T6" fmla="*/ 95 w 3"/>
                    <a:gd name="T7" fmla="*/ 128 h 3"/>
                    <a:gd name="T8" fmla="*/ 95 w 3"/>
                    <a:gd name="T9" fmla="*/ 128 h 3"/>
                    <a:gd name="T10" fmla="*/ 55 w 3"/>
                    <a:gd name="T11" fmla="*/ 128 h 3"/>
                    <a:gd name="T12" fmla="*/ 55 w 3"/>
                    <a:gd name="T13" fmla="*/ 128 h 3"/>
                    <a:gd name="T14" fmla="*/ 0 w 3"/>
                    <a:gd name="T15" fmla="*/ 128 h 3"/>
                    <a:gd name="T16" fmla="*/ 95 w 3"/>
                    <a:gd name="T17" fmla="*/ 192 h 3"/>
                    <a:gd name="T18" fmla="*/ 147 w 3"/>
                    <a:gd name="T19" fmla="*/ 128 h 3"/>
                    <a:gd name="T20" fmla="*/ 95 w 3"/>
                    <a:gd name="T21" fmla="*/ 0 h 3"/>
                    <a:gd name="T22" fmla="*/ 0 w 3"/>
                    <a:gd name="T23" fmla="*/ 128 h 3"/>
                    <a:gd name="T24" fmla="*/ 55 w 3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3" y="3"/>
                        <a:pt x="3" y="3"/>
                        <a:pt x="3" y="2"/>
                      </a:cubicBezTo>
                      <a:cubicBezTo>
                        <a:pt x="3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4" name="Oval 52"/>
                <p:cNvSpPr>
                  <a:spLocks noChangeArrowheads="1"/>
                </p:cNvSpPr>
                <p:nvPr/>
              </p:nvSpPr>
              <p:spPr bwMode="auto">
                <a:xfrm>
                  <a:off x="1520" y="1402"/>
                  <a:ext cx="39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5" name="Oval 53"/>
                <p:cNvSpPr>
                  <a:spLocks noChangeArrowheads="1"/>
                </p:cNvSpPr>
                <p:nvPr/>
              </p:nvSpPr>
              <p:spPr bwMode="auto">
                <a:xfrm>
                  <a:off x="1528" y="1414"/>
                  <a:ext cx="11" cy="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6" name="Freeform 54"/>
                <p:cNvSpPr>
                  <a:spLocks/>
                </p:cNvSpPr>
                <p:nvPr/>
              </p:nvSpPr>
              <p:spPr bwMode="auto">
                <a:xfrm>
                  <a:off x="1528" y="1410"/>
                  <a:ext cx="11" cy="13"/>
                </a:xfrm>
                <a:custGeom>
                  <a:avLst/>
                  <a:gdLst>
                    <a:gd name="T0" fmla="*/ 0 w 3"/>
                    <a:gd name="T1" fmla="*/ 169 h 3"/>
                    <a:gd name="T2" fmla="*/ 55 w 3"/>
                    <a:gd name="T3" fmla="*/ 169 h 3"/>
                    <a:gd name="T4" fmla="*/ 55 w 3"/>
                    <a:gd name="T5" fmla="*/ 74 h 3"/>
                    <a:gd name="T6" fmla="*/ 95 w 3"/>
                    <a:gd name="T7" fmla="*/ 169 h 3"/>
                    <a:gd name="T8" fmla="*/ 55 w 3"/>
                    <a:gd name="T9" fmla="*/ 169 h 3"/>
                    <a:gd name="T10" fmla="*/ 55 w 3"/>
                    <a:gd name="T11" fmla="*/ 169 h 3"/>
                    <a:gd name="T12" fmla="*/ 0 w 3"/>
                    <a:gd name="T13" fmla="*/ 169 h 3"/>
                    <a:gd name="T14" fmla="*/ 0 w 3"/>
                    <a:gd name="T15" fmla="*/ 169 h 3"/>
                    <a:gd name="T16" fmla="*/ 55 w 3"/>
                    <a:gd name="T17" fmla="*/ 243 h 3"/>
                    <a:gd name="T18" fmla="*/ 147 w 3"/>
                    <a:gd name="T19" fmla="*/ 169 h 3"/>
                    <a:gd name="T20" fmla="*/ 55 w 3"/>
                    <a:gd name="T21" fmla="*/ 0 h 3"/>
                    <a:gd name="T22" fmla="*/ 0 w 3"/>
                    <a:gd name="T23" fmla="*/ 169 h 3"/>
                    <a:gd name="T24" fmla="*/ 0 w 3"/>
                    <a:gd name="T25" fmla="*/ 169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1" y="3"/>
                      </a:cubicBezTo>
                      <a:cubicBezTo>
                        <a:pt x="2" y="3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7" name="Oval 55"/>
                <p:cNvSpPr>
                  <a:spLocks noChangeArrowheads="1"/>
                </p:cNvSpPr>
                <p:nvPr/>
              </p:nvSpPr>
              <p:spPr bwMode="auto">
                <a:xfrm>
                  <a:off x="1467" y="1484"/>
                  <a:ext cx="38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8" name="Oval 56"/>
                <p:cNvSpPr>
                  <a:spLocks noChangeArrowheads="1"/>
                </p:cNvSpPr>
                <p:nvPr/>
              </p:nvSpPr>
              <p:spPr bwMode="auto">
                <a:xfrm>
                  <a:off x="1474" y="1492"/>
                  <a:ext cx="12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89" name="Freeform 57"/>
                <p:cNvSpPr>
                  <a:spLocks/>
                </p:cNvSpPr>
                <p:nvPr/>
              </p:nvSpPr>
              <p:spPr bwMode="auto">
                <a:xfrm>
                  <a:off x="1474" y="1492"/>
                  <a:ext cx="12" cy="12"/>
                </a:xfrm>
                <a:custGeom>
                  <a:avLst/>
                  <a:gdLst>
                    <a:gd name="T0" fmla="*/ 0 w 3"/>
                    <a:gd name="T1" fmla="*/ 64 h 3"/>
                    <a:gd name="T2" fmla="*/ 64 w 3"/>
                    <a:gd name="T3" fmla="*/ 64 h 3"/>
                    <a:gd name="T4" fmla="*/ 64 w 3"/>
                    <a:gd name="T5" fmla="*/ 64 h 3"/>
                    <a:gd name="T6" fmla="*/ 128 w 3"/>
                    <a:gd name="T7" fmla="*/ 64 h 3"/>
                    <a:gd name="T8" fmla="*/ 64 w 3"/>
                    <a:gd name="T9" fmla="*/ 128 h 3"/>
                    <a:gd name="T10" fmla="*/ 64 w 3"/>
                    <a:gd name="T11" fmla="*/ 64 h 3"/>
                    <a:gd name="T12" fmla="*/ 0 w 3"/>
                    <a:gd name="T13" fmla="*/ 64 h 3"/>
                    <a:gd name="T14" fmla="*/ 0 w 3"/>
                    <a:gd name="T15" fmla="*/ 64 h 3"/>
                    <a:gd name="T16" fmla="*/ 64 w 3"/>
                    <a:gd name="T17" fmla="*/ 192 h 3"/>
                    <a:gd name="T18" fmla="*/ 192 w 3"/>
                    <a:gd name="T19" fmla="*/ 64 h 3"/>
                    <a:gd name="T20" fmla="*/ 64 w 3"/>
                    <a:gd name="T21" fmla="*/ 0 h 3"/>
                    <a:gd name="T22" fmla="*/ 0 w 3"/>
                    <a:gd name="T23" fmla="*/ 64 h 3"/>
                    <a:gd name="T24" fmla="*/ 0 w 3"/>
                    <a:gd name="T25" fmla="*/ 6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0" name="Oval 58"/>
                <p:cNvSpPr>
                  <a:spLocks noChangeArrowheads="1"/>
                </p:cNvSpPr>
                <p:nvPr/>
              </p:nvSpPr>
              <p:spPr bwMode="auto">
                <a:xfrm>
                  <a:off x="1413" y="1463"/>
                  <a:ext cx="35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1" name="Oval 59"/>
                <p:cNvSpPr>
                  <a:spLocks noChangeArrowheads="1"/>
                </p:cNvSpPr>
                <p:nvPr/>
              </p:nvSpPr>
              <p:spPr bwMode="auto">
                <a:xfrm>
                  <a:off x="1421" y="1476"/>
                  <a:ext cx="7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2" name="Freeform 60"/>
                <p:cNvSpPr>
                  <a:spLocks/>
                </p:cNvSpPr>
                <p:nvPr/>
              </p:nvSpPr>
              <p:spPr bwMode="auto">
                <a:xfrm>
                  <a:off x="1417" y="1472"/>
                  <a:ext cx="15" cy="12"/>
                </a:xfrm>
                <a:custGeom>
                  <a:avLst/>
                  <a:gdLst>
                    <a:gd name="T0" fmla="*/ 56 w 4"/>
                    <a:gd name="T1" fmla="*/ 128 h 3"/>
                    <a:gd name="T2" fmla="*/ 56 w 4"/>
                    <a:gd name="T3" fmla="*/ 128 h 3"/>
                    <a:gd name="T4" fmla="*/ 113 w 4"/>
                    <a:gd name="T5" fmla="*/ 64 h 3"/>
                    <a:gd name="T6" fmla="*/ 154 w 4"/>
                    <a:gd name="T7" fmla="*/ 128 h 3"/>
                    <a:gd name="T8" fmla="*/ 113 w 4"/>
                    <a:gd name="T9" fmla="*/ 128 h 3"/>
                    <a:gd name="T10" fmla="*/ 56 w 4"/>
                    <a:gd name="T11" fmla="*/ 128 h 3"/>
                    <a:gd name="T12" fmla="*/ 56 w 4"/>
                    <a:gd name="T13" fmla="*/ 128 h 3"/>
                    <a:gd name="T14" fmla="*/ 0 w 4"/>
                    <a:gd name="T15" fmla="*/ 128 h 3"/>
                    <a:gd name="T16" fmla="*/ 113 w 4"/>
                    <a:gd name="T17" fmla="*/ 192 h 3"/>
                    <a:gd name="T18" fmla="*/ 210 w 4"/>
                    <a:gd name="T19" fmla="*/ 128 h 3"/>
                    <a:gd name="T20" fmla="*/ 113 w 4"/>
                    <a:gd name="T21" fmla="*/ 0 h 3"/>
                    <a:gd name="T22" fmla="*/ 0 w 4"/>
                    <a:gd name="T23" fmla="*/ 128 h 3"/>
                    <a:gd name="T24" fmla="*/ 56 w 4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3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3" name="Oval 61"/>
                <p:cNvSpPr>
                  <a:spLocks noChangeArrowheads="1"/>
                </p:cNvSpPr>
                <p:nvPr/>
              </p:nvSpPr>
              <p:spPr bwMode="auto">
                <a:xfrm>
                  <a:off x="1405" y="1521"/>
                  <a:ext cx="35" cy="36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4" name="Oval 62"/>
                <p:cNvSpPr>
                  <a:spLocks noChangeArrowheads="1"/>
                </p:cNvSpPr>
                <p:nvPr/>
              </p:nvSpPr>
              <p:spPr bwMode="auto">
                <a:xfrm>
                  <a:off x="1413" y="1529"/>
                  <a:ext cx="8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5" name="Freeform 63"/>
                <p:cNvSpPr>
                  <a:spLocks/>
                </p:cNvSpPr>
                <p:nvPr/>
              </p:nvSpPr>
              <p:spPr bwMode="auto">
                <a:xfrm>
                  <a:off x="1409" y="1529"/>
                  <a:ext cx="16" cy="12"/>
                </a:xfrm>
                <a:custGeom>
                  <a:avLst/>
                  <a:gdLst>
                    <a:gd name="T0" fmla="*/ 64 w 4"/>
                    <a:gd name="T1" fmla="*/ 64 h 3"/>
                    <a:gd name="T2" fmla="*/ 64 w 4"/>
                    <a:gd name="T3" fmla="*/ 64 h 3"/>
                    <a:gd name="T4" fmla="*/ 128 w 4"/>
                    <a:gd name="T5" fmla="*/ 64 h 3"/>
                    <a:gd name="T6" fmla="*/ 192 w 4"/>
                    <a:gd name="T7" fmla="*/ 64 h 3"/>
                    <a:gd name="T8" fmla="*/ 128 w 4"/>
                    <a:gd name="T9" fmla="*/ 128 h 3"/>
                    <a:gd name="T10" fmla="*/ 64 w 4"/>
                    <a:gd name="T11" fmla="*/ 64 h 3"/>
                    <a:gd name="T12" fmla="*/ 64 w 4"/>
                    <a:gd name="T13" fmla="*/ 64 h 3"/>
                    <a:gd name="T14" fmla="*/ 0 w 4"/>
                    <a:gd name="T15" fmla="*/ 64 h 3"/>
                    <a:gd name="T16" fmla="*/ 128 w 4"/>
                    <a:gd name="T17" fmla="*/ 192 h 3"/>
                    <a:gd name="T18" fmla="*/ 256 w 4"/>
                    <a:gd name="T19" fmla="*/ 64 h 3"/>
                    <a:gd name="T20" fmla="*/ 128 w 4"/>
                    <a:gd name="T21" fmla="*/ 0 h 3"/>
                    <a:gd name="T22" fmla="*/ 0 w 4"/>
                    <a:gd name="T23" fmla="*/ 64 h 3"/>
                    <a:gd name="T24" fmla="*/ 64 w 4"/>
                    <a:gd name="T25" fmla="*/ 6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3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3" y="3"/>
                        <a:pt x="4" y="2"/>
                        <a:pt x="4" y="1"/>
                      </a:cubicBezTo>
                      <a:cubicBezTo>
                        <a:pt x="4" y="0"/>
                        <a:pt x="3" y="0"/>
                        <a:pt x="2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6" name="Oval 64"/>
                <p:cNvSpPr>
                  <a:spLocks noChangeArrowheads="1"/>
                </p:cNvSpPr>
                <p:nvPr/>
              </p:nvSpPr>
              <p:spPr bwMode="auto">
                <a:xfrm>
                  <a:off x="1115" y="1749"/>
                  <a:ext cx="38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7" name="Oval 65"/>
                <p:cNvSpPr>
                  <a:spLocks noChangeArrowheads="1"/>
                </p:cNvSpPr>
                <p:nvPr/>
              </p:nvSpPr>
              <p:spPr bwMode="auto">
                <a:xfrm>
                  <a:off x="1122" y="1757"/>
                  <a:ext cx="12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8" name="Freeform 66"/>
                <p:cNvSpPr>
                  <a:spLocks/>
                </p:cNvSpPr>
                <p:nvPr/>
              </p:nvSpPr>
              <p:spPr bwMode="auto">
                <a:xfrm>
                  <a:off x="1122" y="1757"/>
                  <a:ext cx="12" cy="13"/>
                </a:xfrm>
                <a:custGeom>
                  <a:avLst/>
                  <a:gdLst>
                    <a:gd name="T0" fmla="*/ 0 w 3"/>
                    <a:gd name="T1" fmla="*/ 74 h 3"/>
                    <a:gd name="T2" fmla="*/ 64 w 3"/>
                    <a:gd name="T3" fmla="*/ 74 h 3"/>
                    <a:gd name="T4" fmla="*/ 128 w 3"/>
                    <a:gd name="T5" fmla="*/ 74 h 3"/>
                    <a:gd name="T6" fmla="*/ 128 w 3"/>
                    <a:gd name="T7" fmla="*/ 74 h 3"/>
                    <a:gd name="T8" fmla="*/ 128 w 3"/>
                    <a:gd name="T9" fmla="*/ 169 h 3"/>
                    <a:gd name="T10" fmla="*/ 64 w 3"/>
                    <a:gd name="T11" fmla="*/ 74 h 3"/>
                    <a:gd name="T12" fmla="*/ 0 w 3"/>
                    <a:gd name="T13" fmla="*/ 74 h 3"/>
                    <a:gd name="T14" fmla="*/ 0 w 3"/>
                    <a:gd name="T15" fmla="*/ 74 h 3"/>
                    <a:gd name="T16" fmla="*/ 128 w 3"/>
                    <a:gd name="T17" fmla="*/ 243 h 3"/>
                    <a:gd name="T18" fmla="*/ 192 w 3"/>
                    <a:gd name="T19" fmla="*/ 74 h 3"/>
                    <a:gd name="T20" fmla="*/ 128 w 3"/>
                    <a:gd name="T21" fmla="*/ 0 h 3"/>
                    <a:gd name="T22" fmla="*/ 0 w 3"/>
                    <a:gd name="T23" fmla="*/ 74 h 3"/>
                    <a:gd name="T24" fmla="*/ 0 w 3"/>
                    <a:gd name="T25" fmla="*/ 7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ubicBezTo>
                        <a:pt x="3" y="0"/>
                        <a:pt x="2" y="0"/>
                        <a:pt x="2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99" name="Oval 67"/>
                <p:cNvSpPr>
                  <a:spLocks noChangeArrowheads="1"/>
                </p:cNvSpPr>
                <p:nvPr/>
              </p:nvSpPr>
              <p:spPr bwMode="auto">
                <a:xfrm>
                  <a:off x="1329" y="1610"/>
                  <a:ext cx="34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0" name="Oval 68"/>
                <p:cNvSpPr>
                  <a:spLocks noChangeArrowheads="1"/>
                </p:cNvSpPr>
                <p:nvPr/>
              </p:nvSpPr>
              <p:spPr bwMode="auto">
                <a:xfrm>
                  <a:off x="1337" y="1623"/>
                  <a:ext cx="7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1" name="Freeform 69"/>
                <p:cNvSpPr>
                  <a:spLocks/>
                </p:cNvSpPr>
                <p:nvPr/>
              </p:nvSpPr>
              <p:spPr bwMode="auto">
                <a:xfrm>
                  <a:off x="1333" y="1619"/>
                  <a:ext cx="15" cy="16"/>
                </a:xfrm>
                <a:custGeom>
                  <a:avLst/>
                  <a:gdLst>
                    <a:gd name="T0" fmla="*/ 56 w 4"/>
                    <a:gd name="T1" fmla="*/ 128 h 4"/>
                    <a:gd name="T2" fmla="*/ 56 w 4"/>
                    <a:gd name="T3" fmla="*/ 128 h 4"/>
                    <a:gd name="T4" fmla="*/ 113 w 4"/>
                    <a:gd name="T5" fmla="*/ 64 h 4"/>
                    <a:gd name="T6" fmla="*/ 154 w 4"/>
                    <a:gd name="T7" fmla="*/ 128 h 4"/>
                    <a:gd name="T8" fmla="*/ 113 w 4"/>
                    <a:gd name="T9" fmla="*/ 192 h 4"/>
                    <a:gd name="T10" fmla="*/ 56 w 4"/>
                    <a:gd name="T11" fmla="*/ 128 h 4"/>
                    <a:gd name="T12" fmla="*/ 56 w 4"/>
                    <a:gd name="T13" fmla="*/ 128 h 4"/>
                    <a:gd name="T14" fmla="*/ 0 w 4"/>
                    <a:gd name="T15" fmla="*/ 128 h 4"/>
                    <a:gd name="T16" fmla="*/ 113 w 4"/>
                    <a:gd name="T17" fmla="*/ 256 h 4"/>
                    <a:gd name="T18" fmla="*/ 210 w 4"/>
                    <a:gd name="T19" fmla="*/ 128 h 4"/>
                    <a:gd name="T20" fmla="*/ 113 w 4"/>
                    <a:gd name="T21" fmla="*/ 0 h 4"/>
                    <a:gd name="T22" fmla="*/ 0 w 4"/>
                    <a:gd name="T23" fmla="*/ 128 h 4"/>
                    <a:gd name="T24" fmla="*/ 56 w 4"/>
                    <a:gd name="T25" fmla="*/ 128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4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" y="4"/>
                        <a:pt x="4" y="3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2" name="Oval 70"/>
                <p:cNvSpPr>
                  <a:spLocks noChangeArrowheads="1"/>
                </p:cNvSpPr>
                <p:nvPr/>
              </p:nvSpPr>
              <p:spPr bwMode="auto">
                <a:xfrm>
                  <a:off x="1516" y="1537"/>
                  <a:ext cx="35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3" name="Oval 71"/>
                <p:cNvSpPr>
                  <a:spLocks noChangeArrowheads="1"/>
                </p:cNvSpPr>
                <p:nvPr/>
              </p:nvSpPr>
              <p:spPr bwMode="auto">
                <a:xfrm>
                  <a:off x="1524" y="1549"/>
                  <a:ext cx="8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4" name="Freeform 72"/>
                <p:cNvSpPr>
                  <a:spLocks/>
                </p:cNvSpPr>
                <p:nvPr/>
              </p:nvSpPr>
              <p:spPr bwMode="auto">
                <a:xfrm>
                  <a:off x="1520" y="1545"/>
                  <a:ext cx="16" cy="12"/>
                </a:xfrm>
                <a:custGeom>
                  <a:avLst/>
                  <a:gdLst>
                    <a:gd name="T0" fmla="*/ 64 w 4"/>
                    <a:gd name="T1" fmla="*/ 128 h 3"/>
                    <a:gd name="T2" fmla="*/ 64 w 4"/>
                    <a:gd name="T3" fmla="*/ 128 h 3"/>
                    <a:gd name="T4" fmla="*/ 128 w 4"/>
                    <a:gd name="T5" fmla="*/ 64 h 3"/>
                    <a:gd name="T6" fmla="*/ 192 w 4"/>
                    <a:gd name="T7" fmla="*/ 128 h 3"/>
                    <a:gd name="T8" fmla="*/ 128 w 4"/>
                    <a:gd name="T9" fmla="*/ 128 h 3"/>
                    <a:gd name="T10" fmla="*/ 64 w 4"/>
                    <a:gd name="T11" fmla="*/ 128 h 3"/>
                    <a:gd name="T12" fmla="*/ 64 w 4"/>
                    <a:gd name="T13" fmla="*/ 128 h 3"/>
                    <a:gd name="T14" fmla="*/ 0 w 4"/>
                    <a:gd name="T15" fmla="*/ 128 h 3"/>
                    <a:gd name="T16" fmla="*/ 128 w 4"/>
                    <a:gd name="T17" fmla="*/ 192 h 3"/>
                    <a:gd name="T18" fmla="*/ 256 w 4"/>
                    <a:gd name="T19" fmla="*/ 128 h 3"/>
                    <a:gd name="T20" fmla="*/ 128 w 4"/>
                    <a:gd name="T21" fmla="*/ 0 h 3"/>
                    <a:gd name="T22" fmla="*/ 0 w 4"/>
                    <a:gd name="T23" fmla="*/ 128 h 3"/>
                    <a:gd name="T24" fmla="*/ 64 w 4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3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5" name="Oval 73"/>
                <p:cNvSpPr>
                  <a:spLocks noChangeArrowheads="1"/>
                </p:cNvSpPr>
                <p:nvPr/>
              </p:nvSpPr>
              <p:spPr bwMode="auto">
                <a:xfrm>
                  <a:off x="1482" y="1508"/>
                  <a:ext cx="34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6" name="Oval 74"/>
                <p:cNvSpPr>
                  <a:spLocks noChangeArrowheads="1"/>
                </p:cNvSpPr>
                <p:nvPr/>
              </p:nvSpPr>
              <p:spPr bwMode="auto">
                <a:xfrm>
                  <a:off x="1490" y="1521"/>
                  <a:ext cx="7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7" name="Freeform 75"/>
                <p:cNvSpPr>
                  <a:spLocks/>
                </p:cNvSpPr>
                <p:nvPr/>
              </p:nvSpPr>
              <p:spPr bwMode="auto">
                <a:xfrm>
                  <a:off x="1486" y="1517"/>
                  <a:ext cx="15" cy="12"/>
                </a:xfrm>
                <a:custGeom>
                  <a:avLst/>
                  <a:gdLst>
                    <a:gd name="T0" fmla="*/ 56 w 4"/>
                    <a:gd name="T1" fmla="*/ 128 h 3"/>
                    <a:gd name="T2" fmla="*/ 56 w 4"/>
                    <a:gd name="T3" fmla="*/ 128 h 3"/>
                    <a:gd name="T4" fmla="*/ 113 w 4"/>
                    <a:gd name="T5" fmla="*/ 64 h 3"/>
                    <a:gd name="T6" fmla="*/ 154 w 4"/>
                    <a:gd name="T7" fmla="*/ 128 h 3"/>
                    <a:gd name="T8" fmla="*/ 113 w 4"/>
                    <a:gd name="T9" fmla="*/ 128 h 3"/>
                    <a:gd name="T10" fmla="*/ 56 w 4"/>
                    <a:gd name="T11" fmla="*/ 128 h 3"/>
                    <a:gd name="T12" fmla="*/ 56 w 4"/>
                    <a:gd name="T13" fmla="*/ 128 h 3"/>
                    <a:gd name="T14" fmla="*/ 0 w 4"/>
                    <a:gd name="T15" fmla="*/ 128 h 3"/>
                    <a:gd name="T16" fmla="*/ 113 w 4"/>
                    <a:gd name="T17" fmla="*/ 192 h 3"/>
                    <a:gd name="T18" fmla="*/ 210 w 4"/>
                    <a:gd name="T19" fmla="*/ 128 h 3"/>
                    <a:gd name="T20" fmla="*/ 113 w 4"/>
                    <a:gd name="T21" fmla="*/ 0 h 3"/>
                    <a:gd name="T22" fmla="*/ 0 w 4"/>
                    <a:gd name="T23" fmla="*/ 128 h 3"/>
                    <a:gd name="T24" fmla="*/ 56 w 4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3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8" name="Oval 76"/>
                <p:cNvSpPr>
                  <a:spLocks noChangeArrowheads="1"/>
                </p:cNvSpPr>
                <p:nvPr/>
              </p:nvSpPr>
              <p:spPr bwMode="auto">
                <a:xfrm>
                  <a:off x="1138" y="1855"/>
                  <a:ext cx="34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09" name="Oval 77"/>
                <p:cNvSpPr>
                  <a:spLocks noChangeArrowheads="1"/>
                </p:cNvSpPr>
                <p:nvPr/>
              </p:nvSpPr>
              <p:spPr bwMode="auto">
                <a:xfrm>
                  <a:off x="1145" y="1863"/>
                  <a:ext cx="8" cy="1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0" name="Freeform 78"/>
                <p:cNvSpPr>
                  <a:spLocks/>
                </p:cNvSpPr>
                <p:nvPr/>
              </p:nvSpPr>
              <p:spPr bwMode="auto">
                <a:xfrm>
                  <a:off x="1142" y="1863"/>
                  <a:ext cx="15" cy="13"/>
                </a:xfrm>
                <a:custGeom>
                  <a:avLst/>
                  <a:gdLst>
                    <a:gd name="T0" fmla="*/ 56 w 4"/>
                    <a:gd name="T1" fmla="*/ 74 h 3"/>
                    <a:gd name="T2" fmla="*/ 56 w 4"/>
                    <a:gd name="T3" fmla="*/ 74 h 3"/>
                    <a:gd name="T4" fmla="*/ 113 w 4"/>
                    <a:gd name="T5" fmla="*/ 74 h 3"/>
                    <a:gd name="T6" fmla="*/ 154 w 4"/>
                    <a:gd name="T7" fmla="*/ 74 h 3"/>
                    <a:gd name="T8" fmla="*/ 113 w 4"/>
                    <a:gd name="T9" fmla="*/ 169 h 3"/>
                    <a:gd name="T10" fmla="*/ 56 w 4"/>
                    <a:gd name="T11" fmla="*/ 74 h 3"/>
                    <a:gd name="T12" fmla="*/ 56 w 4"/>
                    <a:gd name="T13" fmla="*/ 74 h 3"/>
                    <a:gd name="T14" fmla="*/ 0 w 4"/>
                    <a:gd name="T15" fmla="*/ 74 h 3"/>
                    <a:gd name="T16" fmla="*/ 113 w 4"/>
                    <a:gd name="T17" fmla="*/ 243 h 3"/>
                    <a:gd name="T18" fmla="*/ 210 w 4"/>
                    <a:gd name="T19" fmla="*/ 74 h 3"/>
                    <a:gd name="T20" fmla="*/ 113 w 4"/>
                    <a:gd name="T21" fmla="*/ 0 h 3"/>
                    <a:gd name="T22" fmla="*/ 0 w 4"/>
                    <a:gd name="T23" fmla="*/ 74 h 3"/>
                    <a:gd name="T24" fmla="*/ 56 w 4"/>
                    <a:gd name="T25" fmla="*/ 7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3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3" y="3"/>
                        <a:pt x="4" y="2"/>
                        <a:pt x="4" y="1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1" name="Oval 79"/>
                <p:cNvSpPr>
                  <a:spLocks noChangeArrowheads="1"/>
                </p:cNvSpPr>
                <p:nvPr/>
              </p:nvSpPr>
              <p:spPr bwMode="auto">
                <a:xfrm>
                  <a:off x="1164" y="1921"/>
                  <a:ext cx="39" cy="36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2" name="Oval 80"/>
                <p:cNvSpPr>
                  <a:spLocks noChangeArrowheads="1"/>
                </p:cNvSpPr>
                <p:nvPr/>
              </p:nvSpPr>
              <p:spPr bwMode="auto">
                <a:xfrm>
                  <a:off x="1172" y="1929"/>
                  <a:ext cx="12" cy="1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3" name="Freeform 81"/>
                <p:cNvSpPr>
                  <a:spLocks/>
                </p:cNvSpPr>
                <p:nvPr/>
              </p:nvSpPr>
              <p:spPr bwMode="auto">
                <a:xfrm>
                  <a:off x="1172" y="1929"/>
                  <a:ext cx="12" cy="12"/>
                </a:xfrm>
                <a:custGeom>
                  <a:avLst/>
                  <a:gdLst>
                    <a:gd name="T0" fmla="*/ 0 w 3"/>
                    <a:gd name="T1" fmla="*/ 64 h 3"/>
                    <a:gd name="T2" fmla="*/ 64 w 3"/>
                    <a:gd name="T3" fmla="*/ 64 h 3"/>
                    <a:gd name="T4" fmla="*/ 128 w 3"/>
                    <a:gd name="T5" fmla="*/ 64 h 3"/>
                    <a:gd name="T6" fmla="*/ 128 w 3"/>
                    <a:gd name="T7" fmla="*/ 64 h 3"/>
                    <a:gd name="T8" fmla="*/ 128 w 3"/>
                    <a:gd name="T9" fmla="*/ 128 h 3"/>
                    <a:gd name="T10" fmla="*/ 64 w 3"/>
                    <a:gd name="T11" fmla="*/ 64 h 3"/>
                    <a:gd name="T12" fmla="*/ 0 w 3"/>
                    <a:gd name="T13" fmla="*/ 64 h 3"/>
                    <a:gd name="T14" fmla="*/ 0 w 3"/>
                    <a:gd name="T15" fmla="*/ 64 h 3"/>
                    <a:gd name="T16" fmla="*/ 128 w 3"/>
                    <a:gd name="T17" fmla="*/ 192 h 3"/>
                    <a:gd name="T18" fmla="*/ 192 w 3"/>
                    <a:gd name="T19" fmla="*/ 64 h 3"/>
                    <a:gd name="T20" fmla="*/ 128 w 3"/>
                    <a:gd name="T21" fmla="*/ 0 h 3"/>
                    <a:gd name="T22" fmla="*/ 0 w 3"/>
                    <a:gd name="T23" fmla="*/ 64 h 3"/>
                    <a:gd name="T24" fmla="*/ 0 w 3"/>
                    <a:gd name="T25" fmla="*/ 6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ubicBezTo>
                        <a:pt x="3" y="1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4" name="Oval 82"/>
                <p:cNvSpPr>
                  <a:spLocks noChangeArrowheads="1"/>
                </p:cNvSpPr>
                <p:nvPr/>
              </p:nvSpPr>
              <p:spPr bwMode="auto">
                <a:xfrm>
                  <a:off x="1119" y="1916"/>
                  <a:ext cx="38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5" name="Oval 83"/>
                <p:cNvSpPr>
                  <a:spLocks noChangeArrowheads="1"/>
                </p:cNvSpPr>
                <p:nvPr/>
              </p:nvSpPr>
              <p:spPr bwMode="auto">
                <a:xfrm>
                  <a:off x="1126" y="1929"/>
                  <a:ext cx="12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6" name="Freeform 84"/>
                <p:cNvSpPr>
                  <a:spLocks/>
                </p:cNvSpPr>
                <p:nvPr/>
              </p:nvSpPr>
              <p:spPr bwMode="auto">
                <a:xfrm>
                  <a:off x="1126" y="1925"/>
                  <a:ext cx="12" cy="16"/>
                </a:xfrm>
                <a:custGeom>
                  <a:avLst/>
                  <a:gdLst>
                    <a:gd name="T0" fmla="*/ 0 w 3"/>
                    <a:gd name="T1" fmla="*/ 128 h 4"/>
                    <a:gd name="T2" fmla="*/ 64 w 3"/>
                    <a:gd name="T3" fmla="*/ 128 h 4"/>
                    <a:gd name="T4" fmla="*/ 128 w 3"/>
                    <a:gd name="T5" fmla="*/ 64 h 4"/>
                    <a:gd name="T6" fmla="*/ 128 w 3"/>
                    <a:gd name="T7" fmla="*/ 128 h 4"/>
                    <a:gd name="T8" fmla="*/ 128 w 3"/>
                    <a:gd name="T9" fmla="*/ 192 h 4"/>
                    <a:gd name="T10" fmla="*/ 64 w 3"/>
                    <a:gd name="T11" fmla="*/ 128 h 4"/>
                    <a:gd name="T12" fmla="*/ 0 w 3"/>
                    <a:gd name="T13" fmla="*/ 128 h 4"/>
                    <a:gd name="T14" fmla="*/ 0 w 3"/>
                    <a:gd name="T15" fmla="*/ 128 h 4"/>
                    <a:gd name="T16" fmla="*/ 128 w 3"/>
                    <a:gd name="T17" fmla="*/ 256 h 4"/>
                    <a:gd name="T18" fmla="*/ 192 w 3"/>
                    <a:gd name="T19" fmla="*/ 128 h 4"/>
                    <a:gd name="T20" fmla="*/ 128 w 3"/>
                    <a:gd name="T21" fmla="*/ 0 h 4"/>
                    <a:gd name="T22" fmla="*/ 0 w 3"/>
                    <a:gd name="T23" fmla="*/ 128 h 4"/>
                    <a:gd name="T24" fmla="*/ 0 w 3"/>
                    <a:gd name="T25" fmla="*/ 128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4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2" y="4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7" name="Oval 85"/>
                <p:cNvSpPr>
                  <a:spLocks noChangeArrowheads="1"/>
                </p:cNvSpPr>
                <p:nvPr/>
              </p:nvSpPr>
              <p:spPr bwMode="auto">
                <a:xfrm>
                  <a:off x="1264" y="1998"/>
                  <a:ext cx="38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8" name="Oval 86"/>
                <p:cNvSpPr>
                  <a:spLocks noChangeArrowheads="1"/>
                </p:cNvSpPr>
                <p:nvPr/>
              </p:nvSpPr>
              <p:spPr bwMode="auto">
                <a:xfrm>
                  <a:off x="1272" y="2006"/>
                  <a:ext cx="7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19" name="Freeform 87"/>
                <p:cNvSpPr>
                  <a:spLocks/>
                </p:cNvSpPr>
                <p:nvPr/>
              </p:nvSpPr>
              <p:spPr bwMode="auto">
                <a:xfrm>
                  <a:off x="1272" y="2006"/>
                  <a:ext cx="11" cy="12"/>
                </a:xfrm>
                <a:custGeom>
                  <a:avLst/>
                  <a:gdLst>
                    <a:gd name="T0" fmla="*/ 0 w 3"/>
                    <a:gd name="T1" fmla="*/ 64 h 3"/>
                    <a:gd name="T2" fmla="*/ 55 w 3"/>
                    <a:gd name="T3" fmla="*/ 64 h 3"/>
                    <a:gd name="T4" fmla="*/ 55 w 3"/>
                    <a:gd name="T5" fmla="*/ 64 h 3"/>
                    <a:gd name="T6" fmla="*/ 95 w 3"/>
                    <a:gd name="T7" fmla="*/ 64 h 3"/>
                    <a:gd name="T8" fmla="*/ 55 w 3"/>
                    <a:gd name="T9" fmla="*/ 128 h 3"/>
                    <a:gd name="T10" fmla="*/ 55 w 3"/>
                    <a:gd name="T11" fmla="*/ 64 h 3"/>
                    <a:gd name="T12" fmla="*/ 0 w 3"/>
                    <a:gd name="T13" fmla="*/ 64 h 3"/>
                    <a:gd name="T14" fmla="*/ 0 w 3"/>
                    <a:gd name="T15" fmla="*/ 64 h 3"/>
                    <a:gd name="T16" fmla="*/ 55 w 3"/>
                    <a:gd name="T17" fmla="*/ 192 h 3"/>
                    <a:gd name="T18" fmla="*/ 147 w 3"/>
                    <a:gd name="T19" fmla="*/ 64 h 3"/>
                    <a:gd name="T20" fmla="*/ 55 w 3"/>
                    <a:gd name="T21" fmla="*/ 0 h 3"/>
                    <a:gd name="T22" fmla="*/ 0 w 3"/>
                    <a:gd name="T23" fmla="*/ 64 h 3"/>
                    <a:gd name="T24" fmla="*/ 0 w 3"/>
                    <a:gd name="T25" fmla="*/ 6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20" name="Oval 88"/>
                <p:cNvSpPr>
                  <a:spLocks noChangeArrowheads="1"/>
                </p:cNvSpPr>
                <p:nvPr/>
              </p:nvSpPr>
              <p:spPr bwMode="auto">
                <a:xfrm>
                  <a:off x="1363" y="2072"/>
                  <a:ext cx="39" cy="40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21" name="Oval 89"/>
                <p:cNvSpPr>
                  <a:spLocks noChangeArrowheads="1"/>
                </p:cNvSpPr>
                <p:nvPr/>
              </p:nvSpPr>
              <p:spPr bwMode="auto">
                <a:xfrm>
                  <a:off x="1371" y="2084"/>
                  <a:ext cx="8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22" name="Freeform 90"/>
                <p:cNvSpPr>
                  <a:spLocks/>
                </p:cNvSpPr>
                <p:nvPr/>
              </p:nvSpPr>
              <p:spPr bwMode="auto">
                <a:xfrm>
                  <a:off x="1371" y="2080"/>
                  <a:ext cx="12" cy="12"/>
                </a:xfrm>
                <a:custGeom>
                  <a:avLst/>
                  <a:gdLst>
                    <a:gd name="T0" fmla="*/ 0 w 3"/>
                    <a:gd name="T1" fmla="*/ 128 h 3"/>
                    <a:gd name="T2" fmla="*/ 64 w 3"/>
                    <a:gd name="T3" fmla="*/ 128 h 3"/>
                    <a:gd name="T4" fmla="*/ 64 w 3"/>
                    <a:gd name="T5" fmla="*/ 64 h 3"/>
                    <a:gd name="T6" fmla="*/ 128 w 3"/>
                    <a:gd name="T7" fmla="*/ 128 h 3"/>
                    <a:gd name="T8" fmla="*/ 64 w 3"/>
                    <a:gd name="T9" fmla="*/ 128 h 3"/>
                    <a:gd name="T10" fmla="*/ 64 w 3"/>
                    <a:gd name="T11" fmla="*/ 128 h 3"/>
                    <a:gd name="T12" fmla="*/ 0 w 3"/>
                    <a:gd name="T13" fmla="*/ 128 h 3"/>
                    <a:gd name="T14" fmla="*/ 0 w 3"/>
                    <a:gd name="T15" fmla="*/ 128 h 3"/>
                    <a:gd name="T16" fmla="*/ 64 w 3"/>
                    <a:gd name="T17" fmla="*/ 192 h 3"/>
                    <a:gd name="T18" fmla="*/ 192 w 3"/>
                    <a:gd name="T19" fmla="*/ 128 h 3"/>
                    <a:gd name="T20" fmla="*/ 64 w 3"/>
                    <a:gd name="T21" fmla="*/ 0 h 3"/>
                    <a:gd name="T22" fmla="*/ 0 w 3"/>
                    <a:gd name="T23" fmla="*/ 128 h 3"/>
                    <a:gd name="T24" fmla="*/ 0 w 3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3"/>
                        <a:pt x="1" y="3"/>
                      </a:cubicBezTo>
                      <a:cubicBezTo>
                        <a:pt x="2" y="3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23" name="Oval 91"/>
                <p:cNvSpPr>
                  <a:spLocks noChangeArrowheads="1"/>
                </p:cNvSpPr>
                <p:nvPr/>
              </p:nvSpPr>
              <p:spPr bwMode="auto">
                <a:xfrm>
                  <a:off x="1444" y="2092"/>
                  <a:ext cx="38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24" name="Oval 92"/>
                <p:cNvSpPr>
                  <a:spLocks noChangeArrowheads="1"/>
                </p:cNvSpPr>
                <p:nvPr/>
              </p:nvSpPr>
              <p:spPr bwMode="auto">
                <a:xfrm>
                  <a:off x="1451" y="2100"/>
                  <a:ext cx="8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25" name="Freeform 93"/>
                <p:cNvSpPr>
                  <a:spLocks/>
                </p:cNvSpPr>
                <p:nvPr/>
              </p:nvSpPr>
              <p:spPr bwMode="auto">
                <a:xfrm>
                  <a:off x="1451" y="2100"/>
                  <a:ext cx="12" cy="12"/>
                </a:xfrm>
                <a:custGeom>
                  <a:avLst/>
                  <a:gdLst>
                    <a:gd name="T0" fmla="*/ 0 w 3"/>
                    <a:gd name="T1" fmla="*/ 64 h 3"/>
                    <a:gd name="T2" fmla="*/ 64 w 3"/>
                    <a:gd name="T3" fmla="*/ 64 h 3"/>
                    <a:gd name="T4" fmla="*/ 64 w 3"/>
                    <a:gd name="T5" fmla="*/ 64 h 3"/>
                    <a:gd name="T6" fmla="*/ 128 w 3"/>
                    <a:gd name="T7" fmla="*/ 64 h 3"/>
                    <a:gd name="T8" fmla="*/ 64 w 3"/>
                    <a:gd name="T9" fmla="*/ 128 h 3"/>
                    <a:gd name="T10" fmla="*/ 64 w 3"/>
                    <a:gd name="T11" fmla="*/ 64 h 3"/>
                    <a:gd name="T12" fmla="*/ 0 w 3"/>
                    <a:gd name="T13" fmla="*/ 64 h 3"/>
                    <a:gd name="T14" fmla="*/ 0 w 3"/>
                    <a:gd name="T15" fmla="*/ 64 h 3"/>
                    <a:gd name="T16" fmla="*/ 64 w 3"/>
                    <a:gd name="T17" fmla="*/ 192 h 3"/>
                    <a:gd name="T18" fmla="*/ 192 w 3"/>
                    <a:gd name="T19" fmla="*/ 64 h 3"/>
                    <a:gd name="T20" fmla="*/ 64 w 3"/>
                    <a:gd name="T21" fmla="*/ 0 h 3"/>
                    <a:gd name="T22" fmla="*/ 0 w 3"/>
                    <a:gd name="T23" fmla="*/ 64 h 3"/>
                    <a:gd name="T24" fmla="*/ 0 w 3"/>
                    <a:gd name="T25" fmla="*/ 6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26" name="Oval 94"/>
                <p:cNvSpPr>
                  <a:spLocks noChangeArrowheads="1"/>
                </p:cNvSpPr>
                <p:nvPr/>
              </p:nvSpPr>
              <p:spPr bwMode="auto">
                <a:xfrm>
                  <a:off x="1792" y="2186"/>
                  <a:ext cx="34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27" name="Oval 95"/>
                <p:cNvSpPr>
                  <a:spLocks noChangeArrowheads="1"/>
                </p:cNvSpPr>
                <p:nvPr/>
              </p:nvSpPr>
              <p:spPr bwMode="auto">
                <a:xfrm>
                  <a:off x="1800" y="2198"/>
                  <a:ext cx="7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28" name="Freeform 96"/>
                <p:cNvSpPr>
                  <a:spLocks/>
                </p:cNvSpPr>
                <p:nvPr/>
              </p:nvSpPr>
              <p:spPr bwMode="auto">
                <a:xfrm>
                  <a:off x="1796" y="2194"/>
                  <a:ext cx="15" cy="12"/>
                </a:xfrm>
                <a:custGeom>
                  <a:avLst/>
                  <a:gdLst>
                    <a:gd name="T0" fmla="*/ 56 w 4"/>
                    <a:gd name="T1" fmla="*/ 128 h 3"/>
                    <a:gd name="T2" fmla="*/ 56 w 4"/>
                    <a:gd name="T3" fmla="*/ 128 h 3"/>
                    <a:gd name="T4" fmla="*/ 113 w 4"/>
                    <a:gd name="T5" fmla="*/ 64 h 3"/>
                    <a:gd name="T6" fmla="*/ 154 w 4"/>
                    <a:gd name="T7" fmla="*/ 128 h 3"/>
                    <a:gd name="T8" fmla="*/ 113 w 4"/>
                    <a:gd name="T9" fmla="*/ 128 h 3"/>
                    <a:gd name="T10" fmla="*/ 56 w 4"/>
                    <a:gd name="T11" fmla="*/ 128 h 3"/>
                    <a:gd name="T12" fmla="*/ 56 w 4"/>
                    <a:gd name="T13" fmla="*/ 128 h 3"/>
                    <a:gd name="T14" fmla="*/ 0 w 4"/>
                    <a:gd name="T15" fmla="*/ 128 h 3"/>
                    <a:gd name="T16" fmla="*/ 113 w 4"/>
                    <a:gd name="T17" fmla="*/ 192 h 3"/>
                    <a:gd name="T18" fmla="*/ 210 w 4"/>
                    <a:gd name="T19" fmla="*/ 128 h 3"/>
                    <a:gd name="T20" fmla="*/ 113 w 4"/>
                    <a:gd name="T21" fmla="*/ 0 h 3"/>
                    <a:gd name="T22" fmla="*/ 0 w 4"/>
                    <a:gd name="T23" fmla="*/ 128 h 3"/>
                    <a:gd name="T24" fmla="*/ 56 w 4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" h="3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3" y="3"/>
                        <a:pt x="4" y="3"/>
                        <a:pt x="4" y="2"/>
                      </a:cubicBezTo>
                      <a:cubicBezTo>
                        <a:pt x="4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29" name="Oval 97"/>
                <p:cNvSpPr>
                  <a:spLocks noChangeArrowheads="1"/>
                </p:cNvSpPr>
                <p:nvPr/>
              </p:nvSpPr>
              <p:spPr bwMode="auto">
                <a:xfrm>
                  <a:off x="1834" y="2137"/>
                  <a:ext cx="38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30" name="Oval 98"/>
                <p:cNvSpPr>
                  <a:spLocks noChangeArrowheads="1"/>
                </p:cNvSpPr>
                <p:nvPr/>
              </p:nvSpPr>
              <p:spPr bwMode="auto">
                <a:xfrm>
                  <a:off x="1842" y="2149"/>
                  <a:ext cx="7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31" name="Freeform 99"/>
                <p:cNvSpPr>
                  <a:spLocks/>
                </p:cNvSpPr>
                <p:nvPr/>
              </p:nvSpPr>
              <p:spPr bwMode="auto">
                <a:xfrm>
                  <a:off x="1842" y="2145"/>
                  <a:ext cx="11" cy="12"/>
                </a:xfrm>
                <a:custGeom>
                  <a:avLst/>
                  <a:gdLst>
                    <a:gd name="T0" fmla="*/ 0 w 3"/>
                    <a:gd name="T1" fmla="*/ 128 h 3"/>
                    <a:gd name="T2" fmla="*/ 55 w 3"/>
                    <a:gd name="T3" fmla="*/ 128 h 3"/>
                    <a:gd name="T4" fmla="*/ 55 w 3"/>
                    <a:gd name="T5" fmla="*/ 64 h 3"/>
                    <a:gd name="T6" fmla="*/ 95 w 3"/>
                    <a:gd name="T7" fmla="*/ 128 h 3"/>
                    <a:gd name="T8" fmla="*/ 55 w 3"/>
                    <a:gd name="T9" fmla="*/ 128 h 3"/>
                    <a:gd name="T10" fmla="*/ 55 w 3"/>
                    <a:gd name="T11" fmla="*/ 128 h 3"/>
                    <a:gd name="T12" fmla="*/ 0 w 3"/>
                    <a:gd name="T13" fmla="*/ 128 h 3"/>
                    <a:gd name="T14" fmla="*/ 0 w 3"/>
                    <a:gd name="T15" fmla="*/ 128 h 3"/>
                    <a:gd name="T16" fmla="*/ 55 w 3"/>
                    <a:gd name="T17" fmla="*/ 192 h 3"/>
                    <a:gd name="T18" fmla="*/ 147 w 3"/>
                    <a:gd name="T19" fmla="*/ 128 h 3"/>
                    <a:gd name="T20" fmla="*/ 55 w 3"/>
                    <a:gd name="T21" fmla="*/ 0 h 3"/>
                    <a:gd name="T22" fmla="*/ 0 w 3"/>
                    <a:gd name="T23" fmla="*/ 128 h 3"/>
                    <a:gd name="T24" fmla="*/ 0 w 3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3"/>
                        <a:pt x="1" y="3"/>
                      </a:cubicBezTo>
                      <a:cubicBezTo>
                        <a:pt x="2" y="3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32" name="Oval 100"/>
                <p:cNvSpPr>
                  <a:spLocks noChangeArrowheads="1"/>
                </p:cNvSpPr>
                <p:nvPr/>
              </p:nvSpPr>
              <p:spPr bwMode="auto">
                <a:xfrm>
                  <a:off x="1918" y="1863"/>
                  <a:ext cx="35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33" name="Oval 101"/>
                <p:cNvSpPr>
                  <a:spLocks noChangeArrowheads="1"/>
                </p:cNvSpPr>
                <p:nvPr/>
              </p:nvSpPr>
              <p:spPr bwMode="auto">
                <a:xfrm>
                  <a:off x="1926" y="1872"/>
                  <a:ext cx="7" cy="1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34" name="Freeform 102"/>
                <p:cNvSpPr>
                  <a:spLocks/>
                </p:cNvSpPr>
                <p:nvPr/>
              </p:nvSpPr>
              <p:spPr bwMode="auto">
                <a:xfrm>
                  <a:off x="1926" y="1872"/>
                  <a:ext cx="11" cy="12"/>
                </a:xfrm>
                <a:custGeom>
                  <a:avLst/>
                  <a:gdLst>
                    <a:gd name="T0" fmla="*/ 0 w 3"/>
                    <a:gd name="T1" fmla="*/ 128 h 3"/>
                    <a:gd name="T2" fmla="*/ 55 w 3"/>
                    <a:gd name="T3" fmla="*/ 128 h 3"/>
                    <a:gd name="T4" fmla="*/ 55 w 3"/>
                    <a:gd name="T5" fmla="*/ 64 h 3"/>
                    <a:gd name="T6" fmla="*/ 95 w 3"/>
                    <a:gd name="T7" fmla="*/ 128 h 3"/>
                    <a:gd name="T8" fmla="*/ 55 w 3"/>
                    <a:gd name="T9" fmla="*/ 128 h 3"/>
                    <a:gd name="T10" fmla="*/ 55 w 3"/>
                    <a:gd name="T11" fmla="*/ 128 h 3"/>
                    <a:gd name="T12" fmla="*/ 0 w 3"/>
                    <a:gd name="T13" fmla="*/ 128 h 3"/>
                    <a:gd name="T14" fmla="*/ 0 w 3"/>
                    <a:gd name="T15" fmla="*/ 128 h 3"/>
                    <a:gd name="T16" fmla="*/ 55 w 3"/>
                    <a:gd name="T17" fmla="*/ 192 h 3"/>
                    <a:gd name="T18" fmla="*/ 147 w 3"/>
                    <a:gd name="T19" fmla="*/ 128 h 3"/>
                    <a:gd name="T20" fmla="*/ 55 w 3"/>
                    <a:gd name="T21" fmla="*/ 0 h 3"/>
                    <a:gd name="T22" fmla="*/ 0 w 3"/>
                    <a:gd name="T23" fmla="*/ 128 h 3"/>
                    <a:gd name="T24" fmla="*/ 0 w 3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3"/>
                        <a:pt x="1" y="3"/>
                      </a:cubicBezTo>
                      <a:cubicBezTo>
                        <a:pt x="2" y="3"/>
                        <a:pt x="3" y="2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35" name="Oval 103"/>
                <p:cNvSpPr>
                  <a:spLocks noChangeArrowheads="1"/>
                </p:cNvSpPr>
                <p:nvPr/>
              </p:nvSpPr>
              <p:spPr bwMode="auto">
                <a:xfrm>
                  <a:off x="1417" y="2153"/>
                  <a:ext cx="38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36" name="Oval 104"/>
                <p:cNvSpPr>
                  <a:spLocks noChangeArrowheads="1"/>
                </p:cNvSpPr>
                <p:nvPr/>
              </p:nvSpPr>
              <p:spPr bwMode="auto">
                <a:xfrm>
                  <a:off x="1425" y="2161"/>
                  <a:ext cx="7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37" name="Freeform 105"/>
                <p:cNvSpPr>
                  <a:spLocks/>
                </p:cNvSpPr>
                <p:nvPr/>
              </p:nvSpPr>
              <p:spPr bwMode="auto">
                <a:xfrm>
                  <a:off x="1425" y="2161"/>
                  <a:ext cx="11" cy="13"/>
                </a:xfrm>
                <a:custGeom>
                  <a:avLst/>
                  <a:gdLst>
                    <a:gd name="T0" fmla="*/ 0 w 3"/>
                    <a:gd name="T1" fmla="*/ 74 h 3"/>
                    <a:gd name="T2" fmla="*/ 55 w 3"/>
                    <a:gd name="T3" fmla="*/ 74 h 3"/>
                    <a:gd name="T4" fmla="*/ 55 w 3"/>
                    <a:gd name="T5" fmla="*/ 74 h 3"/>
                    <a:gd name="T6" fmla="*/ 95 w 3"/>
                    <a:gd name="T7" fmla="*/ 74 h 3"/>
                    <a:gd name="T8" fmla="*/ 55 w 3"/>
                    <a:gd name="T9" fmla="*/ 169 h 3"/>
                    <a:gd name="T10" fmla="*/ 55 w 3"/>
                    <a:gd name="T11" fmla="*/ 74 h 3"/>
                    <a:gd name="T12" fmla="*/ 0 w 3"/>
                    <a:gd name="T13" fmla="*/ 74 h 3"/>
                    <a:gd name="T14" fmla="*/ 0 w 3"/>
                    <a:gd name="T15" fmla="*/ 74 h 3"/>
                    <a:gd name="T16" fmla="*/ 55 w 3"/>
                    <a:gd name="T17" fmla="*/ 243 h 3"/>
                    <a:gd name="T18" fmla="*/ 147 w 3"/>
                    <a:gd name="T19" fmla="*/ 74 h 3"/>
                    <a:gd name="T20" fmla="*/ 55 w 3"/>
                    <a:gd name="T21" fmla="*/ 0 h 3"/>
                    <a:gd name="T22" fmla="*/ 0 w 3"/>
                    <a:gd name="T23" fmla="*/ 74 h 3"/>
                    <a:gd name="T24" fmla="*/ 0 w 3"/>
                    <a:gd name="T25" fmla="*/ 7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0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38" name="Oval 106"/>
                <p:cNvSpPr>
                  <a:spLocks noChangeArrowheads="1"/>
                </p:cNvSpPr>
                <p:nvPr/>
              </p:nvSpPr>
              <p:spPr bwMode="auto">
                <a:xfrm>
                  <a:off x="1593" y="2035"/>
                  <a:ext cx="38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39" name="Oval 107"/>
                <p:cNvSpPr>
                  <a:spLocks noChangeArrowheads="1"/>
                </p:cNvSpPr>
                <p:nvPr/>
              </p:nvSpPr>
              <p:spPr bwMode="auto">
                <a:xfrm>
                  <a:off x="1601" y="2047"/>
                  <a:ext cx="7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40" name="Freeform 108"/>
                <p:cNvSpPr>
                  <a:spLocks/>
                </p:cNvSpPr>
                <p:nvPr/>
              </p:nvSpPr>
              <p:spPr bwMode="auto">
                <a:xfrm>
                  <a:off x="1601" y="2043"/>
                  <a:ext cx="11" cy="12"/>
                </a:xfrm>
                <a:custGeom>
                  <a:avLst/>
                  <a:gdLst>
                    <a:gd name="T0" fmla="*/ 0 w 3"/>
                    <a:gd name="T1" fmla="*/ 128 h 3"/>
                    <a:gd name="T2" fmla="*/ 55 w 3"/>
                    <a:gd name="T3" fmla="*/ 128 h 3"/>
                    <a:gd name="T4" fmla="*/ 55 w 3"/>
                    <a:gd name="T5" fmla="*/ 64 h 3"/>
                    <a:gd name="T6" fmla="*/ 95 w 3"/>
                    <a:gd name="T7" fmla="*/ 128 h 3"/>
                    <a:gd name="T8" fmla="*/ 55 w 3"/>
                    <a:gd name="T9" fmla="*/ 128 h 3"/>
                    <a:gd name="T10" fmla="*/ 55 w 3"/>
                    <a:gd name="T11" fmla="*/ 128 h 3"/>
                    <a:gd name="T12" fmla="*/ 0 w 3"/>
                    <a:gd name="T13" fmla="*/ 128 h 3"/>
                    <a:gd name="T14" fmla="*/ 0 w 3"/>
                    <a:gd name="T15" fmla="*/ 128 h 3"/>
                    <a:gd name="T16" fmla="*/ 55 w 3"/>
                    <a:gd name="T17" fmla="*/ 192 h 3"/>
                    <a:gd name="T18" fmla="*/ 147 w 3"/>
                    <a:gd name="T19" fmla="*/ 128 h 3"/>
                    <a:gd name="T20" fmla="*/ 55 w 3"/>
                    <a:gd name="T21" fmla="*/ 0 h 3"/>
                    <a:gd name="T22" fmla="*/ 0 w 3"/>
                    <a:gd name="T23" fmla="*/ 128 h 3"/>
                    <a:gd name="T24" fmla="*/ 0 w 3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3"/>
                        <a:pt x="1" y="3"/>
                      </a:cubicBezTo>
                      <a:cubicBezTo>
                        <a:pt x="2" y="3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41" name="Oval 109"/>
                <p:cNvSpPr>
                  <a:spLocks noChangeArrowheads="1"/>
                </p:cNvSpPr>
                <p:nvPr/>
              </p:nvSpPr>
              <p:spPr bwMode="auto">
                <a:xfrm>
                  <a:off x="1643" y="1982"/>
                  <a:ext cx="38" cy="41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42" name="Oval 110"/>
                <p:cNvSpPr>
                  <a:spLocks noChangeArrowheads="1"/>
                </p:cNvSpPr>
                <p:nvPr/>
              </p:nvSpPr>
              <p:spPr bwMode="auto">
                <a:xfrm>
                  <a:off x="1650" y="1994"/>
                  <a:ext cx="8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43" name="Freeform 111"/>
                <p:cNvSpPr>
                  <a:spLocks/>
                </p:cNvSpPr>
                <p:nvPr/>
              </p:nvSpPr>
              <p:spPr bwMode="auto">
                <a:xfrm>
                  <a:off x="1650" y="1990"/>
                  <a:ext cx="12" cy="12"/>
                </a:xfrm>
                <a:custGeom>
                  <a:avLst/>
                  <a:gdLst>
                    <a:gd name="T0" fmla="*/ 0 w 3"/>
                    <a:gd name="T1" fmla="*/ 128 h 3"/>
                    <a:gd name="T2" fmla="*/ 64 w 3"/>
                    <a:gd name="T3" fmla="*/ 128 h 3"/>
                    <a:gd name="T4" fmla="*/ 64 w 3"/>
                    <a:gd name="T5" fmla="*/ 64 h 3"/>
                    <a:gd name="T6" fmla="*/ 128 w 3"/>
                    <a:gd name="T7" fmla="*/ 128 h 3"/>
                    <a:gd name="T8" fmla="*/ 64 w 3"/>
                    <a:gd name="T9" fmla="*/ 128 h 3"/>
                    <a:gd name="T10" fmla="*/ 64 w 3"/>
                    <a:gd name="T11" fmla="*/ 128 h 3"/>
                    <a:gd name="T12" fmla="*/ 0 w 3"/>
                    <a:gd name="T13" fmla="*/ 128 h 3"/>
                    <a:gd name="T14" fmla="*/ 0 w 3"/>
                    <a:gd name="T15" fmla="*/ 128 h 3"/>
                    <a:gd name="T16" fmla="*/ 64 w 3"/>
                    <a:gd name="T17" fmla="*/ 192 h 3"/>
                    <a:gd name="T18" fmla="*/ 192 w 3"/>
                    <a:gd name="T19" fmla="*/ 128 h 3"/>
                    <a:gd name="T20" fmla="*/ 64 w 3"/>
                    <a:gd name="T21" fmla="*/ 0 h 3"/>
                    <a:gd name="T22" fmla="*/ 0 w 3"/>
                    <a:gd name="T23" fmla="*/ 128 h 3"/>
                    <a:gd name="T24" fmla="*/ 0 w 3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3"/>
                        <a:pt x="1" y="3"/>
                      </a:cubicBezTo>
                      <a:cubicBezTo>
                        <a:pt x="2" y="3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44" name="Oval 112"/>
                <p:cNvSpPr>
                  <a:spLocks noChangeArrowheads="1"/>
                </p:cNvSpPr>
                <p:nvPr/>
              </p:nvSpPr>
              <p:spPr bwMode="auto">
                <a:xfrm>
                  <a:off x="1593" y="1974"/>
                  <a:ext cx="34" cy="40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45" name="Oval 113"/>
                <p:cNvSpPr>
                  <a:spLocks noChangeArrowheads="1"/>
                </p:cNvSpPr>
                <p:nvPr/>
              </p:nvSpPr>
              <p:spPr bwMode="auto">
                <a:xfrm>
                  <a:off x="1601" y="1986"/>
                  <a:ext cx="7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46" name="Freeform 114"/>
                <p:cNvSpPr>
                  <a:spLocks/>
                </p:cNvSpPr>
                <p:nvPr/>
              </p:nvSpPr>
              <p:spPr bwMode="auto">
                <a:xfrm>
                  <a:off x="1597" y="1982"/>
                  <a:ext cx="11" cy="12"/>
                </a:xfrm>
                <a:custGeom>
                  <a:avLst/>
                  <a:gdLst>
                    <a:gd name="T0" fmla="*/ 55 w 3"/>
                    <a:gd name="T1" fmla="*/ 128 h 3"/>
                    <a:gd name="T2" fmla="*/ 55 w 3"/>
                    <a:gd name="T3" fmla="*/ 128 h 3"/>
                    <a:gd name="T4" fmla="*/ 95 w 3"/>
                    <a:gd name="T5" fmla="*/ 64 h 3"/>
                    <a:gd name="T6" fmla="*/ 95 w 3"/>
                    <a:gd name="T7" fmla="*/ 128 h 3"/>
                    <a:gd name="T8" fmla="*/ 95 w 3"/>
                    <a:gd name="T9" fmla="*/ 128 h 3"/>
                    <a:gd name="T10" fmla="*/ 55 w 3"/>
                    <a:gd name="T11" fmla="*/ 128 h 3"/>
                    <a:gd name="T12" fmla="*/ 55 w 3"/>
                    <a:gd name="T13" fmla="*/ 128 h 3"/>
                    <a:gd name="T14" fmla="*/ 0 w 3"/>
                    <a:gd name="T15" fmla="*/ 128 h 3"/>
                    <a:gd name="T16" fmla="*/ 95 w 3"/>
                    <a:gd name="T17" fmla="*/ 192 h 3"/>
                    <a:gd name="T18" fmla="*/ 147 w 3"/>
                    <a:gd name="T19" fmla="*/ 128 h 3"/>
                    <a:gd name="T20" fmla="*/ 95 w 3"/>
                    <a:gd name="T21" fmla="*/ 0 h 3"/>
                    <a:gd name="T22" fmla="*/ 0 w 3"/>
                    <a:gd name="T23" fmla="*/ 128 h 3"/>
                    <a:gd name="T24" fmla="*/ 55 w 3"/>
                    <a:gd name="T25" fmla="*/ 128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3"/>
                        <a:pt x="2" y="3"/>
                      </a:cubicBezTo>
                      <a:cubicBezTo>
                        <a:pt x="3" y="3"/>
                        <a:pt x="3" y="3"/>
                        <a:pt x="3" y="2"/>
                      </a:cubicBezTo>
                      <a:cubicBezTo>
                        <a:pt x="3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47" name="Oval 115"/>
                <p:cNvSpPr>
                  <a:spLocks noChangeArrowheads="1"/>
                </p:cNvSpPr>
                <p:nvPr/>
              </p:nvSpPr>
              <p:spPr bwMode="auto">
                <a:xfrm>
                  <a:off x="1639" y="1941"/>
                  <a:ext cx="34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48" name="Oval 116"/>
                <p:cNvSpPr>
                  <a:spLocks noChangeArrowheads="1"/>
                </p:cNvSpPr>
                <p:nvPr/>
              </p:nvSpPr>
              <p:spPr bwMode="auto">
                <a:xfrm>
                  <a:off x="1646" y="1949"/>
                  <a:ext cx="8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49" name="Freeform 117"/>
                <p:cNvSpPr>
                  <a:spLocks/>
                </p:cNvSpPr>
                <p:nvPr/>
              </p:nvSpPr>
              <p:spPr bwMode="auto">
                <a:xfrm>
                  <a:off x="1643" y="1949"/>
                  <a:ext cx="11" cy="12"/>
                </a:xfrm>
                <a:custGeom>
                  <a:avLst/>
                  <a:gdLst>
                    <a:gd name="T0" fmla="*/ 55 w 3"/>
                    <a:gd name="T1" fmla="*/ 64 h 3"/>
                    <a:gd name="T2" fmla="*/ 55 w 3"/>
                    <a:gd name="T3" fmla="*/ 64 h 3"/>
                    <a:gd name="T4" fmla="*/ 95 w 3"/>
                    <a:gd name="T5" fmla="*/ 64 h 3"/>
                    <a:gd name="T6" fmla="*/ 95 w 3"/>
                    <a:gd name="T7" fmla="*/ 64 h 3"/>
                    <a:gd name="T8" fmla="*/ 95 w 3"/>
                    <a:gd name="T9" fmla="*/ 128 h 3"/>
                    <a:gd name="T10" fmla="*/ 55 w 3"/>
                    <a:gd name="T11" fmla="*/ 64 h 3"/>
                    <a:gd name="T12" fmla="*/ 55 w 3"/>
                    <a:gd name="T13" fmla="*/ 64 h 3"/>
                    <a:gd name="T14" fmla="*/ 0 w 3"/>
                    <a:gd name="T15" fmla="*/ 64 h 3"/>
                    <a:gd name="T16" fmla="*/ 95 w 3"/>
                    <a:gd name="T17" fmla="*/ 192 h 3"/>
                    <a:gd name="T18" fmla="*/ 147 w 3"/>
                    <a:gd name="T19" fmla="*/ 64 h 3"/>
                    <a:gd name="T20" fmla="*/ 95 w 3"/>
                    <a:gd name="T21" fmla="*/ 0 h 3"/>
                    <a:gd name="T22" fmla="*/ 0 w 3"/>
                    <a:gd name="T23" fmla="*/ 64 h 3"/>
                    <a:gd name="T24" fmla="*/ 55 w 3"/>
                    <a:gd name="T25" fmla="*/ 6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2" y="3"/>
                      </a:cubicBezTo>
                      <a:cubicBezTo>
                        <a:pt x="3" y="3"/>
                        <a:pt x="3" y="2"/>
                        <a:pt x="3" y="1"/>
                      </a:cubicBezTo>
                      <a:cubicBezTo>
                        <a:pt x="3" y="0"/>
                        <a:pt x="3" y="0"/>
                        <a:pt x="2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50" name="Oval 118"/>
                <p:cNvSpPr>
                  <a:spLocks noChangeArrowheads="1"/>
                </p:cNvSpPr>
                <p:nvPr/>
              </p:nvSpPr>
              <p:spPr bwMode="auto">
                <a:xfrm>
                  <a:off x="1700" y="1757"/>
                  <a:ext cx="34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51" name="Oval 119"/>
                <p:cNvSpPr>
                  <a:spLocks noChangeArrowheads="1"/>
                </p:cNvSpPr>
                <p:nvPr/>
              </p:nvSpPr>
              <p:spPr bwMode="auto">
                <a:xfrm>
                  <a:off x="1708" y="1765"/>
                  <a:ext cx="7" cy="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52" name="Freeform 120"/>
                <p:cNvSpPr>
                  <a:spLocks/>
                </p:cNvSpPr>
                <p:nvPr/>
              </p:nvSpPr>
              <p:spPr bwMode="auto">
                <a:xfrm>
                  <a:off x="1704" y="1761"/>
                  <a:ext cx="11" cy="17"/>
                </a:xfrm>
                <a:custGeom>
                  <a:avLst/>
                  <a:gdLst>
                    <a:gd name="T0" fmla="*/ 55 w 3"/>
                    <a:gd name="T1" fmla="*/ 162 h 4"/>
                    <a:gd name="T2" fmla="*/ 55 w 3"/>
                    <a:gd name="T3" fmla="*/ 162 h 4"/>
                    <a:gd name="T4" fmla="*/ 95 w 3"/>
                    <a:gd name="T5" fmla="*/ 72 h 4"/>
                    <a:gd name="T6" fmla="*/ 95 w 3"/>
                    <a:gd name="T7" fmla="*/ 162 h 4"/>
                    <a:gd name="T8" fmla="*/ 95 w 3"/>
                    <a:gd name="T9" fmla="*/ 234 h 4"/>
                    <a:gd name="T10" fmla="*/ 55 w 3"/>
                    <a:gd name="T11" fmla="*/ 162 h 4"/>
                    <a:gd name="T12" fmla="*/ 55 w 3"/>
                    <a:gd name="T13" fmla="*/ 162 h 4"/>
                    <a:gd name="T14" fmla="*/ 0 w 3"/>
                    <a:gd name="T15" fmla="*/ 162 h 4"/>
                    <a:gd name="T16" fmla="*/ 95 w 3"/>
                    <a:gd name="T17" fmla="*/ 306 h 4"/>
                    <a:gd name="T18" fmla="*/ 147 w 3"/>
                    <a:gd name="T19" fmla="*/ 162 h 4"/>
                    <a:gd name="T20" fmla="*/ 95 w 3"/>
                    <a:gd name="T21" fmla="*/ 0 h 4"/>
                    <a:gd name="T22" fmla="*/ 0 w 3"/>
                    <a:gd name="T23" fmla="*/ 162 h 4"/>
                    <a:gd name="T24" fmla="*/ 55 w 3"/>
                    <a:gd name="T25" fmla="*/ 162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4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" y="4"/>
                        <a:pt x="3" y="3"/>
                        <a:pt x="3" y="2"/>
                      </a:cubicBezTo>
                      <a:cubicBezTo>
                        <a:pt x="3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53" name="Oval 121"/>
                <p:cNvSpPr>
                  <a:spLocks noChangeArrowheads="1"/>
                </p:cNvSpPr>
                <p:nvPr/>
              </p:nvSpPr>
              <p:spPr bwMode="auto">
                <a:xfrm>
                  <a:off x="1723" y="1802"/>
                  <a:ext cx="34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54" name="Oval 122"/>
                <p:cNvSpPr>
                  <a:spLocks noChangeArrowheads="1"/>
                </p:cNvSpPr>
                <p:nvPr/>
              </p:nvSpPr>
              <p:spPr bwMode="auto">
                <a:xfrm>
                  <a:off x="1731" y="1810"/>
                  <a:ext cx="7" cy="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55" name="Freeform 123"/>
                <p:cNvSpPr>
                  <a:spLocks/>
                </p:cNvSpPr>
                <p:nvPr/>
              </p:nvSpPr>
              <p:spPr bwMode="auto">
                <a:xfrm>
                  <a:off x="1727" y="1806"/>
                  <a:ext cx="11" cy="17"/>
                </a:xfrm>
                <a:custGeom>
                  <a:avLst/>
                  <a:gdLst>
                    <a:gd name="T0" fmla="*/ 55 w 3"/>
                    <a:gd name="T1" fmla="*/ 162 h 4"/>
                    <a:gd name="T2" fmla="*/ 55 w 3"/>
                    <a:gd name="T3" fmla="*/ 162 h 4"/>
                    <a:gd name="T4" fmla="*/ 95 w 3"/>
                    <a:gd name="T5" fmla="*/ 72 h 4"/>
                    <a:gd name="T6" fmla="*/ 95 w 3"/>
                    <a:gd name="T7" fmla="*/ 162 h 4"/>
                    <a:gd name="T8" fmla="*/ 95 w 3"/>
                    <a:gd name="T9" fmla="*/ 234 h 4"/>
                    <a:gd name="T10" fmla="*/ 55 w 3"/>
                    <a:gd name="T11" fmla="*/ 162 h 4"/>
                    <a:gd name="T12" fmla="*/ 55 w 3"/>
                    <a:gd name="T13" fmla="*/ 162 h 4"/>
                    <a:gd name="T14" fmla="*/ 0 w 3"/>
                    <a:gd name="T15" fmla="*/ 162 h 4"/>
                    <a:gd name="T16" fmla="*/ 95 w 3"/>
                    <a:gd name="T17" fmla="*/ 306 h 4"/>
                    <a:gd name="T18" fmla="*/ 147 w 3"/>
                    <a:gd name="T19" fmla="*/ 162 h 4"/>
                    <a:gd name="T20" fmla="*/ 95 w 3"/>
                    <a:gd name="T21" fmla="*/ 0 h 4"/>
                    <a:gd name="T22" fmla="*/ 0 w 3"/>
                    <a:gd name="T23" fmla="*/ 162 h 4"/>
                    <a:gd name="T24" fmla="*/ 55 w 3"/>
                    <a:gd name="T25" fmla="*/ 162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4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" y="4"/>
                        <a:pt x="3" y="3"/>
                        <a:pt x="3" y="2"/>
                      </a:cubicBezTo>
                      <a:cubicBezTo>
                        <a:pt x="3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56" name="Oval 124"/>
                <p:cNvSpPr>
                  <a:spLocks noChangeArrowheads="1"/>
                </p:cNvSpPr>
                <p:nvPr/>
              </p:nvSpPr>
              <p:spPr bwMode="auto">
                <a:xfrm>
                  <a:off x="1666" y="1814"/>
                  <a:ext cx="38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57" name="Oval 125"/>
                <p:cNvSpPr>
                  <a:spLocks noChangeArrowheads="1"/>
                </p:cNvSpPr>
                <p:nvPr/>
              </p:nvSpPr>
              <p:spPr bwMode="auto">
                <a:xfrm>
                  <a:off x="1673" y="1823"/>
                  <a:ext cx="8" cy="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58" name="Freeform 126"/>
                <p:cNvSpPr>
                  <a:spLocks/>
                </p:cNvSpPr>
                <p:nvPr/>
              </p:nvSpPr>
              <p:spPr bwMode="auto">
                <a:xfrm>
                  <a:off x="1673" y="1819"/>
                  <a:ext cx="12" cy="16"/>
                </a:xfrm>
                <a:custGeom>
                  <a:avLst/>
                  <a:gdLst>
                    <a:gd name="T0" fmla="*/ 0 w 3"/>
                    <a:gd name="T1" fmla="*/ 128 h 4"/>
                    <a:gd name="T2" fmla="*/ 64 w 3"/>
                    <a:gd name="T3" fmla="*/ 128 h 4"/>
                    <a:gd name="T4" fmla="*/ 64 w 3"/>
                    <a:gd name="T5" fmla="*/ 64 h 4"/>
                    <a:gd name="T6" fmla="*/ 128 w 3"/>
                    <a:gd name="T7" fmla="*/ 128 h 4"/>
                    <a:gd name="T8" fmla="*/ 64 w 3"/>
                    <a:gd name="T9" fmla="*/ 192 h 4"/>
                    <a:gd name="T10" fmla="*/ 64 w 3"/>
                    <a:gd name="T11" fmla="*/ 128 h 4"/>
                    <a:gd name="T12" fmla="*/ 0 w 3"/>
                    <a:gd name="T13" fmla="*/ 128 h 4"/>
                    <a:gd name="T14" fmla="*/ 0 w 3"/>
                    <a:gd name="T15" fmla="*/ 128 h 4"/>
                    <a:gd name="T16" fmla="*/ 64 w 3"/>
                    <a:gd name="T17" fmla="*/ 256 h 4"/>
                    <a:gd name="T18" fmla="*/ 192 w 3"/>
                    <a:gd name="T19" fmla="*/ 128 h 4"/>
                    <a:gd name="T20" fmla="*/ 64 w 3"/>
                    <a:gd name="T21" fmla="*/ 0 h 4"/>
                    <a:gd name="T22" fmla="*/ 0 w 3"/>
                    <a:gd name="T23" fmla="*/ 128 h 4"/>
                    <a:gd name="T24" fmla="*/ 0 w 3"/>
                    <a:gd name="T25" fmla="*/ 128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4">
                      <a:moveTo>
                        <a:pt x="0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4"/>
                        <a:pt x="1" y="4"/>
                      </a:cubicBezTo>
                      <a:cubicBezTo>
                        <a:pt x="2" y="4"/>
                        <a:pt x="3" y="3"/>
                        <a:pt x="3" y="2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0" y="0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59" name="Oval 127"/>
                <p:cNvSpPr>
                  <a:spLocks noChangeArrowheads="1"/>
                </p:cNvSpPr>
                <p:nvPr/>
              </p:nvSpPr>
              <p:spPr bwMode="auto">
                <a:xfrm>
                  <a:off x="1666" y="1757"/>
                  <a:ext cx="34" cy="37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60" name="Oval 128"/>
                <p:cNvSpPr>
                  <a:spLocks noChangeArrowheads="1"/>
                </p:cNvSpPr>
                <p:nvPr/>
              </p:nvSpPr>
              <p:spPr bwMode="auto">
                <a:xfrm>
                  <a:off x="1673" y="1765"/>
                  <a:ext cx="8" cy="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61" name="Freeform 129"/>
                <p:cNvSpPr>
                  <a:spLocks/>
                </p:cNvSpPr>
                <p:nvPr/>
              </p:nvSpPr>
              <p:spPr bwMode="auto">
                <a:xfrm>
                  <a:off x="1669" y="1761"/>
                  <a:ext cx="12" cy="17"/>
                </a:xfrm>
                <a:custGeom>
                  <a:avLst/>
                  <a:gdLst>
                    <a:gd name="T0" fmla="*/ 64 w 3"/>
                    <a:gd name="T1" fmla="*/ 162 h 4"/>
                    <a:gd name="T2" fmla="*/ 64 w 3"/>
                    <a:gd name="T3" fmla="*/ 162 h 4"/>
                    <a:gd name="T4" fmla="*/ 128 w 3"/>
                    <a:gd name="T5" fmla="*/ 72 h 4"/>
                    <a:gd name="T6" fmla="*/ 128 w 3"/>
                    <a:gd name="T7" fmla="*/ 162 h 4"/>
                    <a:gd name="T8" fmla="*/ 128 w 3"/>
                    <a:gd name="T9" fmla="*/ 234 h 4"/>
                    <a:gd name="T10" fmla="*/ 64 w 3"/>
                    <a:gd name="T11" fmla="*/ 162 h 4"/>
                    <a:gd name="T12" fmla="*/ 64 w 3"/>
                    <a:gd name="T13" fmla="*/ 162 h 4"/>
                    <a:gd name="T14" fmla="*/ 0 w 3"/>
                    <a:gd name="T15" fmla="*/ 162 h 4"/>
                    <a:gd name="T16" fmla="*/ 128 w 3"/>
                    <a:gd name="T17" fmla="*/ 306 h 4"/>
                    <a:gd name="T18" fmla="*/ 192 w 3"/>
                    <a:gd name="T19" fmla="*/ 162 h 4"/>
                    <a:gd name="T20" fmla="*/ 128 w 3"/>
                    <a:gd name="T21" fmla="*/ 0 h 4"/>
                    <a:gd name="T22" fmla="*/ 0 w 3"/>
                    <a:gd name="T23" fmla="*/ 162 h 4"/>
                    <a:gd name="T24" fmla="*/ 64 w 3"/>
                    <a:gd name="T25" fmla="*/ 162 h 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4"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  <a:cubicBezTo>
                        <a:pt x="3" y="4"/>
                        <a:pt x="3" y="3"/>
                        <a:pt x="3" y="2"/>
                      </a:cubicBezTo>
                      <a:cubicBezTo>
                        <a:pt x="3" y="1"/>
                        <a:pt x="3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62" name="Oval 130"/>
                <p:cNvSpPr>
                  <a:spLocks noChangeArrowheads="1"/>
                </p:cNvSpPr>
                <p:nvPr/>
              </p:nvSpPr>
              <p:spPr bwMode="auto">
                <a:xfrm>
                  <a:off x="1700" y="1672"/>
                  <a:ext cx="38" cy="36"/>
                </a:xfrm>
                <a:prstGeom prst="ellipse">
                  <a:avLst/>
                </a:prstGeom>
                <a:solidFill>
                  <a:srgbClr val="FDE5E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63" name="Oval 131"/>
                <p:cNvSpPr>
                  <a:spLocks noChangeArrowheads="1"/>
                </p:cNvSpPr>
                <p:nvPr/>
              </p:nvSpPr>
              <p:spPr bwMode="auto">
                <a:xfrm>
                  <a:off x="1708" y="1680"/>
                  <a:ext cx="11" cy="1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64" name="Freeform 132"/>
                <p:cNvSpPr>
                  <a:spLocks/>
                </p:cNvSpPr>
                <p:nvPr/>
              </p:nvSpPr>
              <p:spPr bwMode="auto">
                <a:xfrm>
                  <a:off x="1708" y="1680"/>
                  <a:ext cx="11" cy="12"/>
                </a:xfrm>
                <a:custGeom>
                  <a:avLst/>
                  <a:gdLst>
                    <a:gd name="T0" fmla="*/ 0 w 3"/>
                    <a:gd name="T1" fmla="*/ 64 h 3"/>
                    <a:gd name="T2" fmla="*/ 55 w 3"/>
                    <a:gd name="T3" fmla="*/ 64 h 3"/>
                    <a:gd name="T4" fmla="*/ 55 w 3"/>
                    <a:gd name="T5" fmla="*/ 64 h 3"/>
                    <a:gd name="T6" fmla="*/ 95 w 3"/>
                    <a:gd name="T7" fmla="*/ 64 h 3"/>
                    <a:gd name="T8" fmla="*/ 55 w 3"/>
                    <a:gd name="T9" fmla="*/ 128 h 3"/>
                    <a:gd name="T10" fmla="*/ 55 w 3"/>
                    <a:gd name="T11" fmla="*/ 64 h 3"/>
                    <a:gd name="T12" fmla="*/ 0 w 3"/>
                    <a:gd name="T13" fmla="*/ 64 h 3"/>
                    <a:gd name="T14" fmla="*/ 0 w 3"/>
                    <a:gd name="T15" fmla="*/ 64 h 3"/>
                    <a:gd name="T16" fmla="*/ 55 w 3"/>
                    <a:gd name="T17" fmla="*/ 192 h 3"/>
                    <a:gd name="T18" fmla="*/ 147 w 3"/>
                    <a:gd name="T19" fmla="*/ 64 h 3"/>
                    <a:gd name="T20" fmla="*/ 55 w 3"/>
                    <a:gd name="T21" fmla="*/ 0 h 3"/>
                    <a:gd name="T22" fmla="*/ 0 w 3"/>
                    <a:gd name="T23" fmla="*/ 64 h 3"/>
                    <a:gd name="T24" fmla="*/ 0 w 3"/>
                    <a:gd name="T25" fmla="*/ 64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" h="3">
                      <a:moveTo>
                        <a:pt x="0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2"/>
                        <a:pt x="1" y="3"/>
                        <a:pt x="1" y="3"/>
                      </a:cubicBezTo>
                      <a:cubicBezTo>
                        <a:pt x="2" y="3"/>
                        <a:pt x="3" y="2"/>
                        <a:pt x="3" y="1"/>
                      </a:cubicBezTo>
                      <a:cubicBezTo>
                        <a:pt x="3" y="1"/>
                        <a:pt x="2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grpSp>
            <p:nvGrpSpPr>
              <p:cNvPr id="13" name="Group 589"/>
              <p:cNvGrpSpPr>
                <a:grpSpLocks/>
              </p:cNvGrpSpPr>
              <p:nvPr/>
            </p:nvGrpSpPr>
            <p:grpSpPr bwMode="auto">
              <a:xfrm>
                <a:off x="3175496" y="2573291"/>
                <a:ext cx="887011" cy="959077"/>
                <a:chOff x="4318" y="762"/>
                <a:chExt cx="894" cy="972"/>
              </a:xfrm>
            </p:grpSpPr>
            <p:sp>
              <p:nvSpPr>
                <p:cNvPr id="25" name="Freeform 578"/>
                <p:cNvSpPr>
                  <a:spLocks/>
                </p:cNvSpPr>
                <p:nvPr/>
              </p:nvSpPr>
              <p:spPr bwMode="auto">
                <a:xfrm>
                  <a:off x="4318" y="762"/>
                  <a:ext cx="894" cy="972"/>
                </a:xfrm>
                <a:custGeom>
                  <a:avLst/>
                  <a:gdLst>
                    <a:gd name="T0" fmla="*/ 3328 w 447"/>
                    <a:gd name="T1" fmla="*/ 2771 h 456"/>
                    <a:gd name="T2" fmla="*/ 3368 w 447"/>
                    <a:gd name="T3" fmla="*/ 1959 h 456"/>
                    <a:gd name="T4" fmla="*/ 3152 w 447"/>
                    <a:gd name="T5" fmla="*/ 1268 h 456"/>
                    <a:gd name="T6" fmla="*/ 3072 w 447"/>
                    <a:gd name="T7" fmla="*/ 1096 h 456"/>
                    <a:gd name="T8" fmla="*/ 3040 w 447"/>
                    <a:gd name="T9" fmla="*/ 631 h 456"/>
                    <a:gd name="T10" fmla="*/ 2968 w 447"/>
                    <a:gd name="T11" fmla="*/ 454 h 456"/>
                    <a:gd name="T12" fmla="*/ 2808 w 447"/>
                    <a:gd name="T13" fmla="*/ 618 h 456"/>
                    <a:gd name="T14" fmla="*/ 2904 w 447"/>
                    <a:gd name="T15" fmla="*/ 358 h 456"/>
                    <a:gd name="T16" fmla="*/ 2696 w 447"/>
                    <a:gd name="T17" fmla="*/ 563 h 456"/>
                    <a:gd name="T18" fmla="*/ 2408 w 447"/>
                    <a:gd name="T19" fmla="*/ 232 h 456"/>
                    <a:gd name="T20" fmla="*/ 2304 w 447"/>
                    <a:gd name="T21" fmla="*/ 326 h 456"/>
                    <a:gd name="T22" fmla="*/ 1528 w 447"/>
                    <a:gd name="T23" fmla="*/ 341 h 456"/>
                    <a:gd name="T24" fmla="*/ 1288 w 447"/>
                    <a:gd name="T25" fmla="*/ 173 h 456"/>
                    <a:gd name="T26" fmla="*/ 1264 w 447"/>
                    <a:gd name="T27" fmla="*/ 426 h 456"/>
                    <a:gd name="T28" fmla="*/ 824 w 447"/>
                    <a:gd name="T29" fmla="*/ 377 h 456"/>
                    <a:gd name="T30" fmla="*/ 784 w 447"/>
                    <a:gd name="T31" fmla="*/ 463 h 456"/>
                    <a:gd name="T32" fmla="*/ 624 w 447"/>
                    <a:gd name="T33" fmla="*/ 882 h 456"/>
                    <a:gd name="T34" fmla="*/ 400 w 447"/>
                    <a:gd name="T35" fmla="*/ 1085 h 456"/>
                    <a:gd name="T36" fmla="*/ 280 w 447"/>
                    <a:gd name="T37" fmla="*/ 1337 h 456"/>
                    <a:gd name="T38" fmla="*/ 176 w 447"/>
                    <a:gd name="T39" fmla="*/ 1541 h 456"/>
                    <a:gd name="T40" fmla="*/ 296 w 447"/>
                    <a:gd name="T41" fmla="*/ 2714 h 456"/>
                    <a:gd name="T42" fmla="*/ 440 w 447"/>
                    <a:gd name="T43" fmla="*/ 3602 h 456"/>
                    <a:gd name="T44" fmla="*/ 496 w 447"/>
                    <a:gd name="T45" fmla="*/ 3577 h 456"/>
                    <a:gd name="T46" fmla="*/ 696 w 447"/>
                    <a:gd name="T47" fmla="*/ 3767 h 456"/>
                    <a:gd name="T48" fmla="*/ 640 w 447"/>
                    <a:gd name="T49" fmla="*/ 4221 h 456"/>
                    <a:gd name="T50" fmla="*/ 864 w 447"/>
                    <a:gd name="T51" fmla="*/ 3990 h 456"/>
                    <a:gd name="T52" fmla="*/ 1456 w 447"/>
                    <a:gd name="T53" fmla="*/ 4348 h 456"/>
                    <a:gd name="T54" fmla="*/ 2616 w 447"/>
                    <a:gd name="T55" fmla="*/ 3585 h 456"/>
                    <a:gd name="T56" fmla="*/ 2752 w 447"/>
                    <a:gd name="T57" fmla="*/ 3577 h 456"/>
                    <a:gd name="T58" fmla="*/ 2952 w 447"/>
                    <a:gd name="T59" fmla="*/ 3553 h 456"/>
                    <a:gd name="T60" fmla="*/ 3400 w 447"/>
                    <a:gd name="T61" fmla="*/ 3730 h 456"/>
                    <a:gd name="T62" fmla="*/ 3112 w 447"/>
                    <a:gd name="T63" fmla="*/ 3430 h 456"/>
                    <a:gd name="T64" fmla="*/ 2824 w 447"/>
                    <a:gd name="T65" fmla="*/ 3089 h 456"/>
                    <a:gd name="T66" fmla="*/ 3240 w 447"/>
                    <a:gd name="T67" fmla="*/ 3330 h 456"/>
                    <a:gd name="T68" fmla="*/ 3272 w 447"/>
                    <a:gd name="T69" fmla="*/ 2944 h 456"/>
                    <a:gd name="T70" fmla="*/ 3552 w 447"/>
                    <a:gd name="T71" fmla="*/ 3217 h 45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47" h="456">
                      <a:moveTo>
                        <a:pt x="438" y="310"/>
                      </a:moveTo>
                      <a:cubicBezTo>
                        <a:pt x="431" y="302"/>
                        <a:pt x="426" y="294"/>
                        <a:pt x="416" y="286"/>
                      </a:cubicBezTo>
                      <a:cubicBezTo>
                        <a:pt x="410" y="282"/>
                        <a:pt x="414" y="273"/>
                        <a:pt x="420" y="267"/>
                      </a:cubicBezTo>
                      <a:cubicBezTo>
                        <a:pt x="437" y="243"/>
                        <a:pt x="421" y="220"/>
                        <a:pt x="421" y="202"/>
                      </a:cubicBezTo>
                      <a:cubicBezTo>
                        <a:pt x="421" y="191"/>
                        <a:pt x="405" y="162"/>
                        <a:pt x="392" y="140"/>
                      </a:cubicBezTo>
                      <a:cubicBezTo>
                        <a:pt x="389" y="134"/>
                        <a:pt x="392" y="132"/>
                        <a:pt x="394" y="131"/>
                      </a:cubicBezTo>
                      <a:cubicBezTo>
                        <a:pt x="398" y="129"/>
                        <a:pt x="401" y="127"/>
                        <a:pt x="402" y="124"/>
                      </a:cubicBezTo>
                      <a:cubicBezTo>
                        <a:pt x="409" y="111"/>
                        <a:pt x="394" y="111"/>
                        <a:pt x="384" y="113"/>
                      </a:cubicBezTo>
                      <a:cubicBezTo>
                        <a:pt x="382" y="113"/>
                        <a:pt x="375" y="114"/>
                        <a:pt x="374" y="109"/>
                      </a:cubicBezTo>
                      <a:cubicBezTo>
                        <a:pt x="372" y="96"/>
                        <a:pt x="378" y="77"/>
                        <a:pt x="380" y="65"/>
                      </a:cubicBezTo>
                      <a:cubicBezTo>
                        <a:pt x="382" y="51"/>
                        <a:pt x="381" y="38"/>
                        <a:pt x="374" y="33"/>
                      </a:cubicBezTo>
                      <a:cubicBezTo>
                        <a:pt x="370" y="31"/>
                        <a:pt x="369" y="36"/>
                        <a:pt x="371" y="47"/>
                      </a:cubicBezTo>
                      <a:cubicBezTo>
                        <a:pt x="373" y="57"/>
                        <a:pt x="364" y="74"/>
                        <a:pt x="358" y="68"/>
                      </a:cubicBezTo>
                      <a:cubicBezTo>
                        <a:pt x="356" y="67"/>
                        <a:pt x="354" y="65"/>
                        <a:pt x="351" y="64"/>
                      </a:cubicBezTo>
                      <a:cubicBezTo>
                        <a:pt x="350" y="62"/>
                        <a:pt x="350" y="61"/>
                        <a:pt x="351" y="59"/>
                      </a:cubicBezTo>
                      <a:cubicBezTo>
                        <a:pt x="352" y="51"/>
                        <a:pt x="362" y="45"/>
                        <a:pt x="363" y="37"/>
                      </a:cubicBezTo>
                      <a:cubicBezTo>
                        <a:pt x="366" y="23"/>
                        <a:pt x="357" y="26"/>
                        <a:pt x="352" y="34"/>
                      </a:cubicBezTo>
                      <a:cubicBezTo>
                        <a:pt x="347" y="42"/>
                        <a:pt x="347" y="54"/>
                        <a:pt x="337" y="58"/>
                      </a:cubicBezTo>
                      <a:cubicBezTo>
                        <a:pt x="327" y="62"/>
                        <a:pt x="319" y="51"/>
                        <a:pt x="311" y="47"/>
                      </a:cubicBezTo>
                      <a:cubicBezTo>
                        <a:pt x="294" y="40"/>
                        <a:pt x="299" y="33"/>
                        <a:pt x="301" y="24"/>
                      </a:cubicBezTo>
                      <a:cubicBezTo>
                        <a:pt x="304" y="14"/>
                        <a:pt x="315" y="5"/>
                        <a:pt x="306" y="3"/>
                      </a:cubicBezTo>
                      <a:cubicBezTo>
                        <a:pt x="298" y="0"/>
                        <a:pt x="292" y="28"/>
                        <a:pt x="288" y="34"/>
                      </a:cubicBezTo>
                      <a:cubicBezTo>
                        <a:pt x="284" y="40"/>
                        <a:pt x="273" y="35"/>
                        <a:pt x="250" y="29"/>
                      </a:cubicBezTo>
                      <a:cubicBezTo>
                        <a:pt x="227" y="24"/>
                        <a:pt x="204" y="31"/>
                        <a:pt x="191" y="35"/>
                      </a:cubicBezTo>
                      <a:cubicBezTo>
                        <a:pt x="177" y="38"/>
                        <a:pt x="179" y="35"/>
                        <a:pt x="174" y="33"/>
                      </a:cubicBezTo>
                      <a:cubicBezTo>
                        <a:pt x="168" y="30"/>
                        <a:pt x="164" y="19"/>
                        <a:pt x="161" y="18"/>
                      </a:cubicBezTo>
                      <a:cubicBezTo>
                        <a:pt x="157" y="17"/>
                        <a:pt x="153" y="23"/>
                        <a:pt x="156" y="28"/>
                      </a:cubicBezTo>
                      <a:cubicBezTo>
                        <a:pt x="160" y="33"/>
                        <a:pt x="168" y="39"/>
                        <a:pt x="158" y="44"/>
                      </a:cubicBezTo>
                      <a:cubicBezTo>
                        <a:pt x="148" y="50"/>
                        <a:pt x="138" y="54"/>
                        <a:pt x="128" y="54"/>
                      </a:cubicBezTo>
                      <a:cubicBezTo>
                        <a:pt x="118" y="54"/>
                        <a:pt x="108" y="41"/>
                        <a:pt x="103" y="39"/>
                      </a:cubicBezTo>
                      <a:cubicBezTo>
                        <a:pt x="97" y="37"/>
                        <a:pt x="96" y="31"/>
                        <a:pt x="93" y="33"/>
                      </a:cubicBezTo>
                      <a:cubicBezTo>
                        <a:pt x="89" y="34"/>
                        <a:pt x="90" y="44"/>
                        <a:pt x="98" y="48"/>
                      </a:cubicBezTo>
                      <a:cubicBezTo>
                        <a:pt x="107" y="51"/>
                        <a:pt x="118" y="55"/>
                        <a:pt x="106" y="70"/>
                      </a:cubicBezTo>
                      <a:cubicBezTo>
                        <a:pt x="102" y="75"/>
                        <a:pt x="96" y="90"/>
                        <a:pt x="78" y="91"/>
                      </a:cubicBezTo>
                      <a:cubicBezTo>
                        <a:pt x="60" y="92"/>
                        <a:pt x="28" y="65"/>
                        <a:pt x="39" y="92"/>
                      </a:cubicBezTo>
                      <a:cubicBezTo>
                        <a:pt x="42" y="100"/>
                        <a:pt x="55" y="100"/>
                        <a:pt x="50" y="112"/>
                      </a:cubicBezTo>
                      <a:cubicBezTo>
                        <a:pt x="46" y="121"/>
                        <a:pt x="35" y="119"/>
                        <a:pt x="28" y="117"/>
                      </a:cubicBezTo>
                      <a:cubicBezTo>
                        <a:pt x="26" y="129"/>
                        <a:pt x="42" y="126"/>
                        <a:pt x="35" y="138"/>
                      </a:cubicBezTo>
                      <a:cubicBezTo>
                        <a:pt x="28" y="149"/>
                        <a:pt x="6" y="135"/>
                        <a:pt x="3" y="149"/>
                      </a:cubicBezTo>
                      <a:cubicBezTo>
                        <a:pt x="0" y="160"/>
                        <a:pt x="16" y="154"/>
                        <a:pt x="22" y="159"/>
                      </a:cubicBezTo>
                      <a:cubicBezTo>
                        <a:pt x="29" y="164"/>
                        <a:pt x="36" y="169"/>
                        <a:pt x="32" y="180"/>
                      </a:cubicBezTo>
                      <a:cubicBezTo>
                        <a:pt x="21" y="221"/>
                        <a:pt x="28" y="245"/>
                        <a:pt x="37" y="280"/>
                      </a:cubicBezTo>
                      <a:cubicBezTo>
                        <a:pt x="47" y="319"/>
                        <a:pt x="59" y="340"/>
                        <a:pt x="61" y="349"/>
                      </a:cubicBezTo>
                      <a:cubicBezTo>
                        <a:pt x="64" y="358"/>
                        <a:pt x="58" y="363"/>
                        <a:pt x="55" y="372"/>
                      </a:cubicBezTo>
                      <a:cubicBezTo>
                        <a:pt x="51" y="381"/>
                        <a:pt x="50" y="389"/>
                        <a:pt x="57" y="393"/>
                      </a:cubicBezTo>
                      <a:cubicBezTo>
                        <a:pt x="64" y="397"/>
                        <a:pt x="62" y="377"/>
                        <a:pt x="62" y="369"/>
                      </a:cubicBezTo>
                      <a:cubicBezTo>
                        <a:pt x="62" y="360"/>
                        <a:pt x="69" y="363"/>
                        <a:pt x="74" y="372"/>
                      </a:cubicBezTo>
                      <a:cubicBezTo>
                        <a:pt x="79" y="381"/>
                        <a:pt x="82" y="386"/>
                        <a:pt x="87" y="389"/>
                      </a:cubicBezTo>
                      <a:cubicBezTo>
                        <a:pt x="91" y="392"/>
                        <a:pt x="87" y="403"/>
                        <a:pt x="87" y="411"/>
                      </a:cubicBezTo>
                      <a:cubicBezTo>
                        <a:pt x="87" y="418"/>
                        <a:pt x="76" y="431"/>
                        <a:pt x="80" y="436"/>
                      </a:cubicBezTo>
                      <a:cubicBezTo>
                        <a:pt x="83" y="442"/>
                        <a:pt x="87" y="435"/>
                        <a:pt x="91" y="425"/>
                      </a:cubicBezTo>
                      <a:cubicBezTo>
                        <a:pt x="96" y="414"/>
                        <a:pt x="102" y="402"/>
                        <a:pt x="108" y="412"/>
                      </a:cubicBezTo>
                      <a:cubicBezTo>
                        <a:pt x="113" y="422"/>
                        <a:pt x="119" y="422"/>
                        <a:pt x="140" y="425"/>
                      </a:cubicBezTo>
                      <a:cubicBezTo>
                        <a:pt x="162" y="427"/>
                        <a:pt x="169" y="443"/>
                        <a:pt x="182" y="449"/>
                      </a:cubicBezTo>
                      <a:cubicBezTo>
                        <a:pt x="195" y="456"/>
                        <a:pt x="214" y="451"/>
                        <a:pt x="232" y="443"/>
                      </a:cubicBezTo>
                      <a:cubicBezTo>
                        <a:pt x="262" y="428"/>
                        <a:pt x="316" y="347"/>
                        <a:pt x="327" y="370"/>
                      </a:cubicBezTo>
                      <a:cubicBezTo>
                        <a:pt x="332" y="378"/>
                        <a:pt x="343" y="406"/>
                        <a:pt x="350" y="408"/>
                      </a:cubicBezTo>
                      <a:cubicBezTo>
                        <a:pt x="375" y="416"/>
                        <a:pt x="352" y="381"/>
                        <a:pt x="344" y="369"/>
                      </a:cubicBezTo>
                      <a:cubicBezTo>
                        <a:pt x="336" y="357"/>
                        <a:pt x="335" y="354"/>
                        <a:pt x="339" y="349"/>
                      </a:cubicBezTo>
                      <a:cubicBezTo>
                        <a:pt x="349" y="337"/>
                        <a:pt x="365" y="358"/>
                        <a:pt x="369" y="367"/>
                      </a:cubicBezTo>
                      <a:cubicBezTo>
                        <a:pt x="374" y="376"/>
                        <a:pt x="387" y="376"/>
                        <a:pt x="399" y="379"/>
                      </a:cubicBezTo>
                      <a:cubicBezTo>
                        <a:pt x="412" y="381"/>
                        <a:pt x="424" y="391"/>
                        <a:pt x="425" y="385"/>
                      </a:cubicBezTo>
                      <a:cubicBezTo>
                        <a:pt x="426" y="379"/>
                        <a:pt x="417" y="373"/>
                        <a:pt x="400" y="368"/>
                      </a:cubicBezTo>
                      <a:cubicBezTo>
                        <a:pt x="384" y="362"/>
                        <a:pt x="392" y="363"/>
                        <a:pt x="389" y="354"/>
                      </a:cubicBezTo>
                      <a:cubicBezTo>
                        <a:pt x="386" y="345"/>
                        <a:pt x="380" y="349"/>
                        <a:pt x="372" y="347"/>
                      </a:cubicBezTo>
                      <a:cubicBezTo>
                        <a:pt x="364" y="345"/>
                        <a:pt x="346" y="327"/>
                        <a:pt x="353" y="319"/>
                      </a:cubicBezTo>
                      <a:cubicBezTo>
                        <a:pt x="355" y="317"/>
                        <a:pt x="365" y="317"/>
                        <a:pt x="377" y="329"/>
                      </a:cubicBezTo>
                      <a:cubicBezTo>
                        <a:pt x="386" y="335"/>
                        <a:pt x="392" y="348"/>
                        <a:pt x="405" y="344"/>
                      </a:cubicBezTo>
                      <a:cubicBezTo>
                        <a:pt x="407" y="334"/>
                        <a:pt x="374" y="312"/>
                        <a:pt x="383" y="302"/>
                      </a:cubicBezTo>
                      <a:cubicBezTo>
                        <a:pt x="393" y="292"/>
                        <a:pt x="396" y="300"/>
                        <a:pt x="409" y="304"/>
                      </a:cubicBezTo>
                      <a:cubicBezTo>
                        <a:pt x="421" y="308"/>
                        <a:pt x="424" y="313"/>
                        <a:pt x="433" y="322"/>
                      </a:cubicBezTo>
                      <a:cubicBezTo>
                        <a:pt x="441" y="331"/>
                        <a:pt x="442" y="339"/>
                        <a:pt x="444" y="332"/>
                      </a:cubicBezTo>
                      <a:cubicBezTo>
                        <a:pt x="447" y="324"/>
                        <a:pt x="445" y="318"/>
                        <a:pt x="438" y="310"/>
                      </a:cubicBezTo>
                      <a:close/>
                    </a:path>
                  </a:pathLst>
                </a:custGeom>
                <a:solidFill>
                  <a:srgbClr val="CCE1C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6" name="Freeform 579"/>
                <p:cNvSpPr>
                  <a:spLocks/>
                </p:cNvSpPr>
                <p:nvPr/>
              </p:nvSpPr>
              <p:spPr bwMode="auto">
                <a:xfrm>
                  <a:off x="4444" y="1035"/>
                  <a:ext cx="518" cy="546"/>
                </a:xfrm>
                <a:custGeom>
                  <a:avLst/>
                  <a:gdLst>
                    <a:gd name="T0" fmla="*/ 544 w 259"/>
                    <a:gd name="T1" fmla="*/ 0 h 256"/>
                    <a:gd name="T2" fmla="*/ 48 w 259"/>
                    <a:gd name="T3" fmla="*/ 1056 h 256"/>
                    <a:gd name="T4" fmla="*/ 208 w 259"/>
                    <a:gd name="T5" fmla="*/ 1719 h 256"/>
                    <a:gd name="T6" fmla="*/ 648 w 259"/>
                    <a:gd name="T7" fmla="*/ 2133 h 256"/>
                    <a:gd name="T8" fmla="*/ 1296 w 259"/>
                    <a:gd name="T9" fmla="*/ 2329 h 256"/>
                    <a:gd name="T10" fmla="*/ 1816 w 259"/>
                    <a:gd name="T11" fmla="*/ 1482 h 256"/>
                    <a:gd name="T12" fmla="*/ 1904 w 259"/>
                    <a:gd name="T13" fmla="*/ 979 h 256"/>
                    <a:gd name="T14" fmla="*/ 1392 w 259"/>
                    <a:gd name="T15" fmla="*/ 823 h 256"/>
                    <a:gd name="T16" fmla="*/ 1176 w 259"/>
                    <a:gd name="T17" fmla="*/ 659 h 256"/>
                    <a:gd name="T18" fmla="*/ 1048 w 259"/>
                    <a:gd name="T19" fmla="*/ 318 h 256"/>
                    <a:gd name="T20" fmla="*/ 544 w 259"/>
                    <a:gd name="T21" fmla="*/ 0 h 25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59" h="256">
                      <a:moveTo>
                        <a:pt x="68" y="0"/>
                      </a:moveTo>
                      <a:cubicBezTo>
                        <a:pt x="15" y="7"/>
                        <a:pt x="0" y="63"/>
                        <a:pt x="6" y="109"/>
                      </a:cubicBezTo>
                      <a:cubicBezTo>
                        <a:pt x="9" y="131"/>
                        <a:pt x="15" y="157"/>
                        <a:pt x="26" y="177"/>
                      </a:cubicBezTo>
                      <a:cubicBezTo>
                        <a:pt x="38" y="198"/>
                        <a:pt x="61" y="208"/>
                        <a:pt x="81" y="220"/>
                      </a:cubicBezTo>
                      <a:cubicBezTo>
                        <a:pt x="106" y="237"/>
                        <a:pt x="131" y="256"/>
                        <a:pt x="162" y="240"/>
                      </a:cubicBezTo>
                      <a:cubicBezTo>
                        <a:pt x="196" y="223"/>
                        <a:pt x="208" y="182"/>
                        <a:pt x="227" y="153"/>
                      </a:cubicBezTo>
                      <a:cubicBezTo>
                        <a:pt x="239" y="135"/>
                        <a:pt x="259" y="120"/>
                        <a:pt x="238" y="101"/>
                      </a:cubicBezTo>
                      <a:cubicBezTo>
                        <a:pt x="223" y="87"/>
                        <a:pt x="193" y="92"/>
                        <a:pt x="174" y="85"/>
                      </a:cubicBezTo>
                      <a:cubicBezTo>
                        <a:pt x="165" y="82"/>
                        <a:pt x="151" y="79"/>
                        <a:pt x="147" y="68"/>
                      </a:cubicBezTo>
                      <a:cubicBezTo>
                        <a:pt x="139" y="52"/>
                        <a:pt x="149" y="48"/>
                        <a:pt x="131" y="33"/>
                      </a:cubicBezTo>
                      <a:cubicBezTo>
                        <a:pt x="113" y="16"/>
                        <a:pt x="93" y="3"/>
                        <a:pt x="68" y="0"/>
                      </a:cubicBezTo>
                      <a:close/>
                    </a:path>
                  </a:pathLst>
                </a:custGeom>
                <a:solidFill>
                  <a:srgbClr val="C75FC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7" name="Freeform 580"/>
                <p:cNvSpPr>
                  <a:spLocks/>
                </p:cNvSpPr>
                <p:nvPr/>
              </p:nvSpPr>
              <p:spPr bwMode="auto">
                <a:xfrm>
                  <a:off x="4352" y="915"/>
                  <a:ext cx="256" cy="459"/>
                </a:xfrm>
                <a:custGeom>
                  <a:avLst/>
                  <a:gdLst>
                    <a:gd name="T0" fmla="*/ 1024 w 128"/>
                    <a:gd name="T1" fmla="*/ 0 h 215"/>
                    <a:gd name="T2" fmla="*/ 280 w 128"/>
                    <a:gd name="T3" fmla="*/ 2092 h 215"/>
                    <a:gd name="T4" fmla="*/ 1024 w 128"/>
                    <a:gd name="T5" fmla="*/ 0 h 2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28" h="215">
                      <a:moveTo>
                        <a:pt x="128" y="0"/>
                      </a:moveTo>
                      <a:cubicBezTo>
                        <a:pt x="71" y="19"/>
                        <a:pt x="0" y="101"/>
                        <a:pt x="35" y="215"/>
                      </a:cubicBezTo>
                      <a:cubicBezTo>
                        <a:pt x="27" y="188"/>
                        <a:pt x="29" y="63"/>
                        <a:pt x="128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8" name="Freeform 581"/>
                <p:cNvSpPr>
                  <a:spLocks/>
                </p:cNvSpPr>
                <p:nvPr/>
              </p:nvSpPr>
              <p:spPr bwMode="auto">
                <a:xfrm>
                  <a:off x="4548" y="1069"/>
                  <a:ext cx="604" cy="640"/>
                </a:xfrm>
                <a:custGeom>
                  <a:avLst/>
                  <a:gdLst>
                    <a:gd name="T0" fmla="*/ 0 w 302"/>
                    <a:gd name="T1" fmla="*/ 2526 h 300"/>
                    <a:gd name="T2" fmla="*/ 488 w 302"/>
                    <a:gd name="T3" fmla="*/ 2807 h 300"/>
                    <a:gd name="T4" fmla="*/ 904 w 302"/>
                    <a:gd name="T5" fmla="*/ 2707 h 300"/>
                    <a:gd name="T6" fmla="*/ 1304 w 302"/>
                    <a:gd name="T7" fmla="*/ 2330 h 300"/>
                    <a:gd name="T8" fmla="*/ 1608 w 302"/>
                    <a:gd name="T9" fmla="*/ 1971 h 300"/>
                    <a:gd name="T10" fmla="*/ 1744 w 302"/>
                    <a:gd name="T11" fmla="*/ 1903 h 300"/>
                    <a:gd name="T12" fmla="*/ 1808 w 302"/>
                    <a:gd name="T13" fmla="*/ 1707 h 300"/>
                    <a:gd name="T14" fmla="*/ 2088 w 302"/>
                    <a:gd name="T15" fmla="*/ 1562 h 300"/>
                    <a:gd name="T16" fmla="*/ 2168 w 302"/>
                    <a:gd name="T17" fmla="*/ 1389 h 300"/>
                    <a:gd name="T18" fmla="*/ 2320 w 302"/>
                    <a:gd name="T19" fmla="*/ 1233 h 300"/>
                    <a:gd name="T20" fmla="*/ 2360 w 302"/>
                    <a:gd name="T21" fmla="*/ 582 h 300"/>
                    <a:gd name="T22" fmla="*/ 2104 w 302"/>
                    <a:gd name="T23" fmla="*/ 0 h 300"/>
                    <a:gd name="T24" fmla="*/ 2080 w 302"/>
                    <a:gd name="T25" fmla="*/ 1156 h 300"/>
                    <a:gd name="T26" fmla="*/ 1664 w 302"/>
                    <a:gd name="T27" fmla="*/ 1474 h 300"/>
                    <a:gd name="T28" fmla="*/ 1336 w 302"/>
                    <a:gd name="T29" fmla="*/ 1961 h 300"/>
                    <a:gd name="T30" fmla="*/ 976 w 302"/>
                    <a:gd name="T31" fmla="*/ 2370 h 300"/>
                    <a:gd name="T32" fmla="*/ 688 w 302"/>
                    <a:gd name="T33" fmla="*/ 2639 h 300"/>
                    <a:gd name="T34" fmla="*/ 344 w 302"/>
                    <a:gd name="T35" fmla="*/ 2603 h 300"/>
                    <a:gd name="T36" fmla="*/ 16 w 302"/>
                    <a:gd name="T37" fmla="*/ 2485 h 30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302" h="300">
                      <a:moveTo>
                        <a:pt x="0" y="260"/>
                      </a:moveTo>
                      <a:cubicBezTo>
                        <a:pt x="18" y="272"/>
                        <a:pt x="42" y="278"/>
                        <a:pt x="61" y="289"/>
                      </a:cubicBezTo>
                      <a:cubicBezTo>
                        <a:pt x="81" y="300"/>
                        <a:pt x="95" y="291"/>
                        <a:pt x="113" y="279"/>
                      </a:cubicBezTo>
                      <a:cubicBezTo>
                        <a:pt x="131" y="267"/>
                        <a:pt x="146" y="252"/>
                        <a:pt x="163" y="240"/>
                      </a:cubicBezTo>
                      <a:cubicBezTo>
                        <a:pt x="179" y="229"/>
                        <a:pt x="187" y="214"/>
                        <a:pt x="201" y="203"/>
                      </a:cubicBezTo>
                      <a:cubicBezTo>
                        <a:pt x="205" y="200"/>
                        <a:pt x="214" y="199"/>
                        <a:pt x="218" y="196"/>
                      </a:cubicBezTo>
                      <a:cubicBezTo>
                        <a:pt x="223" y="190"/>
                        <a:pt x="220" y="182"/>
                        <a:pt x="226" y="176"/>
                      </a:cubicBezTo>
                      <a:cubicBezTo>
                        <a:pt x="238" y="163"/>
                        <a:pt x="251" y="178"/>
                        <a:pt x="261" y="161"/>
                      </a:cubicBezTo>
                      <a:cubicBezTo>
                        <a:pt x="266" y="153"/>
                        <a:pt x="264" y="150"/>
                        <a:pt x="271" y="143"/>
                      </a:cubicBezTo>
                      <a:cubicBezTo>
                        <a:pt x="277" y="138"/>
                        <a:pt x="285" y="135"/>
                        <a:pt x="290" y="127"/>
                      </a:cubicBezTo>
                      <a:cubicBezTo>
                        <a:pt x="302" y="110"/>
                        <a:pt x="298" y="80"/>
                        <a:pt x="295" y="60"/>
                      </a:cubicBezTo>
                      <a:cubicBezTo>
                        <a:pt x="292" y="38"/>
                        <a:pt x="283" y="13"/>
                        <a:pt x="263" y="0"/>
                      </a:cubicBezTo>
                      <a:cubicBezTo>
                        <a:pt x="279" y="37"/>
                        <a:pt x="294" y="85"/>
                        <a:pt x="260" y="119"/>
                      </a:cubicBezTo>
                      <a:cubicBezTo>
                        <a:pt x="246" y="133"/>
                        <a:pt x="223" y="139"/>
                        <a:pt x="208" y="152"/>
                      </a:cubicBezTo>
                      <a:cubicBezTo>
                        <a:pt x="191" y="166"/>
                        <a:pt x="179" y="184"/>
                        <a:pt x="167" y="202"/>
                      </a:cubicBezTo>
                      <a:cubicBezTo>
                        <a:pt x="155" y="221"/>
                        <a:pt x="141" y="232"/>
                        <a:pt x="122" y="244"/>
                      </a:cubicBezTo>
                      <a:cubicBezTo>
                        <a:pt x="111" y="252"/>
                        <a:pt x="98" y="267"/>
                        <a:pt x="86" y="272"/>
                      </a:cubicBezTo>
                      <a:cubicBezTo>
                        <a:pt x="73" y="277"/>
                        <a:pt x="55" y="270"/>
                        <a:pt x="43" y="268"/>
                      </a:cubicBezTo>
                      <a:cubicBezTo>
                        <a:pt x="30" y="266"/>
                        <a:pt x="12" y="264"/>
                        <a:pt x="2" y="256"/>
                      </a:cubicBezTo>
                    </a:path>
                  </a:pathLst>
                </a:custGeom>
                <a:solidFill>
                  <a:srgbClr val="B0D4A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9" name="Freeform 582"/>
                <p:cNvSpPr>
                  <a:spLocks/>
                </p:cNvSpPr>
                <p:nvPr/>
              </p:nvSpPr>
              <p:spPr bwMode="auto">
                <a:xfrm>
                  <a:off x="4480" y="1286"/>
                  <a:ext cx="410" cy="267"/>
                </a:xfrm>
                <a:custGeom>
                  <a:avLst/>
                  <a:gdLst>
                    <a:gd name="T0" fmla="*/ 0 w 205"/>
                    <a:gd name="T1" fmla="*/ 0 h 125"/>
                    <a:gd name="T2" fmla="*/ 248 w 205"/>
                    <a:gd name="T3" fmla="*/ 684 h 125"/>
                    <a:gd name="T4" fmla="*/ 832 w 205"/>
                    <a:gd name="T5" fmla="*/ 1113 h 125"/>
                    <a:gd name="T6" fmla="*/ 1288 w 205"/>
                    <a:gd name="T7" fmla="*/ 927 h 125"/>
                    <a:gd name="T8" fmla="*/ 1640 w 205"/>
                    <a:gd name="T9" fmla="*/ 265 h 125"/>
                    <a:gd name="T10" fmla="*/ 1064 w 205"/>
                    <a:gd name="T11" fmla="*/ 927 h 125"/>
                    <a:gd name="T12" fmla="*/ 512 w 205"/>
                    <a:gd name="T13" fmla="*/ 748 h 125"/>
                    <a:gd name="T14" fmla="*/ 0 w 205"/>
                    <a:gd name="T15" fmla="*/ 0 h 12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05" h="125">
                      <a:moveTo>
                        <a:pt x="0" y="0"/>
                      </a:moveTo>
                      <a:cubicBezTo>
                        <a:pt x="9" y="40"/>
                        <a:pt x="7" y="49"/>
                        <a:pt x="31" y="70"/>
                      </a:cubicBezTo>
                      <a:cubicBezTo>
                        <a:pt x="55" y="90"/>
                        <a:pt x="83" y="103"/>
                        <a:pt x="104" y="114"/>
                      </a:cubicBezTo>
                      <a:cubicBezTo>
                        <a:pt x="125" y="125"/>
                        <a:pt x="147" y="112"/>
                        <a:pt x="161" y="95"/>
                      </a:cubicBezTo>
                      <a:cubicBezTo>
                        <a:pt x="175" y="78"/>
                        <a:pt x="186" y="47"/>
                        <a:pt x="205" y="27"/>
                      </a:cubicBezTo>
                      <a:cubicBezTo>
                        <a:pt x="189" y="43"/>
                        <a:pt x="166" y="86"/>
                        <a:pt x="133" y="95"/>
                      </a:cubicBezTo>
                      <a:cubicBezTo>
                        <a:pt x="99" y="105"/>
                        <a:pt x="88" y="92"/>
                        <a:pt x="64" y="77"/>
                      </a:cubicBezTo>
                      <a:cubicBezTo>
                        <a:pt x="32" y="56"/>
                        <a:pt x="9" y="37"/>
                        <a:pt x="0" y="0"/>
                      </a:cubicBezTo>
                    </a:path>
                  </a:pathLst>
                </a:custGeom>
                <a:solidFill>
                  <a:srgbClr val="C69AB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30" name="Freeform 583"/>
                <p:cNvSpPr>
                  <a:spLocks/>
                </p:cNvSpPr>
                <p:nvPr/>
              </p:nvSpPr>
              <p:spPr bwMode="auto">
                <a:xfrm>
                  <a:off x="4690" y="1116"/>
                  <a:ext cx="188" cy="143"/>
                </a:xfrm>
                <a:custGeom>
                  <a:avLst/>
                  <a:gdLst>
                    <a:gd name="T0" fmla="*/ 0 w 94"/>
                    <a:gd name="T1" fmla="*/ 0 h 67"/>
                    <a:gd name="T2" fmla="*/ 80 w 94"/>
                    <a:gd name="T3" fmla="*/ 196 h 67"/>
                    <a:gd name="T4" fmla="*/ 312 w 94"/>
                    <a:gd name="T5" fmla="*/ 523 h 67"/>
                    <a:gd name="T6" fmla="*/ 752 w 94"/>
                    <a:gd name="T7" fmla="*/ 602 h 67"/>
                    <a:gd name="T8" fmla="*/ 200 w 94"/>
                    <a:gd name="T9" fmla="*/ 566 h 67"/>
                    <a:gd name="T10" fmla="*/ 0 w 94"/>
                    <a:gd name="T11" fmla="*/ 0 h 6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4" h="67">
                      <a:moveTo>
                        <a:pt x="0" y="0"/>
                      </a:moveTo>
                      <a:cubicBezTo>
                        <a:pt x="4" y="6"/>
                        <a:pt x="8" y="14"/>
                        <a:pt x="10" y="20"/>
                      </a:cubicBezTo>
                      <a:cubicBezTo>
                        <a:pt x="15" y="34"/>
                        <a:pt x="17" y="47"/>
                        <a:pt x="39" y="54"/>
                      </a:cubicBezTo>
                      <a:cubicBezTo>
                        <a:pt x="67" y="63"/>
                        <a:pt x="94" y="62"/>
                        <a:pt x="94" y="62"/>
                      </a:cubicBezTo>
                      <a:cubicBezTo>
                        <a:pt x="70" y="65"/>
                        <a:pt x="41" y="67"/>
                        <a:pt x="25" y="58"/>
                      </a:cubicBezTo>
                      <a:cubicBezTo>
                        <a:pt x="10" y="48"/>
                        <a:pt x="3" y="13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31" name="Freeform 584"/>
                <p:cNvSpPr>
                  <a:spLocks/>
                </p:cNvSpPr>
                <p:nvPr/>
              </p:nvSpPr>
              <p:spPr bwMode="auto">
                <a:xfrm>
                  <a:off x="4318" y="762"/>
                  <a:ext cx="892" cy="972"/>
                </a:xfrm>
                <a:custGeom>
                  <a:avLst/>
                  <a:gdLst>
                    <a:gd name="T0" fmla="*/ 3328 w 446"/>
                    <a:gd name="T1" fmla="*/ 2782 h 456"/>
                    <a:gd name="T2" fmla="*/ 3368 w 446"/>
                    <a:gd name="T3" fmla="*/ 1959 h 456"/>
                    <a:gd name="T4" fmla="*/ 3152 w 446"/>
                    <a:gd name="T5" fmla="*/ 1268 h 456"/>
                    <a:gd name="T6" fmla="*/ 3072 w 446"/>
                    <a:gd name="T7" fmla="*/ 1096 h 456"/>
                    <a:gd name="T8" fmla="*/ 3040 w 446"/>
                    <a:gd name="T9" fmla="*/ 631 h 456"/>
                    <a:gd name="T10" fmla="*/ 2968 w 446"/>
                    <a:gd name="T11" fmla="*/ 454 h 456"/>
                    <a:gd name="T12" fmla="*/ 2800 w 446"/>
                    <a:gd name="T13" fmla="*/ 618 h 456"/>
                    <a:gd name="T14" fmla="*/ 2904 w 446"/>
                    <a:gd name="T15" fmla="*/ 358 h 456"/>
                    <a:gd name="T16" fmla="*/ 2696 w 446"/>
                    <a:gd name="T17" fmla="*/ 563 h 456"/>
                    <a:gd name="T18" fmla="*/ 2408 w 446"/>
                    <a:gd name="T19" fmla="*/ 232 h 456"/>
                    <a:gd name="T20" fmla="*/ 2304 w 446"/>
                    <a:gd name="T21" fmla="*/ 326 h 456"/>
                    <a:gd name="T22" fmla="*/ 1520 w 446"/>
                    <a:gd name="T23" fmla="*/ 341 h 456"/>
                    <a:gd name="T24" fmla="*/ 1280 w 446"/>
                    <a:gd name="T25" fmla="*/ 173 h 456"/>
                    <a:gd name="T26" fmla="*/ 1264 w 446"/>
                    <a:gd name="T27" fmla="*/ 437 h 456"/>
                    <a:gd name="T28" fmla="*/ 816 w 446"/>
                    <a:gd name="T29" fmla="*/ 377 h 456"/>
                    <a:gd name="T30" fmla="*/ 784 w 446"/>
                    <a:gd name="T31" fmla="*/ 463 h 456"/>
                    <a:gd name="T32" fmla="*/ 616 w 446"/>
                    <a:gd name="T33" fmla="*/ 882 h 456"/>
                    <a:gd name="T34" fmla="*/ 400 w 446"/>
                    <a:gd name="T35" fmla="*/ 1085 h 456"/>
                    <a:gd name="T36" fmla="*/ 280 w 446"/>
                    <a:gd name="T37" fmla="*/ 1337 h 456"/>
                    <a:gd name="T38" fmla="*/ 176 w 446"/>
                    <a:gd name="T39" fmla="*/ 1541 h 456"/>
                    <a:gd name="T40" fmla="*/ 296 w 446"/>
                    <a:gd name="T41" fmla="*/ 2714 h 456"/>
                    <a:gd name="T42" fmla="*/ 432 w 446"/>
                    <a:gd name="T43" fmla="*/ 3602 h 456"/>
                    <a:gd name="T44" fmla="*/ 496 w 446"/>
                    <a:gd name="T45" fmla="*/ 3577 h 456"/>
                    <a:gd name="T46" fmla="*/ 688 w 446"/>
                    <a:gd name="T47" fmla="*/ 3767 h 456"/>
                    <a:gd name="T48" fmla="*/ 632 w 446"/>
                    <a:gd name="T49" fmla="*/ 4235 h 456"/>
                    <a:gd name="T50" fmla="*/ 856 w 446"/>
                    <a:gd name="T51" fmla="*/ 3990 h 456"/>
                    <a:gd name="T52" fmla="*/ 1456 w 446"/>
                    <a:gd name="T53" fmla="*/ 4357 h 456"/>
                    <a:gd name="T54" fmla="*/ 2616 w 446"/>
                    <a:gd name="T55" fmla="*/ 3585 h 456"/>
                    <a:gd name="T56" fmla="*/ 2744 w 446"/>
                    <a:gd name="T57" fmla="*/ 3577 h 456"/>
                    <a:gd name="T58" fmla="*/ 2952 w 446"/>
                    <a:gd name="T59" fmla="*/ 3553 h 456"/>
                    <a:gd name="T60" fmla="*/ 3400 w 446"/>
                    <a:gd name="T61" fmla="*/ 3730 h 456"/>
                    <a:gd name="T62" fmla="*/ 3112 w 446"/>
                    <a:gd name="T63" fmla="*/ 3430 h 456"/>
                    <a:gd name="T64" fmla="*/ 2824 w 446"/>
                    <a:gd name="T65" fmla="*/ 3089 h 456"/>
                    <a:gd name="T66" fmla="*/ 3232 w 446"/>
                    <a:gd name="T67" fmla="*/ 3330 h 456"/>
                    <a:gd name="T68" fmla="*/ 3264 w 446"/>
                    <a:gd name="T69" fmla="*/ 2944 h 456"/>
                    <a:gd name="T70" fmla="*/ 3552 w 446"/>
                    <a:gd name="T71" fmla="*/ 3217 h 45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446" h="456">
                      <a:moveTo>
                        <a:pt x="438" y="310"/>
                      </a:moveTo>
                      <a:cubicBezTo>
                        <a:pt x="431" y="302"/>
                        <a:pt x="426" y="294"/>
                        <a:pt x="416" y="287"/>
                      </a:cubicBezTo>
                      <a:cubicBezTo>
                        <a:pt x="409" y="282"/>
                        <a:pt x="414" y="273"/>
                        <a:pt x="420" y="267"/>
                      </a:cubicBezTo>
                      <a:cubicBezTo>
                        <a:pt x="437" y="243"/>
                        <a:pt x="421" y="220"/>
                        <a:pt x="421" y="202"/>
                      </a:cubicBezTo>
                      <a:cubicBezTo>
                        <a:pt x="421" y="191"/>
                        <a:pt x="405" y="162"/>
                        <a:pt x="391" y="140"/>
                      </a:cubicBezTo>
                      <a:cubicBezTo>
                        <a:pt x="389" y="134"/>
                        <a:pt x="392" y="132"/>
                        <a:pt x="394" y="131"/>
                      </a:cubicBezTo>
                      <a:cubicBezTo>
                        <a:pt x="397" y="129"/>
                        <a:pt x="400" y="127"/>
                        <a:pt x="402" y="124"/>
                      </a:cubicBezTo>
                      <a:cubicBezTo>
                        <a:pt x="409" y="111"/>
                        <a:pt x="394" y="111"/>
                        <a:pt x="384" y="113"/>
                      </a:cubicBezTo>
                      <a:cubicBezTo>
                        <a:pt x="382" y="113"/>
                        <a:pt x="375" y="114"/>
                        <a:pt x="374" y="109"/>
                      </a:cubicBezTo>
                      <a:cubicBezTo>
                        <a:pt x="372" y="96"/>
                        <a:pt x="378" y="77"/>
                        <a:pt x="380" y="65"/>
                      </a:cubicBezTo>
                      <a:cubicBezTo>
                        <a:pt x="382" y="51"/>
                        <a:pt x="381" y="38"/>
                        <a:pt x="374" y="33"/>
                      </a:cubicBezTo>
                      <a:cubicBezTo>
                        <a:pt x="370" y="31"/>
                        <a:pt x="369" y="36"/>
                        <a:pt x="371" y="47"/>
                      </a:cubicBezTo>
                      <a:cubicBezTo>
                        <a:pt x="373" y="57"/>
                        <a:pt x="364" y="74"/>
                        <a:pt x="358" y="68"/>
                      </a:cubicBezTo>
                      <a:cubicBezTo>
                        <a:pt x="356" y="67"/>
                        <a:pt x="354" y="65"/>
                        <a:pt x="350" y="64"/>
                      </a:cubicBezTo>
                      <a:cubicBezTo>
                        <a:pt x="350" y="62"/>
                        <a:pt x="350" y="61"/>
                        <a:pt x="350" y="59"/>
                      </a:cubicBezTo>
                      <a:cubicBezTo>
                        <a:pt x="352" y="51"/>
                        <a:pt x="361" y="45"/>
                        <a:pt x="363" y="37"/>
                      </a:cubicBezTo>
                      <a:cubicBezTo>
                        <a:pt x="365" y="24"/>
                        <a:pt x="357" y="26"/>
                        <a:pt x="351" y="35"/>
                      </a:cubicBezTo>
                      <a:cubicBezTo>
                        <a:pt x="346" y="42"/>
                        <a:pt x="347" y="54"/>
                        <a:pt x="337" y="58"/>
                      </a:cubicBezTo>
                      <a:cubicBezTo>
                        <a:pt x="327" y="62"/>
                        <a:pt x="319" y="51"/>
                        <a:pt x="311" y="47"/>
                      </a:cubicBezTo>
                      <a:cubicBezTo>
                        <a:pt x="294" y="40"/>
                        <a:pt x="299" y="33"/>
                        <a:pt x="301" y="24"/>
                      </a:cubicBezTo>
                      <a:cubicBezTo>
                        <a:pt x="303" y="14"/>
                        <a:pt x="314" y="6"/>
                        <a:pt x="306" y="3"/>
                      </a:cubicBezTo>
                      <a:cubicBezTo>
                        <a:pt x="298" y="0"/>
                        <a:pt x="292" y="28"/>
                        <a:pt x="288" y="34"/>
                      </a:cubicBezTo>
                      <a:cubicBezTo>
                        <a:pt x="283" y="40"/>
                        <a:pt x="273" y="35"/>
                        <a:pt x="250" y="29"/>
                      </a:cubicBezTo>
                      <a:cubicBezTo>
                        <a:pt x="227" y="24"/>
                        <a:pt x="204" y="31"/>
                        <a:pt x="190" y="35"/>
                      </a:cubicBezTo>
                      <a:cubicBezTo>
                        <a:pt x="177" y="38"/>
                        <a:pt x="179" y="36"/>
                        <a:pt x="174" y="33"/>
                      </a:cubicBezTo>
                      <a:cubicBezTo>
                        <a:pt x="168" y="30"/>
                        <a:pt x="164" y="19"/>
                        <a:pt x="160" y="18"/>
                      </a:cubicBezTo>
                      <a:cubicBezTo>
                        <a:pt x="157" y="17"/>
                        <a:pt x="153" y="23"/>
                        <a:pt x="156" y="28"/>
                      </a:cubicBezTo>
                      <a:cubicBezTo>
                        <a:pt x="160" y="33"/>
                        <a:pt x="167" y="39"/>
                        <a:pt x="158" y="45"/>
                      </a:cubicBezTo>
                      <a:cubicBezTo>
                        <a:pt x="148" y="50"/>
                        <a:pt x="137" y="54"/>
                        <a:pt x="128" y="54"/>
                      </a:cubicBezTo>
                      <a:cubicBezTo>
                        <a:pt x="118" y="54"/>
                        <a:pt x="108" y="41"/>
                        <a:pt x="102" y="39"/>
                      </a:cubicBezTo>
                      <a:cubicBezTo>
                        <a:pt x="97" y="37"/>
                        <a:pt x="96" y="31"/>
                        <a:pt x="93" y="33"/>
                      </a:cubicBezTo>
                      <a:cubicBezTo>
                        <a:pt x="89" y="34"/>
                        <a:pt x="90" y="45"/>
                        <a:pt x="98" y="48"/>
                      </a:cubicBezTo>
                      <a:cubicBezTo>
                        <a:pt x="107" y="52"/>
                        <a:pt x="118" y="55"/>
                        <a:pt x="106" y="70"/>
                      </a:cubicBezTo>
                      <a:cubicBezTo>
                        <a:pt x="102" y="75"/>
                        <a:pt x="95" y="90"/>
                        <a:pt x="77" y="91"/>
                      </a:cubicBezTo>
                      <a:cubicBezTo>
                        <a:pt x="60" y="92"/>
                        <a:pt x="28" y="66"/>
                        <a:pt x="39" y="92"/>
                      </a:cubicBezTo>
                      <a:cubicBezTo>
                        <a:pt x="42" y="100"/>
                        <a:pt x="55" y="100"/>
                        <a:pt x="50" y="112"/>
                      </a:cubicBezTo>
                      <a:cubicBezTo>
                        <a:pt x="46" y="121"/>
                        <a:pt x="35" y="119"/>
                        <a:pt x="27" y="117"/>
                      </a:cubicBezTo>
                      <a:cubicBezTo>
                        <a:pt x="26" y="129"/>
                        <a:pt x="42" y="126"/>
                        <a:pt x="35" y="138"/>
                      </a:cubicBezTo>
                      <a:cubicBezTo>
                        <a:pt x="28" y="149"/>
                        <a:pt x="6" y="135"/>
                        <a:pt x="2" y="149"/>
                      </a:cubicBezTo>
                      <a:cubicBezTo>
                        <a:pt x="0" y="160"/>
                        <a:pt x="15" y="154"/>
                        <a:pt x="22" y="159"/>
                      </a:cubicBezTo>
                      <a:cubicBezTo>
                        <a:pt x="28" y="164"/>
                        <a:pt x="36" y="169"/>
                        <a:pt x="32" y="180"/>
                      </a:cubicBezTo>
                      <a:cubicBezTo>
                        <a:pt x="21" y="221"/>
                        <a:pt x="28" y="245"/>
                        <a:pt x="37" y="280"/>
                      </a:cubicBezTo>
                      <a:cubicBezTo>
                        <a:pt x="47" y="319"/>
                        <a:pt x="59" y="340"/>
                        <a:pt x="61" y="349"/>
                      </a:cubicBezTo>
                      <a:cubicBezTo>
                        <a:pt x="63" y="358"/>
                        <a:pt x="58" y="363"/>
                        <a:pt x="54" y="372"/>
                      </a:cubicBezTo>
                      <a:cubicBezTo>
                        <a:pt x="51" y="381"/>
                        <a:pt x="49" y="389"/>
                        <a:pt x="56" y="393"/>
                      </a:cubicBezTo>
                      <a:cubicBezTo>
                        <a:pt x="63" y="397"/>
                        <a:pt x="62" y="377"/>
                        <a:pt x="62" y="369"/>
                      </a:cubicBezTo>
                      <a:cubicBezTo>
                        <a:pt x="62" y="361"/>
                        <a:pt x="69" y="363"/>
                        <a:pt x="74" y="372"/>
                      </a:cubicBezTo>
                      <a:cubicBezTo>
                        <a:pt x="79" y="381"/>
                        <a:pt x="82" y="386"/>
                        <a:pt x="86" y="389"/>
                      </a:cubicBezTo>
                      <a:cubicBezTo>
                        <a:pt x="91" y="393"/>
                        <a:pt x="86" y="403"/>
                        <a:pt x="86" y="411"/>
                      </a:cubicBezTo>
                      <a:cubicBezTo>
                        <a:pt x="86" y="418"/>
                        <a:pt x="76" y="431"/>
                        <a:pt x="79" y="437"/>
                      </a:cubicBezTo>
                      <a:cubicBezTo>
                        <a:pt x="83" y="442"/>
                        <a:pt x="86" y="435"/>
                        <a:pt x="91" y="425"/>
                      </a:cubicBezTo>
                      <a:cubicBezTo>
                        <a:pt x="96" y="414"/>
                        <a:pt x="102" y="402"/>
                        <a:pt x="107" y="412"/>
                      </a:cubicBezTo>
                      <a:cubicBezTo>
                        <a:pt x="113" y="422"/>
                        <a:pt x="118" y="422"/>
                        <a:pt x="140" y="425"/>
                      </a:cubicBezTo>
                      <a:cubicBezTo>
                        <a:pt x="162" y="427"/>
                        <a:pt x="168" y="443"/>
                        <a:pt x="182" y="450"/>
                      </a:cubicBezTo>
                      <a:cubicBezTo>
                        <a:pt x="195" y="456"/>
                        <a:pt x="214" y="451"/>
                        <a:pt x="231" y="443"/>
                      </a:cubicBezTo>
                      <a:cubicBezTo>
                        <a:pt x="262" y="428"/>
                        <a:pt x="316" y="347"/>
                        <a:pt x="327" y="370"/>
                      </a:cubicBezTo>
                      <a:cubicBezTo>
                        <a:pt x="332" y="378"/>
                        <a:pt x="343" y="406"/>
                        <a:pt x="350" y="408"/>
                      </a:cubicBezTo>
                      <a:cubicBezTo>
                        <a:pt x="375" y="416"/>
                        <a:pt x="352" y="382"/>
                        <a:pt x="343" y="369"/>
                      </a:cubicBezTo>
                      <a:cubicBezTo>
                        <a:pt x="335" y="357"/>
                        <a:pt x="335" y="354"/>
                        <a:pt x="339" y="349"/>
                      </a:cubicBezTo>
                      <a:cubicBezTo>
                        <a:pt x="349" y="338"/>
                        <a:pt x="364" y="358"/>
                        <a:pt x="369" y="367"/>
                      </a:cubicBezTo>
                      <a:cubicBezTo>
                        <a:pt x="373" y="376"/>
                        <a:pt x="387" y="376"/>
                        <a:pt x="399" y="379"/>
                      </a:cubicBezTo>
                      <a:cubicBezTo>
                        <a:pt x="412" y="381"/>
                        <a:pt x="424" y="391"/>
                        <a:pt x="425" y="385"/>
                      </a:cubicBezTo>
                      <a:cubicBezTo>
                        <a:pt x="426" y="379"/>
                        <a:pt x="417" y="373"/>
                        <a:pt x="400" y="368"/>
                      </a:cubicBezTo>
                      <a:cubicBezTo>
                        <a:pt x="384" y="362"/>
                        <a:pt x="392" y="363"/>
                        <a:pt x="389" y="354"/>
                      </a:cubicBezTo>
                      <a:cubicBezTo>
                        <a:pt x="386" y="346"/>
                        <a:pt x="380" y="349"/>
                        <a:pt x="372" y="347"/>
                      </a:cubicBezTo>
                      <a:cubicBezTo>
                        <a:pt x="364" y="345"/>
                        <a:pt x="346" y="327"/>
                        <a:pt x="353" y="319"/>
                      </a:cubicBezTo>
                      <a:cubicBezTo>
                        <a:pt x="355" y="317"/>
                        <a:pt x="364" y="317"/>
                        <a:pt x="376" y="329"/>
                      </a:cubicBezTo>
                      <a:cubicBezTo>
                        <a:pt x="386" y="335"/>
                        <a:pt x="392" y="348"/>
                        <a:pt x="404" y="344"/>
                      </a:cubicBezTo>
                      <a:cubicBezTo>
                        <a:pt x="407" y="334"/>
                        <a:pt x="374" y="312"/>
                        <a:pt x="383" y="302"/>
                      </a:cubicBezTo>
                      <a:cubicBezTo>
                        <a:pt x="392" y="292"/>
                        <a:pt x="396" y="300"/>
                        <a:pt x="408" y="304"/>
                      </a:cubicBezTo>
                      <a:cubicBezTo>
                        <a:pt x="421" y="308"/>
                        <a:pt x="424" y="313"/>
                        <a:pt x="433" y="322"/>
                      </a:cubicBezTo>
                      <a:cubicBezTo>
                        <a:pt x="441" y="331"/>
                        <a:pt x="442" y="339"/>
                        <a:pt x="444" y="332"/>
                      </a:cubicBezTo>
                      <a:cubicBezTo>
                        <a:pt x="446" y="324"/>
                        <a:pt x="445" y="318"/>
                        <a:pt x="438" y="310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rgbClr val="58585A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32" name="Freeform 585"/>
                <p:cNvSpPr>
                  <a:spLocks/>
                </p:cNvSpPr>
                <p:nvPr/>
              </p:nvSpPr>
              <p:spPr bwMode="auto">
                <a:xfrm>
                  <a:off x="4444" y="1033"/>
                  <a:ext cx="516" cy="544"/>
                </a:xfrm>
                <a:custGeom>
                  <a:avLst/>
                  <a:gdLst>
                    <a:gd name="T0" fmla="*/ 544 w 258"/>
                    <a:gd name="T1" fmla="*/ 0 h 255"/>
                    <a:gd name="T2" fmla="*/ 48 w 258"/>
                    <a:gd name="T3" fmla="*/ 1060 h 255"/>
                    <a:gd name="T4" fmla="*/ 208 w 258"/>
                    <a:gd name="T5" fmla="*/ 1707 h 255"/>
                    <a:gd name="T6" fmla="*/ 640 w 258"/>
                    <a:gd name="T7" fmla="*/ 2135 h 255"/>
                    <a:gd name="T8" fmla="*/ 1296 w 258"/>
                    <a:gd name="T9" fmla="*/ 2330 h 255"/>
                    <a:gd name="T10" fmla="*/ 1816 w 258"/>
                    <a:gd name="T11" fmla="*/ 1483 h 255"/>
                    <a:gd name="T12" fmla="*/ 1896 w 258"/>
                    <a:gd name="T13" fmla="*/ 979 h 255"/>
                    <a:gd name="T14" fmla="*/ 1384 w 258"/>
                    <a:gd name="T15" fmla="*/ 823 h 255"/>
                    <a:gd name="T16" fmla="*/ 1168 w 258"/>
                    <a:gd name="T17" fmla="*/ 659 h 255"/>
                    <a:gd name="T18" fmla="*/ 1048 w 258"/>
                    <a:gd name="T19" fmla="*/ 318 h 255"/>
                    <a:gd name="T20" fmla="*/ 544 w 258"/>
                    <a:gd name="T21" fmla="*/ 0 h 25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58" h="255">
                      <a:moveTo>
                        <a:pt x="68" y="0"/>
                      </a:moveTo>
                      <a:cubicBezTo>
                        <a:pt x="15" y="6"/>
                        <a:pt x="0" y="63"/>
                        <a:pt x="6" y="109"/>
                      </a:cubicBezTo>
                      <a:cubicBezTo>
                        <a:pt x="9" y="131"/>
                        <a:pt x="15" y="157"/>
                        <a:pt x="26" y="176"/>
                      </a:cubicBezTo>
                      <a:cubicBezTo>
                        <a:pt x="37" y="198"/>
                        <a:pt x="60" y="208"/>
                        <a:pt x="80" y="220"/>
                      </a:cubicBezTo>
                      <a:cubicBezTo>
                        <a:pt x="106" y="236"/>
                        <a:pt x="130" y="255"/>
                        <a:pt x="162" y="240"/>
                      </a:cubicBezTo>
                      <a:cubicBezTo>
                        <a:pt x="195" y="223"/>
                        <a:pt x="208" y="182"/>
                        <a:pt x="227" y="153"/>
                      </a:cubicBezTo>
                      <a:cubicBezTo>
                        <a:pt x="238" y="135"/>
                        <a:pt x="258" y="120"/>
                        <a:pt x="237" y="101"/>
                      </a:cubicBezTo>
                      <a:cubicBezTo>
                        <a:pt x="222" y="87"/>
                        <a:pt x="193" y="91"/>
                        <a:pt x="173" y="85"/>
                      </a:cubicBezTo>
                      <a:cubicBezTo>
                        <a:pt x="164" y="82"/>
                        <a:pt x="151" y="78"/>
                        <a:pt x="146" y="68"/>
                      </a:cubicBezTo>
                      <a:cubicBezTo>
                        <a:pt x="139" y="52"/>
                        <a:pt x="148" y="48"/>
                        <a:pt x="131" y="33"/>
                      </a:cubicBezTo>
                      <a:cubicBezTo>
                        <a:pt x="112" y="16"/>
                        <a:pt x="93" y="3"/>
                        <a:pt x="68" y="0"/>
                      </a:cubicBezTo>
                      <a:close/>
                    </a:path>
                  </a:pathLst>
                </a:custGeom>
                <a:noFill/>
                <a:ln w="3175" cap="rnd">
                  <a:solidFill>
                    <a:srgbClr val="58585A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33" name="Freeform 586"/>
                <p:cNvSpPr>
                  <a:spLocks/>
                </p:cNvSpPr>
                <p:nvPr/>
              </p:nvSpPr>
              <p:spPr bwMode="auto">
                <a:xfrm>
                  <a:off x="4478" y="1024"/>
                  <a:ext cx="90" cy="96"/>
                </a:xfrm>
                <a:custGeom>
                  <a:avLst/>
                  <a:gdLst>
                    <a:gd name="T0" fmla="*/ 72 w 45"/>
                    <a:gd name="T1" fmla="*/ 369 h 45"/>
                    <a:gd name="T2" fmla="*/ 56 w 45"/>
                    <a:gd name="T3" fmla="*/ 87 h 45"/>
                    <a:gd name="T4" fmla="*/ 288 w 45"/>
                    <a:gd name="T5" fmla="*/ 68 h 45"/>
                    <a:gd name="T6" fmla="*/ 304 w 45"/>
                    <a:gd name="T7" fmla="*/ 350 h 45"/>
                    <a:gd name="T8" fmla="*/ 72 w 45"/>
                    <a:gd name="T9" fmla="*/ 369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5" h="45">
                      <a:moveTo>
                        <a:pt x="9" y="38"/>
                      </a:moveTo>
                      <a:cubicBezTo>
                        <a:pt x="1" y="31"/>
                        <a:pt x="0" y="18"/>
                        <a:pt x="7" y="9"/>
                      </a:cubicBezTo>
                      <a:cubicBezTo>
                        <a:pt x="15" y="1"/>
                        <a:pt x="28" y="0"/>
                        <a:pt x="36" y="7"/>
                      </a:cubicBezTo>
                      <a:cubicBezTo>
                        <a:pt x="44" y="15"/>
                        <a:pt x="45" y="28"/>
                        <a:pt x="38" y="36"/>
                      </a:cubicBezTo>
                      <a:cubicBezTo>
                        <a:pt x="30" y="45"/>
                        <a:pt x="17" y="45"/>
                        <a:pt x="9" y="3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34" name="Freeform 587"/>
                <p:cNvSpPr>
                  <a:spLocks/>
                </p:cNvSpPr>
                <p:nvPr/>
              </p:nvSpPr>
              <p:spPr bwMode="auto">
                <a:xfrm>
                  <a:off x="4570" y="1011"/>
                  <a:ext cx="50" cy="51"/>
                </a:xfrm>
                <a:custGeom>
                  <a:avLst/>
                  <a:gdLst>
                    <a:gd name="T0" fmla="*/ 40 w 25"/>
                    <a:gd name="T1" fmla="*/ 193 h 24"/>
                    <a:gd name="T2" fmla="*/ 32 w 25"/>
                    <a:gd name="T3" fmla="*/ 49 h 24"/>
                    <a:gd name="T4" fmla="*/ 152 w 25"/>
                    <a:gd name="T5" fmla="*/ 40 h 24"/>
                    <a:gd name="T6" fmla="*/ 160 w 25"/>
                    <a:gd name="T7" fmla="*/ 181 h 24"/>
                    <a:gd name="T8" fmla="*/ 40 w 25"/>
                    <a:gd name="T9" fmla="*/ 193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5" h="24">
                      <a:moveTo>
                        <a:pt x="5" y="20"/>
                      </a:moveTo>
                      <a:cubicBezTo>
                        <a:pt x="0" y="16"/>
                        <a:pt x="0" y="9"/>
                        <a:pt x="4" y="5"/>
                      </a:cubicBezTo>
                      <a:cubicBezTo>
                        <a:pt x="8" y="0"/>
                        <a:pt x="15" y="0"/>
                        <a:pt x="19" y="4"/>
                      </a:cubicBezTo>
                      <a:cubicBezTo>
                        <a:pt x="24" y="8"/>
                        <a:pt x="25" y="15"/>
                        <a:pt x="20" y="19"/>
                      </a:cubicBezTo>
                      <a:cubicBezTo>
                        <a:pt x="16" y="24"/>
                        <a:pt x="9" y="24"/>
                        <a:pt x="5" y="2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35" name="Freeform 588"/>
                <p:cNvSpPr>
                  <a:spLocks/>
                </p:cNvSpPr>
                <p:nvPr/>
              </p:nvSpPr>
              <p:spPr bwMode="auto">
                <a:xfrm>
                  <a:off x="4450" y="1109"/>
                  <a:ext cx="38" cy="41"/>
                </a:xfrm>
                <a:custGeom>
                  <a:avLst/>
                  <a:gdLst>
                    <a:gd name="T0" fmla="*/ 32 w 19"/>
                    <a:gd name="T1" fmla="*/ 164 h 19"/>
                    <a:gd name="T2" fmla="*/ 24 w 19"/>
                    <a:gd name="T3" fmla="*/ 41 h 19"/>
                    <a:gd name="T4" fmla="*/ 120 w 19"/>
                    <a:gd name="T5" fmla="*/ 28 h 19"/>
                    <a:gd name="T6" fmla="*/ 128 w 19"/>
                    <a:gd name="T7" fmla="*/ 149 h 19"/>
                    <a:gd name="T8" fmla="*/ 32 w 19"/>
                    <a:gd name="T9" fmla="*/ 164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" h="19">
                      <a:moveTo>
                        <a:pt x="4" y="16"/>
                      </a:moveTo>
                      <a:cubicBezTo>
                        <a:pt x="0" y="13"/>
                        <a:pt x="0" y="8"/>
                        <a:pt x="3" y="4"/>
                      </a:cubicBezTo>
                      <a:cubicBezTo>
                        <a:pt x="6" y="1"/>
                        <a:pt x="12" y="0"/>
                        <a:pt x="15" y="3"/>
                      </a:cubicBezTo>
                      <a:cubicBezTo>
                        <a:pt x="19" y="7"/>
                        <a:pt x="19" y="12"/>
                        <a:pt x="16" y="15"/>
                      </a:cubicBezTo>
                      <a:cubicBezTo>
                        <a:pt x="13" y="19"/>
                        <a:pt x="7" y="19"/>
                        <a:pt x="4" y="16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  <p:grpSp>
            <p:nvGrpSpPr>
              <p:cNvPr id="14" name="Group 159"/>
              <p:cNvGrpSpPr>
                <a:grpSpLocks/>
              </p:cNvGrpSpPr>
              <p:nvPr/>
            </p:nvGrpSpPr>
            <p:grpSpPr bwMode="auto">
              <a:xfrm>
                <a:off x="2149246" y="2701925"/>
                <a:ext cx="799236" cy="866775"/>
                <a:chOff x="519" y="795"/>
                <a:chExt cx="670" cy="835"/>
              </a:xfrm>
            </p:grpSpPr>
            <p:sp>
              <p:nvSpPr>
                <p:cNvPr id="15" name="Freeform 15"/>
                <p:cNvSpPr>
                  <a:spLocks/>
                </p:cNvSpPr>
                <p:nvPr/>
              </p:nvSpPr>
              <p:spPr bwMode="auto">
                <a:xfrm>
                  <a:off x="523" y="795"/>
                  <a:ext cx="666" cy="835"/>
                </a:xfrm>
                <a:custGeom>
                  <a:avLst/>
                  <a:gdLst>
                    <a:gd name="T0" fmla="*/ 262 w 368"/>
                    <a:gd name="T1" fmla="*/ 565 h 433"/>
                    <a:gd name="T2" fmla="*/ 45 w 368"/>
                    <a:gd name="T3" fmla="*/ 1691 h 433"/>
                    <a:gd name="T4" fmla="*/ 291 w 368"/>
                    <a:gd name="T5" fmla="*/ 2655 h 433"/>
                    <a:gd name="T6" fmla="*/ 1173 w 368"/>
                    <a:gd name="T7" fmla="*/ 3020 h 433"/>
                    <a:gd name="T8" fmla="*/ 1815 w 368"/>
                    <a:gd name="T9" fmla="*/ 2424 h 433"/>
                    <a:gd name="T10" fmla="*/ 2099 w 368"/>
                    <a:gd name="T11" fmla="*/ 1678 h 433"/>
                    <a:gd name="T12" fmla="*/ 1851 w 368"/>
                    <a:gd name="T13" fmla="*/ 540 h 433"/>
                    <a:gd name="T14" fmla="*/ 262 w 368"/>
                    <a:gd name="T15" fmla="*/ 565 h 43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68" h="433">
                      <a:moveTo>
                        <a:pt x="44" y="79"/>
                      </a:moveTo>
                      <a:cubicBezTo>
                        <a:pt x="0" y="119"/>
                        <a:pt x="4" y="199"/>
                        <a:pt x="8" y="236"/>
                      </a:cubicBezTo>
                      <a:cubicBezTo>
                        <a:pt x="11" y="272"/>
                        <a:pt x="32" y="353"/>
                        <a:pt x="49" y="370"/>
                      </a:cubicBezTo>
                      <a:cubicBezTo>
                        <a:pt x="67" y="388"/>
                        <a:pt x="126" y="433"/>
                        <a:pt x="198" y="421"/>
                      </a:cubicBezTo>
                      <a:cubicBezTo>
                        <a:pt x="270" y="410"/>
                        <a:pt x="288" y="385"/>
                        <a:pt x="306" y="338"/>
                      </a:cubicBezTo>
                      <a:cubicBezTo>
                        <a:pt x="323" y="292"/>
                        <a:pt x="344" y="258"/>
                        <a:pt x="354" y="234"/>
                      </a:cubicBezTo>
                      <a:cubicBezTo>
                        <a:pt x="363" y="210"/>
                        <a:pt x="368" y="104"/>
                        <a:pt x="312" y="75"/>
                      </a:cubicBezTo>
                      <a:cubicBezTo>
                        <a:pt x="256" y="47"/>
                        <a:pt x="147" y="0"/>
                        <a:pt x="44" y="7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6" name="Freeform 16"/>
                <p:cNvSpPr>
                  <a:spLocks/>
                </p:cNvSpPr>
                <p:nvPr/>
              </p:nvSpPr>
              <p:spPr bwMode="auto">
                <a:xfrm>
                  <a:off x="720" y="960"/>
                  <a:ext cx="433" cy="635"/>
                </a:xfrm>
                <a:custGeom>
                  <a:avLst/>
                  <a:gdLst>
                    <a:gd name="T0" fmla="*/ 1303 w 239"/>
                    <a:gd name="T1" fmla="*/ 100 h 329"/>
                    <a:gd name="T2" fmla="*/ 1386 w 239"/>
                    <a:gd name="T3" fmla="*/ 481 h 329"/>
                    <a:gd name="T4" fmla="*/ 1408 w 239"/>
                    <a:gd name="T5" fmla="*/ 876 h 329"/>
                    <a:gd name="T6" fmla="*/ 1159 w 239"/>
                    <a:gd name="T7" fmla="*/ 1625 h 329"/>
                    <a:gd name="T8" fmla="*/ 755 w 239"/>
                    <a:gd name="T9" fmla="*/ 2258 h 329"/>
                    <a:gd name="T10" fmla="*/ 404 w 239"/>
                    <a:gd name="T11" fmla="*/ 2343 h 329"/>
                    <a:gd name="T12" fmla="*/ 234 w 239"/>
                    <a:gd name="T13" fmla="*/ 2343 h 329"/>
                    <a:gd name="T14" fmla="*/ 0 w 239"/>
                    <a:gd name="T15" fmla="*/ 2272 h 329"/>
                    <a:gd name="T16" fmla="*/ 375 w 239"/>
                    <a:gd name="T17" fmla="*/ 2227 h 329"/>
                    <a:gd name="T18" fmla="*/ 755 w 239"/>
                    <a:gd name="T19" fmla="*/ 2019 h 329"/>
                    <a:gd name="T20" fmla="*/ 886 w 239"/>
                    <a:gd name="T21" fmla="*/ 1554 h 329"/>
                    <a:gd name="T22" fmla="*/ 1107 w 239"/>
                    <a:gd name="T23" fmla="*/ 1322 h 329"/>
                    <a:gd name="T24" fmla="*/ 1313 w 239"/>
                    <a:gd name="T25" fmla="*/ 649 h 329"/>
                    <a:gd name="T26" fmla="*/ 1136 w 239"/>
                    <a:gd name="T27" fmla="*/ 0 h 329"/>
                    <a:gd name="T28" fmla="*/ 1281 w 239"/>
                    <a:gd name="T29" fmla="*/ 100 h 329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39" h="329">
                      <a:moveTo>
                        <a:pt x="219" y="14"/>
                      </a:moveTo>
                      <a:cubicBezTo>
                        <a:pt x="220" y="31"/>
                        <a:pt x="231" y="49"/>
                        <a:pt x="233" y="67"/>
                      </a:cubicBezTo>
                      <a:cubicBezTo>
                        <a:pt x="236" y="84"/>
                        <a:pt x="239" y="104"/>
                        <a:pt x="237" y="122"/>
                      </a:cubicBezTo>
                      <a:cubicBezTo>
                        <a:pt x="234" y="158"/>
                        <a:pt x="213" y="196"/>
                        <a:pt x="195" y="226"/>
                      </a:cubicBezTo>
                      <a:cubicBezTo>
                        <a:pt x="175" y="260"/>
                        <a:pt x="167" y="298"/>
                        <a:pt x="127" y="314"/>
                      </a:cubicBezTo>
                      <a:cubicBezTo>
                        <a:pt x="108" y="321"/>
                        <a:pt x="88" y="325"/>
                        <a:pt x="68" y="326"/>
                      </a:cubicBezTo>
                      <a:cubicBezTo>
                        <a:pt x="58" y="327"/>
                        <a:pt x="49" y="327"/>
                        <a:pt x="39" y="326"/>
                      </a:cubicBezTo>
                      <a:cubicBezTo>
                        <a:pt x="29" y="324"/>
                        <a:pt x="9" y="312"/>
                        <a:pt x="0" y="316"/>
                      </a:cubicBezTo>
                      <a:cubicBezTo>
                        <a:pt x="16" y="329"/>
                        <a:pt x="46" y="313"/>
                        <a:pt x="63" y="310"/>
                      </a:cubicBezTo>
                      <a:cubicBezTo>
                        <a:pt x="86" y="306"/>
                        <a:pt x="109" y="297"/>
                        <a:pt x="127" y="281"/>
                      </a:cubicBezTo>
                      <a:cubicBezTo>
                        <a:pt x="146" y="265"/>
                        <a:pt x="143" y="238"/>
                        <a:pt x="149" y="216"/>
                      </a:cubicBezTo>
                      <a:cubicBezTo>
                        <a:pt x="155" y="193"/>
                        <a:pt x="170" y="196"/>
                        <a:pt x="186" y="184"/>
                      </a:cubicBezTo>
                      <a:cubicBezTo>
                        <a:pt x="213" y="165"/>
                        <a:pt x="222" y="121"/>
                        <a:pt x="221" y="90"/>
                      </a:cubicBezTo>
                      <a:cubicBezTo>
                        <a:pt x="221" y="63"/>
                        <a:pt x="223" y="11"/>
                        <a:pt x="191" y="0"/>
                      </a:cubicBezTo>
                      <a:cubicBezTo>
                        <a:pt x="200" y="1"/>
                        <a:pt x="207" y="10"/>
                        <a:pt x="215" y="14"/>
                      </a:cubicBezTo>
                    </a:path>
                  </a:pathLst>
                </a:custGeom>
                <a:solidFill>
                  <a:srgbClr val="96D0D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7" name="Freeform 17"/>
                <p:cNvSpPr>
                  <a:spLocks/>
                </p:cNvSpPr>
                <p:nvPr/>
              </p:nvSpPr>
              <p:spPr bwMode="auto">
                <a:xfrm>
                  <a:off x="644" y="945"/>
                  <a:ext cx="522" cy="644"/>
                </a:xfrm>
                <a:custGeom>
                  <a:avLst/>
                  <a:gdLst>
                    <a:gd name="T0" fmla="*/ 368 w 288"/>
                    <a:gd name="T1" fmla="*/ 540 h 334"/>
                    <a:gd name="T2" fmla="*/ 29 w 288"/>
                    <a:gd name="T3" fmla="*/ 1535 h 334"/>
                    <a:gd name="T4" fmla="*/ 344 w 288"/>
                    <a:gd name="T5" fmla="*/ 2086 h 334"/>
                    <a:gd name="T6" fmla="*/ 939 w 288"/>
                    <a:gd name="T7" fmla="*/ 2271 h 334"/>
                    <a:gd name="T8" fmla="*/ 1209 w 288"/>
                    <a:gd name="T9" fmla="*/ 1847 h 334"/>
                    <a:gd name="T10" fmla="*/ 1144 w 288"/>
                    <a:gd name="T11" fmla="*/ 1514 h 334"/>
                    <a:gd name="T12" fmla="*/ 1604 w 288"/>
                    <a:gd name="T13" fmla="*/ 1041 h 334"/>
                    <a:gd name="T14" fmla="*/ 368 w 288"/>
                    <a:gd name="T15" fmla="*/ 540 h 33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88" h="334">
                      <a:moveTo>
                        <a:pt x="62" y="75"/>
                      </a:moveTo>
                      <a:cubicBezTo>
                        <a:pt x="16" y="105"/>
                        <a:pt x="10" y="153"/>
                        <a:pt x="5" y="214"/>
                      </a:cubicBezTo>
                      <a:cubicBezTo>
                        <a:pt x="0" y="275"/>
                        <a:pt x="30" y="262"/>
                        <a:pt x="58" y="291"/>
                      </a:cubicBezTo>
                      <a:cubicBezTo>
                        <a:pt x="85" y="320"/>
                        <a:pt x="122" y="334"/>
                        <a:pt x="158" y="317"/>
                      </a:cubicBezTo>
                      <a:cubicBezTo>
                        <a:pt x="195" y="299"/>
                        <a:pt x="194" y="280"/>
                        <a:pt x="203" y="258"/>
                      </a:cubicBezTo>
                      <a:cubicBezTo>
                        <a:pt x="213" y="235"/>
                        <a:pt x="186" y="222"/>
                        <a:pt x="192" y="211"/>
                      </a:cubicBezTo>
                      <a:cubicBezTo>
                        <a:pt x="199" y="200"/>
                        <a:pt x="250" y="216"/>
                        <a:pt x="269" y="145"/>
                      </a:cubicBezTo>
                      <a:cubicBezTo>
                        <a:pt x="288" y="75"/>
                        <a:pt x="165" y="0"/>
                        <a:pt x="62" y="75"/>
                      </a:cubicBezTo>
                      <a:close/>
                    </a:path>
                  </a:pathLst>
                </a:custGeom>
                <a:solidFill>
                  <a:srgbClr val="C75FC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8" name="Freeform 18"/>
                <p:cNvSpPr>
                  <a:spLocks/>
                </p:cNvSpPr>
                <p:nvPr/>
              </p:nvSpPr>
              <p:spPr bwMode="auto">
                <a:xfrm>
                  <a:off x="550" y="920"/>
                  <a:ext cx="154" cy="328"/>
                </a:xfrm>
                <a:custGeom>
                  <a:avLst/>
                  <a:gdLst>
                    <a:gd name="T0" fmla="*/ 505 w 85"/>
                    <a:gd name="T1" fmla="*/ 0 h 170"/>
                    <a:gd name="T2" fmla="*/ 101 w 85"/>
                    <a:gd name="T3" fmla="*/ 424 h 170"/>
                    <a:gd name="T4" fmla="*/ 112 w 85"/>
                    <a:gd name="T5" fmla="*/ 1221 h 170"/>
                    <a:gd name="T6" fmla="*/ 101 w 85"/>
                    <a:gd name="T7" fmla="*/ 712 h 170"/>
                    <a:gd name="T8" fmla="*/ 197 w 85"/>
                    <a:gd name="T9" fmla="*/ 424 h 170"/>
                    <a:gd name="T10" fmla="*/ 322 w 85"/>
                    <a:gd name="T11" fmla="*/ 193 h 170"/>
                    <a:gd name="T12" fmla="*/ 489 w 85"/>
                    <a:gd name="T13" fmla="*/ 0 h 17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85" h="170">
                      <a:moveTo>
                        <a:pt x="85" y="0"/>
                      </a:moveTo>
                      <a:cubicBezTo>
                        <a:pt x="55" y="15"/>
                        <a:pt x="31" y="27"/>
                        <a:pt x="17" y="59"/>
                      </a:cubicBezTo>
                      <a:cubicBezTo>
                        <a:pt x="0" y="100"/>
                        <a:pt x="8" y="129"/>
                        <a:pt x="19" y="170"/>
                      </a:cubicBezTo>
                      <a:cubicBezTo>
                        <a:pt x="26" y="148"/>
                        <a:pt x="13" y="122"/>
                        <a:pt x="17" y="99"/>
                      </a:cubicBezTo>
                      <a:cubicBezTo>
                        <a:pt x="20" y="86"/>
                        <a:pt x="28" y="72"/>
                        <a:pt x="33" y="59"/>
                      </a:cubicBezTo>
                      <a:cubicBezTo>
                        <a:pt x="39" y="45"/>
                        <a:pt x="41" y="36"/>
                        <a:pt x="54" y="27"/>
                      </a:cubicBezTo>
                      <a:cubicBezTo>
                        <a:pt x="66" y="19"/>
                        <a:pt x="70" y="9"/>
                        <a:pt x="82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19" name="Freeform 19"/>
                <p:cNvSpPr>
                  <a:spLocks/>
                </p:cNvSpPr>
                <p:nvPr/>
              </p:nvSpPr>
              <p:spPr bwMode="auto">
                <a:xfrm>
                  <a:off x="644" y="945"/>
                  <a:ext cx="522" cy="644"/>
                </a:xfrm>
                <a:custGeom>
                  <a:avLst/>
                  <a:gdLst>
                    <a:gd name="T0" fmla="*/ 368 w 288"/>
                    <a:gd name="T1" fmla="*/ 540 h 334"/>
                    <a:gd name="T2" fmla="*/ 29 w 288"/>
                    <a:gd name="T3" fmla="*/ 1535 h 334"/>
                    <a:gd name="T4" fmla="*/ 344 w 288"/>
                    <a:gd name="T5" fmla="*/ 2086 h 334"/>
                    <a:gd name="T6" fmla="*/ 939 w 288"/>
                    <a:gd name="T7" fmla="*/ 2271 h 334"/>
                    <a:gd name="T8" fmla="*/ 1209 w 288"/>
                    <a:gd name="T9" fmla="*/ 1847 h 334"/>
                    <a:gd name="T10" fmla="*/ 1144 w 288"/>
                    <a:gd name="T11" fmla="*/ 1514 h 334"/>
                    <a:gd name="T12" fmla="*/ 1604 w 288"/>
                    <a:gd name="T13" fmla="*/ 1041 h 334"/>
                    <a:gd name="T14" fmla="*/ 368 w 288"/>
                    <a:gd name="T15" fmla="*/ 540 h 33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88" h="334">
                      <a:moveTo>
                        <a:pt x="62" y="75"/>
                      </a:moveTo>
                      <a:cubicBezTo>
                        <a:pt x="16" y="105"/>
                        <a:pt x="9" y="153"/>
                        <a:pt x="5" y="214"/>
                      </a:cubicBezTo>
                      <a:cubicBezTo>
                        <a:pt x="0" y="275"/>
                        <a:pt x="30" y="262"/>
                        <a:pt x="58" y="291"/>
                      </a:cubicBezTo>
                      <a:cubicBezTo>
                        <a:pt x="85" y="320"/>
                        <a:pt x="122" y="334"/>
                        <a:pt x="158" y="317"/>
                      </a:cubicBezTo>
                      <a:cubicBezTo>
                        <a:pt x="195" y="299"/>
                        <a:pt x="194" y="280"/>
                        <a:pt x="203" y="258"/>
                      </a:cubicBezTo>
                      <a:cubicBezTo>
                        <a:pt x="213" y="235"/>
                        <a:pt x="186" y="222"/>
                        <a:pt x="192" y="211"/>
                      </a:cubicBezTo>
                      <a:cubicBezTo>
                        <a:pt x="199" y="200"/>
                        <a:pt x="250" y="216"/>
                        <a:pt x="269" y="145"/>
                      </a:cubicBezTo>
                      <a:cubicBezTo>
                        <a:pt x="288" y="75"/>
                        <a:pt x="165" y="0"/>
                        <a:pt x="62" y="75"/>
                      </a:cubicBezTo>
                      <a:close/>
                    </a:path>
                  </a:pathLst>
                </a:custGeom>
                <a:noFill/>
                <a:ln w="3175" cap="rnd">
                  <a:solidFill>
                    <a:srgbClr val="58585A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0" name="Freeform 20"/>
                <p:cNvSpPr>
                  <a:spLocks/>
                </p:cNvSpPr>
                <p:nvPr/>
              </p:nvSpPr>
              <p:spPr bwMode="auto">
                <a:xfrm>
                  <a:off x="778" y="1132"/>
                  <a:ext cx="350" cy="436"/>
                </a:xfrm>
                <a:custGeom>
                  <a:avLst/>
                  <a:gdLst>
                    <a:gd name="T0" fmla="*/ 0 w 193"/>
                    <a:gd name="T1" fmla="*/ 1399 h 226"/>
                    <a:gd name="T2" fmla="*/ 506 w 193"/>
                    <a:gd name="T3" fmla="*/ 1499 h 226"/>
                    <a:gd name="T4" fmla="*/ 651 w 193"/>
                    <a:gd name="T5" fmla="*/ 957 h 226"/>
                    <a:gd name="T6" fmla="*/ 763 w 193"/>
                    <a:gd name="T7" fmla="*/ 733 h 226"/>
                    <a:gd name="T8" fmla="*/ 983 w 193"/>
                    <a:gd name="T9" fmla="*/ 565 h 226"/>
                    <a:gd name="T10" fmla="*/ 990 w 193"/>
                    <a:gd name="T11" fmla="*/ 0 h 226"/>
                    <a:gd name="T12" fmla="*/ 901 w 193"/>
                    <a:gd name="T13" fmla="*/ 509 h 226"/>
                    <a:gd name="T14" fmla="*/ 537 w 193"/>
                    <a:gd name="T15" fmla="*/ 756 h 226"/>
                    <a:gd name="T16" fmla="*/ 263 w 193"/>
                    <a:gd name="T17" fmla="*/ 1485 h 22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93" h="226">
                      <a:moveTo>
                        <a:pt x="0" y="195"/>
                      </a:moveTo>
                      <a:cubicBezTo>
                        <a:pt x="21" y="221"/>
                        <a:pt x="57" y="226"/>
                        <a:pt x="85" y="209"/>
                      </a:cubicBezTo>
                      <a:cubicBezTo>
                        <a:pt x="117" y="189"/>
                        <a:pt x="116" y="165"/>
                        <a:pt x="109" y="133"/>
                      </a:cubicBezTo>
                      <a:cubicBezTo>
                        <a:pt x="105" y="113"/>
                        <a:pt x="111" y="107"/>
                        <a:pt x="128" y="102"/>
                      </a:cubicBezTo>
                      <a:cubicBezTo>
                        <a:pt x="144" y="97"/>
                        <a:pt x="153" y="92"/>
                        <a:pt x="165" y="79"/>
                      </a:cubicBezTo>
                      <a:cubicBezTo>
                        <a:pt x="191" y="53"/>
                        <a:pt x="193" y="28"/>
                        <a:pt x="166" y="0"/>
                      </a:cubicBezTo>
                      <a:cubicBezTo>
                        <a:pt x="172" y="32"/>
                        <a:pt x="181" y="52"/>
                        <a:pt x="151" y="71"/>
                      </a:cubicBezTo>
                      <a:cubicBezTo>
                        <a:pt x="133" y="83"/>
                        <a:pt x="97" y="83"/>
                        <a:pt x="90" y="105"/>
                      </a:cubicBezTo>
                      <a:cubicBezTo>
                        <a:pt x="84" y="126"/>
                        <a:pt x="102" y="226"/>
                        <a:pt x="44" y="207"/>
                      </a:cubicBezTo>
                    </a:path>
                  </a:pathLst>
                </a:custGeom>
                <a:solidFill>
                  <a:srgbClr val="AD94FC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1" name="Freeform 21"/>
                <p:cNvSpPr>
                  <a:spLocks/>
                </p:cNvSpPr>
                <p:nvPr/>
              </p:nvSpPr>
              <p:spPr bwMode="auto">
                <a:xfrm>
                  <a:off x="687" y="1084"/>
                  <a:ext cx="127" cy="175"/>
                </a:xfrm>
                <a:custGeom>
                  <a:avLst/>
                  <a:gdLst>
                    <a:gd name="T0" fmla="*/ 417 w 70"/>
                    <a:gd name="T1" fmla="*/ 0 h 91"/>
                    <a:gd name="T2" fmla="*/ 16 w 70"/>
                    <a:gd name="T3" fmla="*/ 648 h 91"/>
                    <a:gd name="T4" fmla="*/ 73 w 70"/>
                    <a:gd name="T5" fmla="*/ 440 h 91"/>
                    <a:gd name="T6" fmla="*/ 174 w 70"/>
                    <a:gd name="T7" fmla="*/ 256 h 91"/>
                    <a:gd name="T8" fmla="*/ 368 w 70"/>
                    <a:gd name="T9" fmla="*/ 37 h 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0" h="91">
                      <a:moveTo>
                        <a:pt x="70" y="0"/>
                      </a:moveTo>
                      <a:cubicBezTo>
                        <a:pt x="33" y="8"/>
                        <a:pt x="0" y="54"/>
                        <a:pt x="3" y="91"/>
                      </a:cubicBezTo>
                      <a:cubicBezTo>
                        <a:pt x="8" y="82"/>
                        <a:pt x="9" y="72"/>
                        <a:pt x="12" y="62"/>
                      </a:cubicBezTo>
                      <a:cubicBezTo>
                        <a:pt x="16" y="49"/>
                        <a:pt x="20" y="45"/>
                        <a:pt x="29" y="36"/>
                      </a:cubicBezTo>
                      <a:cubicBezTo>
                        <a:pt x="40" y="25"/>
                        <a:pt x="50" y="15"/>
                        <a:pt x="62" y="5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2" name="Oval 22"/>
                <p:cNvSpPr>
                  <a:spLocks noChangeArrowheads="1"/>
                </p:cNvSpPr>
                <p:nvPr/>
              </p:nvSpPr>
              <p:spPr bwMode="auto">
                <a:xfrm>
                  <a:off x="785" y="1014"/>
                  <a:ext cx="75" cy="7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3" name="Oval 23"/>
                <p:cNvSpPr>
                  <a:spLocks noChangeArrowheads="1"/>
                </p:cNvSpPr>
                <p:nvPr/>
              </p:nvSpPr>
              <p:spPr bwMode="auto">
                <a:xfrm>
                  <a:off x="880" y="1020"/>
                  <a:ext cx="27" cy="29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  <p:sp>
              <p:nvSpPr>
                <p:cNvPr id="24" name="Freeform 24"/>
                <p:cNvSpPr>
                  <a:spLocks/>
                </p:cNvSpPr>
                <p:nvPr/>
              </p:nvSpPr>
              <p:spPr bwMode="auto">
                <a:xfrm>
                  <a:off x="519" y="796"/>
                  <a:ext cx="667" cy="834"/>
                </a:xfrm>
                <a:custGeom>
                  <a:avLst/>
                  <a:gdLst>
                    <a:gd name="T0" fmla="*/ 270 w 368"/>
                    <a:gd name="T1" fmla="*/ 564 h 432"/>
                    <a:gd name="T2" fmla="*/ 49 w 368"/>
                    <a:gd name="T3" fmla="*/ 1691 h 432"/>
                    <a:gd name="T4" fmla="*/ 299 w 368"/>
                    <a:gd name="T5" fmla="*/ 2660 h 432"/>
                    <a:gd name="T6" fmla="*/ 1185 w 368"/>
                    <a:gd name="T7" fmla="*/ 3031 h 432"/>
                    <a:gd name="T8" fmla="*/ 1823 w 368"/>
                    <a:gd name="T9" fmla="*/ 2434 h 432"/>
                    <a:gd name="T10" fmla="*/ 2110 w 368"/>
                    <a:gd name="T11" fmla="*/ 1685 h 432"/>
                    <a:gd name="T12" fmla="*/ 1860 w 368"/>
                    <a:gd name="T13" fmla="*/ 541 h 432"/>
                    <a:gd name="T14" fmla="*/ 270 w 368"/>
                    <a:gd name="T15" fmla="*/ 564 h 43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68" h="432">
                      <a:moveTo>
                        <a:pt x="45" y="78"/>
                      </a:moveTo>
                      <a:cubicBezTo>
                        <a:pt x="0" y="118"/>
                        <a:pt x="5" y="198"/>
                        <a:pt x="8" y="235"/>
                      </a:cubicBezTo>
                      <a:cubicBezTo>
                        <a:pt x="11" y="272"/>
                        <a:pt x="32" y="352"/>
                        <a:pt x="50" y="370"/>
                      </a:cubicBezTo>
                      <a:cubicBezTo>
                        <a:pt x="67" y="387"/>
                        <a:pt x="127" y="432"/>
                        <a:pt x="199" y="421"/>
                      </a:cubicBezTo>
                      <a:cubicBezTo>
                        <a:pt x="271" y="410"/>
                        <a:pt x="288" y="384"/>
                        <a:pt x="306" y="338"/>
                      </a:cubicBezTo>
                      <a:cubicBezTo>
                        <a:pt x="324" y="291"/>
                        <a:pt x="344" y="258"/>
                        <a:pt x="354" y="234"/>
                      </a:cubicBezTo>
                      <a:cubicBezTo>
                        <a:pt x="364" y="210"/>
                        <a:pt x="368" y="104"/>
                        <a:pt x="312" y="75"/>
                      </a:cubicBezTo>
                      <a:cubicBezTo>
                        <a:pt x="256" y="46"/>
                        <a:pt x="147" y="0"/>
                        <a:pt x="45" y="78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rgbClr val="58585A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 sz="1200"/>
                </a:p>
              </p:txBody>
            </p:sp>
          </p:grpSp>
        </p:grpSp>
        <p:sp>
          <p:nvSpPr>
            <p:cNvPr id="9" name="ZoneTexte 8"/>
            <p:cNvSpPr txBox="1"/>
            <p:nvPr/>
          </p:nvSpPr>
          <p:spPr>
            <a:xfrm>
              <a:off x="2432820" y="1332278"/>
              <a:ext cx="719516" cy="173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/>
                <a:t>Neutrophiles</a:t>
              </a:r>
              <a:endParaRPr lang="en-US" sz="1200" b="1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254053" y="2210495"/>
              <a:ext cx="634734" cy="173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Monocytes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021856" y="1622607"/>
              <a:ext cx="743185" cy="173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Macrophages</a:t>
              </a:r>
            </a:p>
          </p:txBody>
        </p:sp>
      </p:grpSp>
      <p:grpSp>
        <p:nvGrpSpPr>
          <p:cNvPr id="273" name="Grouper 272"/>
          <p:cNvGrpSpPr/>
          <p:nvPr/>
        </p:nvGrpSpPr>
        <p:grpSpPr>
          <a:xfrm>
            <a:off x="4676244" y="1597923"/>
            <a:ext cx="1924813" cy="2219536"/>
            <a:chOff x="5556937" y="2208422"/>
            <a:chExt cx="1052455" cy="1092433"/>
          </a:xfrm>
        </p:grpSpPr>
        <p:sp>
          <p:nvSpPr>
            <p:cNvPr id="204" name="Freeform 1496"/>
            <p:cNvSpPr>
              <a:spLocks noChangeAspect="1"/>
            </p:cNvSpPr>
            <p:nvPr/>
          </p:nvSpPr>
          <p:spPr bwMode="auto">
            <a:xfrm rot="20012189">
              <a:off x="5973235" y="3168429"/>
              <a:ext cx="176761" cy="132426"/>
            </a:xfrm>
            <a:custGeom>
              <a:avLst/>
              <a:gdLst>
                <a:gd name="T0" fmla="*/ 2147483647 w 206"/>
                <a:gd name="T1" fmla="*/ 2147483647 h 288"/>
                <a:gd name="T2" fmla="*/ 2147483647 w 206"/>
                <a:gd name="T3" fmla="*/ 2147483647 h 288"/>
                <a:gd name="T4" fmla="*/ 2147483647 w 206"/>
                <a:gd name="T5" fmla="*/ 2147483647 h 288"/>
                <a:gd name="T6" fmla="*/ 2147483647 w 206"/>
                <a:gd name="T7" fmla="*/ 2147483647 h 288"/>
                <a:gd name="T8" fmla="*/ 2147483647 w 206"/>
                <a:gd name="T9" fmla="*/ 2147483647 h 288"/>
                <a:gd name="T10" fmla="*/ 2147483647 w 206"/>
                <a:gd name="T11" fmla="*/ 2147483647 h 288"/>
                <a:gd name="T12" fmla="*/ 2147483647 w 206"/>
                <a:gd name="T13" fmla="*/ 2147483647 h 288"/>
                <a:gd name="T14" fmla="*/ 2147483647 w 206"/>
                <a:gd name="T15" fmla="*/ 2147483647 h 288"/>
                <a:gd name="T16" fmla="*/ 2147483647 w 206"/>
                <a:gd name="T17" fmla="*/ 2147483647 h 288"/>
                <a:gd name="T18" fmla="*/ 2147483647 w 206"/>
                <a:gd name="T19" fmla="*/ 2147483647 h 288"/>
                <a:gd name="T20" fmla="*/ 2147483647 w 206"/>
                <a:gd name="T21" fmla="*/ 2147483647 h 288"/>
                <a:gd name="T22" fmla="*/ 2147483647 w 206"/>
                <a:gd name="T23" fmla="*/ 2147483647 h 288"/>
                <a:gd name="T24" fmla="*/ 2147483647 w 206"/>
                <a:gd name="T25" fmla="*/ 2147483647 h 288"/>
                <a:gd name="T26" fmla="*/ 2147483647 w 206"/>
                <a:gd name="T27" fmla="*/ 2147483647 h 288"/>
                <a:gd name="T28" fmla="*/ 2147483647 w 206"/>
                <a:gd name="T29" fmla="*/ 2147483647 h 288"/>
                <a:gd name="T30" fmla="*/ 2147483647 w 206"/>
                <a:gd name="T31" fmla="*/ 2147483647 h 288"/>
                <a:gd name="T32" fmla="*/ 2147483647 w 206"/>
                <a:gd name="T33" fmla="*/ 2147483647 h 288"/>
                <a:gd name="T34" fmla="*/ 2147483647 w 206"/>
                <a:gd name="T35" fmla="*/ 2147483647 h 288"/>
                <a:gd name="T36" fmla="*/ 2147483647 w 206"/>
                <a:gd name="T37" fmla="*/ 2147483647 h 288"/>
                <a:gd name="T38" fmla="*/ 2147483647 w 206"/>
                <a:gd name="T39" fmla="*/ 2147483647 h 288"/>
                <a:gd name="T40" fmla="*/ 2147483647 w 206"/>
                <a:gd name="T41" fmla="*/ 2147483647 h 288"/>
                <a:gd name="T42" fmla="*/ 2147483647 w 206"/>
                <a:gd name="T43" fmla="*/ 2147483647 h 288"/>
                <a:gd name="T44" fmla="*/ 2147483647 w 206"/>
                <a:gd name="T45" fmla="*/ 2147483647 h 288"/>
                <a:gd name="T46" fmla="*/ 2147483647 w 206"/>
                <a:gd name="T47" fmla="*/ 2147483647 h 288"/>
                <a:gd name="T48" fmla="*/ 2147483647 w 206"/>
                <a:gd name="T49" fmla="*/ 2147483647 h 288"/>
                <a:gd name="T50" fmla="*/ 2147483647 w 206"/>
                <a:gd name="T51" fmla="*/ 2147483647 h 288"/>
                <a:gd name="T52" fmla="*/ 2147483647 w 206"/>
                <a:gd name="T53" fmla="*/ 2147483647 h 288"/>
                <a:gd name="T54" fmla="*/ 2147483647 w 206"/>
                <a:gd name="T55" fmla="*/ 2147483647 h 288"/>
                <a:gd name="T56" fmla="*/ 2147483647 w 206"/>
                <a:gd name="T57" fmla="*/ 0 h 288"/>
                <a:gd name="T58" fmla="*/ 2147483647 w 206"/>
                <a:gd name="T59" fmla="*/ 0 h 288"/>
                <a:gd name="T60" fmla="*/ 2147483647 w 206"/>
                <a:gd name="T61" fmla="*/ 2147483647 h 288"/>
                <a:gd name="T62" fmla="*/ 2147483647 w 206"/>
                <a:gd name="T63" fmla="*/ 2147483647 h 288"/>
                <a:gd name="T64" fmla="*/ 2147483647 w 206"/>
                <a:gd name="T65" fmla="*/ 2147483647 h 288"/>
                <a:gd name="T66" fmla="*/ 2147483647 w 206"/>
                <a:gd name="T67" fmla="*/ 2147483647 h 288"/>
                <a:gd name="T68" fmla="*/ 2147483647 w 206"/>
                <a:gd name="T69" fmla="*/ 2147483647 h 288"/>
                <a:gd name="T70" fmla="*/ 2147483647 w 206"/>
                <a:gd name="T71" fmla="*/ 2147483647 h 288"/>
                <a:gd name="T72" fmla="*/ 2147483647 w 206"/>
                <a:gd name="T73" fmla="*/ 2147483647 h 288"/>
                <a:gd name="T74" fmla="*/ 0 w 206"/>
                <a:gd name="T75" fmla="*/ 2147483647 h 288"/>
                <a:gd name="T76" fmla="*/ 0 w 206"/>
                <a:gd name="T77" fmla="*/ 2147483647 h 288"/>
                <a:gd name="T78" fmla="*/ 2147483647 w 206"/>
                <a:gd name="T79" fmla="*/ 2147483647 h 288"/>
                <a:gd name="T80" fmla="*/ 2147483647 w 206"/>
                <a:gd name="T81" fmla="*/ 2147483647 h 288"/>
                <a:gd name="T82" fmla="*/ 2147483647 w 206"/>
                <a:gd name="T83" fmla="*/ 2147483647 h 288"/>
                <a:gd name="T84" fmla="*/ 2147483647 w 206"/>
                <a:gd name="T85" fmla="*/ 2147483647 h 288"/>
                <a:gd name="T86" fmla="*/ 2147483647 w 206"/>
                <a:gd name="T87" fmla="*/ 2147483647 h 288"/>
                <a:gd name="T88" fmla="*/ 2147483647 w 206"/>
                <a:gd name="T89" fmla="*/ 2147483647 h 288"/>
                <a:gd name="T90" fmla="*/ 2147483647 w 206"/>
                <a:gd name="T91" fmla="*/ 2147483647 h 288"/>
                <a:gd name="T92" fmla="*/ 2147483647 w 206"/>
                <a:gd name="T93" fmla="*/ 2147483647 h 288"/>
                <a:gd name="T94" fmla="*/ 2147483647 w 206"/>
                <a:gd name="T95" fmla="*/ 2147483647 h 288"/>
                <a:gd name="T96" fmla="*/ 2147483647 w 206"/>
                <a:gd name="T97" fmla="*/ 2147483647 h 288"/>
                <a:gd name="T98" fmla="*/ 2147483647 w 206"/>
                <a:gd name="T99" fmla="*/ 2147483647 h 288"/>
                <a:gd name="T100" fmla="*/ 2147483647 w 206"/>
                <a:gd name="T101" fmla="*/ 2147483647 h 288"/>
                <a:gd name="T102" fmla="*/ 2147483647 w 206"/>
                <a:gd name="T103" fmla="*/ 2147483647 h 288"/>
                <a:gd name="T104" fmla="*/ 2147483647 w 206"/>
                <a:gd name="T105" fmla="*/ 2147483647 h 288"/>
                <a:gd name="T106" fmla="*/ 2147483647 w 206"/>
                <a:gd name="T107" fmla="*/ 2147483647 h 288"/>
                <a:gd name="T108" fmla="*/ 2147483647 w 206"/>
                <a:gd name="T109" fmla="*/ 2147483647 h 28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6"/>
                <a:gd name="T166" fmla="*/ 0 h 288"/>
                <a:gd name="T167" fmla="*/ 206 w 206"/>
                <a:gd name="T168" fmla="*/ 288 h 28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6" h="288">
                  <a:moveTo>
                    <a:pt x="62" y="272"/>
                  </a:moveTo>
                  <a:lnTo>
                    <a:pt x="62" y="234"/>
                  </a:lnTo>
                  <a:lnTo>
                    <a:pt x="143" y="234"/>
                  </a:lnTo>
                  <a:lnTo>
                    <a:pt x="144" y="272"/>
                  </a:lnTo>
                  <a:lnTo>
                    <a:pt x="144" y="279"/>
                  </a:lnTo>
                  <a:lnTo>
                    <a:pt x="147" y="283"/>
                  </a:lnTo>
                  <a:lnTo>
                    <a:pt x="150" y="287"/>
                  </a:lnTo>
                  <a:lnTo>
                    <a:pt x="155" y="288"/>
                  </a:lnTo>
                  <a:lnTo>
                    <a:pt x="159" y="288"/>
                  </a:lnTo>
                  <a:lnTo>
                    <a:pt x="164" y="287"/>
                  </a:lnTo>
                  <a:lnTo>
                    <a:pt x="170" y="286"/>
                  </a:lnTo>
                  <a:lnTo>
                    <a:pt x="175" y="282"/>
                  </a:lnTo>
                  <a:lnTo>
                    <a:pt x="182" y="276"/>
                  </a:lnTo>
                  <a:lnTo>
                    <a:pt x="187" y="270"/>
                  </a:lnTo>
                  <a:lnTo>
                    <a:pt x="192" y="263"/>
                  </a:lnTo>
                  <a:lnTo>
                    <a:pt x="197" y="254"/>
                  </a:lnTo>
                  <a:lnTo>
                    <a:pt x="201" y="244"/>
                  </a:lnTo>
                  <a:lnTo>
                    <a:pt x="204" y="232"/>
                  </a:lnTo>
                  <a:lnTo>
                    <a:pt x="206" y="221"/>
                  </a:lnTo>
                  <a:lnTo>
                    <a:pt x="206" y="207"/>
                  </a:lnTo>
                  <a:lnTo>
                    <a:pt x="206" y="65"/>
                  </a:lnTo>
                  <a:lnTo>
                    <a:pt x="205" y="52"/>
                  </a:lnTo>
                  <a:lnTo>
                    <a:pt x="201" y="40"/>
                  </a:lnTo>
                  <a:lnTo>
                    <a:pt x="196" y="30"/>
                  </a:lnTo>
                  <a:lnTo>
                    <a:pt x="188" y="19"/>
                  </a:lnTo>
                  <a:lnTo>
                    <a:pt x="179" y="11"/>
                  </a:lnTo>
                  <a:lnTo>
                    <a:pt x="169" y="6"/>
                  </a:lnTo>
                  <a:lnTo>
                    <a:pt x="157" y="2"/>
                  </a:lnTo>
                  <a:lnTo>
                    <a:pt x="144" y="0"/>
                  </a:lnTo>
                  <a:lnTo>
                    <a:pt x="62" y="0"/>
                  </a:lnTo>
                  <a:lnTo>
                    <a:pt x="50" y="2"/>
                  </a:lnTo>
                  <a:lnTo>
                    <a:pt x="39" y="6"/>
                  </a:lnTo>
                  <a:lnTo>
                    <a:pt x="27" y="11"/>
                  </a:lnTo>
                  <a:lnTo>
                    <a:pt x="18" y="19"/>
                  </a:lnTo>
                  <a:lnTo>
                    <a:pt x="11" y="30"/>
                  </a:lnTo>
                  <a:lnTo>
                    <a:pt x="5" y="40"/>
                  </a:lnTo>
                  <a:lnTo>
                    <a:pt x="2" y="52"/>
                  </a:lnTo>
                  <a:lnTo>
                    <a:pt x="0" y="65"/>
                  </a:lnTo>
                  <a:lnTo>
                    <a:pt x="0" y="207"/>
                  </a:lnTo>
                  <a:lnTo>
                    <a:pt x="2" y="221"/>
                  </a:lnTo>
                  <a:lnTo>
                    <a:pt x="3" y="232"/>
                  </a:lnTo>
                  <a:lnTo>
                    <a:pt x="7" y="244"/>
                  </a:lnTo>
                  <a:lnTo>
                    <a:pt x="11" y="254"/>
                  </a:lnTo>
                  <a:lnTo>
                    <a:pt x="14" y="263"/>
                  </a:lnTo>
                  <a:lnTo>
                    <a:pt x="21" y="270"/>
                  </a:lnTo>
                  <a:lnTo>
                    <a:pt x="26" y="276"/>
                  </a:lnTo>
                  <a:lnTo>
                    <a:pt x="31" y="282"/>
                  </a:lnTo>
                  <a:lnTo>
                    <a:pt x="38" y="286"/>
                  </a:lnTo>
                  <a:lnTo>
                    <a:pt x="43" y="287"/>
                  </a:lnTo>
                  <a:lnTo>
                    <a:pt x="48" y="288"/>
                  </a:lnTo>
                  <a:lnTo>
                    <a:pt x="53" y="288"/>
                  </a:lnTo>
                  <a:lnTo>
                    <a:pt x="57" y="287"/>
                  </a:lnTo>
                  <a:lnTo>
                    <a:pt x="60" y="283"/>
                  </a:lnTo>
                  <a:lnTo>
                    <a:pt x="62" y="279"/>
                  </a:lnTo>
                  <a:lnTo>
                    <a:pt x="62" y="272"/>
                  </a:lnTo>
                  <a:close/>
                </a:path>
              </a:pathLst>
            </a:custGeom>
            <a:solidFill>
              <a:srgbClr val="4F81BD">
                <a:lumMod val="75000"/>
              </a:srgbClr>
            </a:solidFill>
            <a:ln w="1651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" name="Grouper 2"/>
            <p:cNvGrpSpPr/>
            <p:nvPr/>
          </p:nvGrpSpPr>
          <p:grpSpPr>
            <a:xfrm>
              <a:off x="5556937" y="2208422"/>
              <a:ext cx="1052455" cy="979121"/>
              <a:chOff x="5556937" y="2223363"/>
              <a:chExt cx="1052455" cy="979121"/>
            </a:xfrm>
          </p:grpSpPr>
          <p:sp>
            <p:nvSpPr>
              <p:cNvPr id="218" name="Freeform 1496"/>
              <p:cNvSpPr>
                <a:spLocks noChangeAspect="1"/>
              </p:cNvSpPr>
              <p:nvPr/>
            </p:nvSpPr>
            <p:spPr bwMode="auto">
              <a:xfrm rot="20012189">
                <a:off x="6432631" y="2961523"/>
                <a:ext cx="176761" cy="132426"/>
              </a:xfrm>
              <a:custGeom>
                <a:avLst/>
                <a:gdLst>
                  <a:gd name="T0" fmla="*/ 2147483647 w 206"/>
                  <a:gd name="T1" fmla="*/ 2147483647 h 288"/>
                  <a:gd name="T2" fmla="*/ 2147483647 w 206"/>
                  <a:gd name="T3" fmla="*/ 2147483647 h 288"/>
                  <a:gd name="T4" fmla="*/ 2147483647 w 206"/>
                  <a:gd name="T5" fmla="*/ 2147483647 h 288"/>
                  <a:gd name="T6" fmla="*/ 2147483647 w 206"/>
                  <a:gd name="T7" fmla="*/ 2147483647 h 288"/>
                  <a:gd name="T8" fmla="*/ 2147483647 w 206"/>
                  <a:gd name="T9" fmla="*/ 2147483647 h 288"/>
                  <a:gd name="T10" fmla="*/ 2147483647 w 206"/>
                  <a:gd name="T11" fmla="*/ 2147483647 h 288"/>
                  <a:gd name="T12" fmla="*/ 2147483647 w 206"/>
                  <a:gd name="T13" fmla="*/ 2147483647 h 288"/>
                  <a:gd name="T14" fmla="*/ 2147483647 w 206"/>
                  <a:gd name="T15" fmla="*/ 2147483647 h 288"/>
                  <a:gd name="T16" fmla="*/ 2147483647 w 206"/>
                  <a:gd name="T17" fmla="*/ 2147483647 h 288"/>
                  <a:gd name="T18" fmla="*/ 2147483647 w 206"/>
                  <a:gd name="T19" fmla="*/ 2147483647 h 288"/>
                  <a:gd name="T20" fmla="*/ 2147483647 w 206"/>
                  <a:gd name="T21" fmla="*/ 2147483647 h 288"/>
                  <a:gd name="T22" fmla="*/ 2147483647 w 206"/>
                  <a:gd name="T23" fmla="*/ 2147483647 h 288"/>
                  <a:gd name="T24" fmla="*/ 2147483647 w 206"/>
                  <a:gd name="T25" fmla="*/ 2147483647 h 288"/>
                  <a:gd name="T26" fmla="*/ 2147483647 w 206"/>
                  <a:gd name="T27" fmla="*/ 2147483647 h 288"/>
                  <a:gd name="T28" fmla="*/ 2147483647 w 206"/>
                  <a:gd name="T29" fmla="*/ 2147483647 h 288"/>
                  <a:gd name="T30" fmla="*/ 2147483647 w 206"/>
                  <a:gd name="T31" fmla="*/ 2147483647 h 288"/>
                  <a:gd name="T32" fmla="*/ 2147483647 w 206"/>
                  <a:gd name="T33" fmla="*/ 2147483647 h 288"/>
                  <a:gd name="T34" fmla="*/ 2147483647 w 206"/>
                  <a:gd name="T35" fmla="*/ 2147483647 h 288"/>
                  <a:gd name="T36" fmla="*/ 2147483647 w 206"/>
                  <a:gd name="T37" fmla="*/ 2147483647 h 288"/>
                  <a:gd name="T38" fmla="*/ 2147483647 w 206"/>
                  <a:gd name="T39" fmla="*/ 2147483647 h 288"/>
                  <a:gd name="T40" fmla="*/ 2147483647 w 206"/>
                  <a:gd name="T41" fmla="*/ 2147483647 h 288"/>
                  <a:gd name="T42" fmla="*/ 2147483647 w 206"/>
                  <a:gd name="T43" fmla="*/ 2147483647 h 288"/>
                  <a:gd name="T44" fmla="*/ 2147483647 w 206"/>
                  <a:gd name="T45" fmla="*/ 2147483647 h 288"/>
                  <a:gd name="T46" fmla="*/ 2147483647 w 206"/>
                  <a:gd name="T47" fmla="*/ 2147483647 h 288"/>
                  <a:gd name="T48" fmla="*/ 2147483647 w 206"/>
                  <a:gd name="T49" fmla="*/ 2147483647 h 288"/>
                  <a:gd name="T50" fmla="*/ 2147483647 w 206"/>
                  <a:gd name="T51" fmla="*/ 2147483647 h 288"/>
                  <a:gd name="T52" fmla="*/ 2147483647 w 206"/>
                  <a:gd name="T53" fmla="*/ 2147483647 h 288"/>
                  <a:gd name="T54" fmla="*/ 2147483647 w 206"/>
                  <a:gd name="T55" fmla="*/ 2147483647 h 288"/>
                  <a:gd name="T56" fmla="*/ 2147483647 w 206"/>
                  <a:gd name="T57" fmla="*/ 0 h 288"/>
                  <a:gd name="T58" fmla="*/ 2147483647 w 206"/>
                  <a:gd name="T59" fmla="*/ 0 h 288"/>
                  <a:gd name="T60" fmla="*/ 2147483647 w 206"/>
                  <a:gd name="T61" fmla="*/ 2147483647 h 288"/>
                  <a:gd name="T62" fmla="*/ 2147483647 w 206"/>
                  <a:gd name="T63" fmla="*/ 2147483647 h 288"/>
                  <a:gd name="T64" fmla="*/ 2147483647 w 206"/>
                  <a:gd name="T65" fmla="*/ 2147483647 h 288"/>
                  <a:gd name="T66" fmla="*/ 2147483647 w 206"/>
                  <a:gd name="T67" fmla="*/ 2147483647 h 288"/>
                  <a:gd name="T68" fmla="*/ 2147483647 w 206"/>
                  <a:gd name="T69" fmla="*/ 2147483647 h 288"/>
                  <a:gd name="T70" fmla="*/ 2147483647 w 206"/>
                  <a:gd name="T71" fmla="*/ 2147483647 h 288"/>
                  <a:gd name="T72" fmla="*/ 2147483647 w 206"/>
                  <a:gd name="T73" fmla="*/ 2147483647 h 288"/>
                  <a:gd name="T74" fmla="*/ 0 w 206"/>
                  <a:gd name="T75" fmla="*/ 2147483647 h 288"/>
                  <a:gd name="T76" fmla="*/ 0 w 206"/>
                  <a:gd name="T77" fmla="*/ 2147483647 h 288"/>
                  <a:gd name="T78" fmla="*/ 2147483647 w 206"/>
                  <a:gd name="T79" fmla="*/ 2147483647 h 288"/>
                  <a:gd name="T80" fmla="*/ 2147483647 w 206"/>
                  <a:gd name="T81" fmla="*/ 2147483647 h 288"/>
                  <a:gd name="T82" fmla="*/ 2147483647 w 206"/>
                  <a:gd name="T83" fmla="*/ 2147483647 h 288"/>
                  <a:gd name="T84" fmla="*/ 2147483647 w 206"/>
                  <a:gd name="T85" fmla="*/ 2147483647 h 288"/>
                  <a:gd name="T86" fmla="*/ 2147483647 w 206"/>
                  <a:gd name="T87" fmla="*/ 2147483647 h 288"/>
                  <a:gd name="T88" fmla="*/ 2147483647 w 206"/>
                  <a:gd name="T89" fmla="*/ 2147483647 h 288"/>
                  <a:gd name="T90" fmla="*/ 2147483647 w 206"/>
                  <a:gd name="T91" fmla="*/ 2147483647 h 288"/>
                  <a:gd name="T92" fmla="*/ 2147483647 w 206"/>
                  <a:gd name="T93" fmla="*/ 2147483647 h 288"/>
                  <a:gd name="T94" fmla="*/ 2147483647 w 206"/>
                  <a:gd name="T95" fmla="*/ 2147483647 h 288"/>
                  <a:gd name="T96" fmla="*/ 2147483647 w 206"/>
                  <a:gd name="T97" fmla="*/ 2147483647 h 288"/>
                  <a:gd name="T98" fmla="*/ 2147483647 w 206"/>
                  <a:gd name="T99" fmla="*/ 2147483647 h 288"/>
                  <a:gd name="T100" fmla="*/ 2147483647 w 206"/>
                  <a:gd name="T101" fmla="*/ 2147483647 h 288"/>
                  <a:gd name="T102" fmla="*/ 2147483647 w 206"/>
                  <a:gd name="T103" fmla="*/ 2147483647 h 288"/>
                  <a:gd name="T104" fmla="*/ 2147483647 w 206"/>
                  <a:gd name="T105" fmla="*/ 2147483647 h 288"/>
                  <a:gd name="T106" fmla="*/ 2147483647 w 206"/>
                  <a:gd name="T107" fmla="*/ 2147483647 h 288"/>
                  <a:gd name="T108" fmla="*/ 2147483647 w 206"/>
                  <a:gd name="T109" fmla="*/ 2147483647 h 28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06"/>
                  <a:gd name="T166" fmla="*/ 0 h 288"/>
                  <a:gd name="T167" fmla="*/ 206 w 206"/>
                  <a:gd name="T168" fmla="*/ 288 h 28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06" h="288">
                    <a:moveTo>
                      <a:pt x="62" y="272"/>
                    </a:moveTo>
                    <a:lnTo>
                      <a:pt x="62" y="234"/>
                    </a:lnTo>
                    <a:lnTo>
                      <a:pt x="143" y="234"/>
                    </a:lnTo>
                    <a:lnTo>
                      <a:pt x="144" y="272"/>
                    </a:lnTo>
                    <a:lnTo>
                      <a:pt x="144" y="279"/>
                    </a:lnTo>
                    <a:lnTo>
                      <a:pt x="147" y="283"/>
                    </a:lnTo>
                    <a:lnTo>
                      <a:pt x="150" y="287"/>
                    </a:lnTo>
                    <a:lnTo>
                      <a:pt x="155" y="288"/>
                    </a:lnTo>
                    <a:lnTo>
                      <a:pt x="159" y="288"/>
                    </a:lnTo>
                    <a:lnTo>
                      <a:pt x="164" y="287"/>
                    </a:lnTo>
                    <a:lnTo>
                      <a:pt x="170" y="286"/>
                    </a:lnTo>
                    <a:lnTo>
                      <a:pt x="175" y="282"/>
                    </a:lnTo>
                    <a:lnTo>
                      <a:pt x="182" y="276"/>
                    </a:lnTo>
                    <a:lnTo>
                      <a:pt x="187" y="270"/>
                    </a:lnTo>
                    <a:lnTo>
                      <a:pt x="192" y="263"/>
                    </a:lnTo>
                    <a:lnTo>
                      <a:pt x="197" y="254"/>
                    </a:lnTo>
                    <a:lnTo>
                      <a:pt x="201" y="244"/>
                    </a:lnTo>
                    <a:lnTo>
                      <a:pt x="204" y="232"/>
                    </a:lnTo>
                    <a:lnTo>
                      <a:pt x="206" y="221"/>
                    </a:lnTo>
                    <a:lnTo>
                      <a:pt x="206" y="207"/>
                    </a:lnTo>
                    <a:lnTo>
                      <a:pt x="206" y="65"/>
                    </a:lnTo>
                    <a:lnTo>
                      <a:pt x="205" y="52"/>
                    </a:lnTo>
                    <a:lnTo>
                      <a:pt x="201" y="40"/>
                    </a:lnTo>
                    <a:lnTo>
                      <a:pt x="196" y="30"/>
                    </a:lnTo>
                    <a:lnTo>
                      <a:pt x="188" y="19"/>
                    </a:lnTo>
                    <a:lnTo>
                      <a:pt x="179" y="11"/>
                    </a:lnTo>
                    <a:lnTo>
                      <a:pt x="169" y="6"/>
                    </a:lnTo>
                    <a:lnTo>
                      <a:pt x="157" y="2"/>
                    </a:lnTo>
                    <a:lnTo>
                      <a:pt x="144" y="0"/>
                    </a:lnTo>
                    <a:lnTo>
                      <a:pt x="62" y="0"/>
                    </a:lnTo>
                    <a:lnTo>
                      <a:pt x="50" y="2"/>
                    </a:lnTo>
                    <a:lnTo>
                      <a:pt x="39" y="6"/>
                    </a:lnTo>
                    <a:lnTo>
                      <a:pt x="27" y="11"/>
                    </a:lnTo>
                    <a:lnTo>
                      <a:pt x="18" y="19"/>
                    </a:lnTo>
                    <a:lnTo>
                      <a:pt x="11" y="30"/>
                    </a:lnTo>
                    <a:lnTo>
                      <a:pt x="5" y="40"/>
                    </a:lnTo>
                    <a:lnTo>
                      <a:pt x="2" y="52"/>
                    </a:lnTo>
                    <a:lnTo>
                      <a:pt x="0" y="65"/>
                    </a:lnTo>
                    <a:lnTo>
                      <a:pt x="0" y="207"/>
                    </a:lnTo>
                    <a:lnTo>
                      <a:pt x="2" y="221"/>
                    </a:lnTo>
                    <a:lnTo>
                      <a:pt x="3" y="232"/>
                    </a:lnTo>
                    <a:lnTo>
                      <a:pt x="7" y="244"/>
                    </a:lnTo>
                    <a:lnTo>
                      <a:pt x="11" y="254"/>
                    </a:lnTo>
                    <a:lnTo>
                      <a:pt x="14" y="263"/>
                    </a:lnTo>
                    <a:lnTo>
                      <a:pt x="21" y="270"/>
                    </a:lnTo>
                    <a:lnTo>
                      <a:pt x="26" y="276"/>
                    </a:lnTo>
                    <a:lnTo>
                      <a:pt x="31" y="282"/>
                    </a:lnTo>
                    <a:lnTo>
                      <a:pt x="38" y="286"/>
                    </a:lnTo>
                    <a:lnTo>
                      <a:pt x="43" y="287"/>
                    </a:lnTo>
                    <a:lnTo>
                      <a:pt x="48" y="288"/>
                    </a:lnTo>
                    <a:lnTo>
                      <a:pt x="53" y="288"/>
                    </a:lnTo>
                    <a:lnTo>
                      <a:pt x="57" y="287"/>
                    </a:lnTo>
                    <a:lnTo>
                      <a:pt x="60" y="283"/>
                    </a:lnTo>
                    <a:lnTo>
                      <a:pt x="62" y="279"/>
                    </a:lnTo>
                    <a:lnTo>
                      <a:pt x="62" y="272"/>
                    </a:lnTo>
                    <a:close/>
                  </a:path>
                </a:pathLst>
              </a:custGeom>
              <a:solidFill>
                <a:srgbClr val="FF0000"/>
              </a:solidFill>
              <a:ln w="1651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221" name="Group 1051"/>
              <p:cNvGrpSpPr>
                <a:grpSpLocks noChangeAspect="1"/>
              </p:cNvGrpSpPr>
              <p:nvPr/>
            </p:nvGrpSpPr>
            <p:grpSpPr bwMode="auto">
              <a:xfrm rot="14758766">
                <a:off x="6304174" y="2835151"/>
                <a:ext cx="260085" cy="32139"/>
                <a:chOff x="1417" y="1077040"/>
                <a:chExt cx="259" cy="20205"/>
              </a:xfrm>
            </p:grpSpPr>
            <p:sp>
              <p:nvSpPr>
                <p:cNvPr id="222" name="Line 1049"/>
                <p:cNvSpPr>
                  <a:spLocks noChangeAspect="1" noChangeShapeType="1"/>
                </p:cNvSpPr>
                <p:nvPr/>
              </p:nvSpPr>
              <p:spPr bwMode="auto">
                <a:xfrm>
                  <a:off x="1417" y="1077040"/>
                  <a:ext cx="259" cy="0"/>
                </a:xfrm>
                <a:prstGeom prst="line">
                  <a:avLst/>
                </a:prstGeom>
                <a:noFill/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3" name="Line 1050"/>
                <p:cNvSpPr>
                  <a:spLocks noChangeAspect="1" noChangeShapeType="1"/>
                </p:cNvSpPr>
                <p:nvPr/>
              </p:nvSpPr>
              <p:spPr bwMode="auto">
                <a:xfrm>
                  <a:off x="1421" y="1097245"/>
                  <a:ext cx="246" cy="0"/>
                </a:xfrm>
                <a:prstGeom prst="line">
                  <a:avLst/>
                </a:prstGeom>
                <a:noFill/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11" name="Grouper 210"/>
              <p:cNvGrpSpPr/>
              <p:nvPr/>
            </p:nvGrpSpPr>
            <p:grpSpPr>
              <a:xfrm rot="425443">
                <a:off x="6178499" y="3021603"/>
                <a:ext cx="127089" cy="180881"/>
                <a:chOff x="4848697" y="2094128"/>
                <a:chExt cx="981064" cy="842409"/>
              </a:xfrm>
            </p:grpSpPr>
            <p:sp>
              <p:nvSpPr>
                <p:cNvPr id="215" name="Forme libre 75"/>
                <p:cNvSpPr>
                  <a:spLocks noChangeAspect="1" noChangeArrowheads="1"/>
                </p:cNvSpPr>
                <p:nvPr/>
              </p:nvSpPr>
              <p:spPr bwMode="auto">
                <a:xfrm rot="19623034">
                  <a:off x="4848697" y="2420494"/>
                  <a:ext cx="981064" cy="516043"/>
                </a:xfrm>
                <a:custGeom>
                  <a:avLst/>
                  <a:gdLst>
                    <a:gd name="T0" fmla="*/ 0 w 857257"/>
                    <a:gd name="T1" fmla="*/ 0 h 731715"/>
                    <a:gd name="T2" fmla="*/ 0 w 857257"/>
                    <a:gd name="T3" fmla="*/ 0 h 731715"/>
                    <a:gd name="T4" fmla="*/ 0 w 857257"/>
                    <a:gd name="T5" fmla="*/ 0 h 731715"/>
                    <a:gd name="T6" fmla="*/ 0 w 857257"/>
                    <a:gd name="T7" fmla="*/ 0 h 731715"/>
                    <a:gd name="T8" fmla="*/ 0 w 857257"/>
                    <a:gd name="T9" fmla="*/ 0 h 731715"/>
                    <a:gd name="T10" fmla="*/ 0 w 857257"/>
                    <a:gd name="T11" fmla="*/ 0 h 731715"/>
                    <a:gd name="T12" fmla="*/ 0 w 857257"/>
                    <a:gd name="T13" fmla="*/ 0 h 731715"/>
                    <a:gd name="T14" fmla="*/ 0 w 857257"/>
                    <a:gd name="T15" fmla="*/ 0 h 731715"/>
                    <a:gd name="T16" fmla="*/ 0 w 857257"/>
                    <a:gd name="T17" fmla="*/ 0 h 731715"/>
                    <a:gd name="T18" fmla="*/ 0 w 857257"/>
                    <a:gd name="T19" fmla="*/ 0 h 73171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57257"/>
                    <a:gd name="T31" fmla="*/ 0 h 731715"/>
                    <a:gd name="T32" fmla="*/ 857257 w 857257"/>
                    <a:gd name="T33" fmla="*/ 731715 h 73171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57257" h="731715">
                      <a:moveTo>
                        <a:pt x="0" y="428628"/>
                      </a:moveTo>
                      <a:cubicBezTo>
                        <a:pt x="0" y="314949"/>
                        <a:pt x="45159" y="205926"/>
                        <a:pt x="125543" y="125542"/>
                      </a:cubicBezTo>
                      <a:cubicBezTo>
                        <a:pt x="205926" y="45159"/>
                        <a:pt x="314950" y="0"/>
                        <a:pt x="428629" y="0"/>
                      </a:cubicBezTo>
                      <a:cubicBezTo>
                        <a:pt x="542308" y="0"/>
                        <a:pt x="651331" y="45159"/>
                        <a:pt x="731715" y="125543"/>
                      </a:cubicBezTo>
                      <a:cubicBezTo>
                        <a:pt x="812098" y="205926"/>
                        <a:pt x="857257" y="314950"/>
                        <a:pt x="857257" y="428629"/>
                      </a:cubicBezTo>
                      <a:cubicBezTo>
                        <a:pt x="857257" y="542308"/>
                        <a:pt x="800776" y="715254"/>
                        <a:pt x="731715" y="731715"/>
                      </a:cubicBezTo>
                      <a:cubicBezTo>
                        <a:pt x="729303" y="540997"/>
                        <a:pt x="543922" y="455932"/>
                        <a:pt x="442893" y="455932"/>
                      </a:cubicBezTo>
                      <a:cubicBezTo>
                        <a:pt x="341864" y="455932"/>
                        <a:pt x="135850" y="526317"/>
                        <a:pt x="125543" y="731715"/>
                      </a:cubicBezTo>
                      <a:cubicBezTo>
                        <a:pt x="45160" y="651332"/>
                        <a:pt x="1" y="542308"/>
                        <a:pt x="1" y="428629"/>
                      </a:cubicBezTo>
                      <a:lnTo>
                        <a:pt x="0" y="428628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3175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6" name="Forme libre 76"/>
                <p:cNvSpPr>
                  <a:spLocks noChangeAspect="1" noChangeArrowheads="1"/>
                </p:cNvSpPr>
                <p:nvPr/>
              </p:nvSpPr>
              <p:spPr bwMode="auto">
                <a:xfrm rot="8823034">
                  <a:off x="4945022" y="2094128"/>
                  <a:ext cx="265437" cy="415367"/>
                </a:xfrm>
                <a:custGeom>
                  <a:avLst/>
                  <a:gdLst>
                    <a:gd name="T0" fmla="*/ 0 w 219074"/>
                    <a:gd name="T1" fmla="*/ 0 h 642942"/>
                    <a:gd name="T2" fmla="*/ 0 w 219074"/>
                    <a:gd name="T3" fmla="*/ 0 h 642942"/>
                    <a:gd name="T4" fmla="*/ 0 w 219074"/>
                    <a:gd name="T5" fmla="*/ 0 h 642942"/>
                    <a:gd name="T6" fmla="*/ 0 w 219074"/>
                    <a:gd name="T7" fmla="*/ 0 h 64294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9074"/>
                    <a:gd name="T13" fmla="*/ 0 h 642942"/>
                    <a:gd name="T14" fmla="*/ 219074 w 219074"/>
                    <a:gd name="T15" fmla="*/ 642942 h 64294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9074" h="642942">
                      <a:moveTo>
                        <a:pt x="219074" y="0"/>
                      </a:moveTo>
                      <a:lnTo>
                        <a:pt x="219074" y="642942"/>
                      </a:lnTo>
                      <a:lnTo>
                        <a:pt x="4760" y="642942"/>
                      </a:lnTo>
                      <a:cubicBezTo>
                        <a:pt x="4760" y="428628"/>
                        <a:pt x="0" y="946"/>
                        <a:pt x="0" y="946"/>
                      </a:cubicBezTo>
                    </a:path>
                  </a:pathLst>
                </a:custGeom>
                <a:solidFill>
                  <a:srgbClr val="FFFF00"/>
                </a:solidFill>
                <a:ln w="3175">
                  <a:solidFill>
                    <a:sysClr val="windowText" lastClr="000000"/>
                  </a:solidFill>
                  <a:round/>
                  <a:headEnd/>
                  <a:tailEnd/>
                </a:ln>
              </p:spPr>
              <p:txBody>
                <a:bodyPr rot="10800000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07" name="Group 1051"/>
              <p:cNvGrpSpPr>
                <a:grpSpLocks noChangeAspect="1"/>
              </p:cNvGrpSpPr>
              <p:nvPr/>
            </p:nvGrpSpPr>
            <p:grpSpPr bwMode="auto">
              <a:xfrm rot="14758766">
                <a:off x="5920849" y="3101815"/>
                <a:ext cx="148619" cy="27203"/>
                <a:chOff x="1410" y="1078758"/>
                <a:chExt cx="148" cy="17102"/>
              </a:xfrm>
            </p:grpSpPr>
            <p:sp>
              <p:nvSpPr>
                <p:cNvPr id="208" name="Line 1049"/>
                <p:cNvSpPr>
                  <a:spLocks noChangeAspect="1" noChangeShapeType="1"/>
                </p:cNvSpPr>
                <p:nvPr/>
              </p:nvSpPr>
              <p:spPr bwMode="auto">
                <a:xfrm>
                  <a:off x="1410" y="1078758"/>
                  <a:ext cx="148" cy="0"/>
                </a:xfrm>
                <a:prstGeom prst="line">
                  <a:avLst/>
                </a:prstGeom>
                <a:noFill/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9" name="Line 1050"/>
                <p:cNvSpPr>
                  <a:spLocks noChangeAspect="1" noChangeShapeType="1"/>
                </p:cNvSpPr>
                <p:nvPr/>
              </p:nvSpPr>
              <p:spPr bwMode="auto">
                <a:xfrm>
                  <a:off x="1416" y="1095860"/>
                  <a:ext cx="112" cy="0"/>
                </a:xfrm>
                <a:prstGeom prst="line">
                  <a:avLst/>
                </a:prstGeom>
                <a:noFill/>
                <a:ln w="12700">
                  <a:solidFill>
                    <a:sysClr val="windowText" lastClr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69" name="Group 130"/>
              <p:cNvGrpSpPr>
                <a:grpSpLocks/>
              </p:cNvGrpSpPr>
              <p:nvPr/>
            </p:nvGrpSpPr>
            <p:grpSpPr bwMode="auto">
              <a:xfrm>
                <a:off x="5556937" y="2223363"/>
                <a:ext cx="940794" cy="898586"/>
                <a:chOff x="4349" y="1763"/>
                <a:chExt cx="834" cy="818"/>
              </a:xfrm>
            </p:grpSpPr>
            <p:sp>
              <p:nvSpPr>
                <p:cNvPr id="190" name="Freeform 117"/>
                <p:cNvSpPr>
                  <a:spLocks/>
                </p:cNvSpPr>
                <p:nvPr/>
              </p:nvSpPr>
              <p:spPr bwMode="auto">
                <a:xfrm>
                  <a:off x="4358" y="1763"/>
                  <a:ext cx="825" cy="818"/>
                </a:xfrm>
                <a:custGeom>
                  <a:avLst/>
                  <a:gdLst>
                    <a:gd name="T0" fmla="*/ 566 w 478"/>
                    <a:gd name="T1" fmla="*/ 206 h 444"/>
                    <a:gd name="T2" fmla="*/ 107 w 478"/>
                    <a:gd name="T3" fmla="*/ 927 h 444"/>
                    <a:gd name="T4" fmla="*/ 169 w 478"/>
                    <a:gd name="T5" fmla="*/ 1951 h 444"/>
                    <a:gd name="T6" fmla="*/ 1629 w 478"/>
                    <a:gd name="T7" fmla="*/ 2458 h 444"/>
                    <a:gd name="T8" fmla="*/ 1940 w 478"/>
                    <a:gd name="T9" fmla="*/ 451 h 444"/>
                    <a:gd name="T10" fmla="*/ 1301 w 478"/>
                    <a:gd name="T11" fmla="*/ 88 h 444"/>
                    <a:gd name="T12" fmla="*/ 566 w 478"/>
                    <a:gd name="T13" fmla="*/ 206 h 44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78" h="444">
                      <a:moveTo>
                        <a:pt x="110" y="33"/>
                      </a:moveTo>
                      <a:cubicBezTo>
                        <a:pt x="53" y="66"/>
                        <a:pt x="45" y="92"/>
                        <a:pt x="21" y="148"/>
                      </a:cubicBezTo>
                      <a:cubicBezTo>
                        <a:pt x="0" y="199"/>
                        <a:pt x="7" y="264"/>
                        <a:pt x="33" y="312"/>
                      </a:cubicBezTo>
                      <a:cubicBezTo>
                        <a:pt x="82" y="404"/>
                        <a:pt x="227" y="444"/>
                        <a:pt x="317" y="393"/>
                      </a:cubicBezTo>
                      <a:cubicBezTo>
                        <a:pt x="424" y="333"/>
                        <a:pt x="478" y="167"/>
                        <a:pt x="377" y="72"/>
                      </a:cubicBezTo>
                      <a:cubicBezTo>
                        <a:pt x="342" y="39"/>
                        <a:pt x="298" y="23"/>
                        <a:pt x="253" y="14"/>
                      </a:cubicBezTo>
                      <a:cubicBezTo>
                        <a:pt x="183" y="0"/>
                        <a:pt x="150" y="12"/>
                        <a:pt x="110" y="33"/>
                      </a:cubicBezTo>
                      <a:close/>
                    </a:path>
                  </a:pathLst>
                </a:custGeom>
                <a:solidFill>
                  <a:srgbClr val="ABD4E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" name="Freeform 118"/>
                <p:cNvSpPr>
                  <a:spLocks/>
                </p:cNvSpPr>
                <p:nvPr/>
              </p:nvSpPr>
              <p:spPr bwMode="auto">
                <a:xfrm>
                  <a:off x="4444" y="1822"/>
                  <a:ext cx="615" cy="647"/>
                </a:xfrm>
                <a:custGeom>
                  <a:avLst/>
                  <a:gdLst>
                    <a:gd name="T0" fmla="*/ 423 w 356"/>
                    <a:gd name="T1" fmla="*/ 201 h 351"/>
                    <a:gd name="T2" fmla="*/ 62 w 356"/>
                    <a:gd name="T3" fmla="*/ 922 h 351"/>
                    <a:gd name="T4" fmla="*/ 389 w 356"/>
                    <a:gd name="T5" fmla="*/ 1974 h 351"/>
                    <a:gd name="T6" fmla="*/ 1107 w 356"/>
                    <a:gd name="T7" fmla="*/ 2136 h 351"/>
                    <a:gd name="T8" fmla="*/ 1629 w 356"/>
                    <a:gd name="T9" fmla="*/ 1596 h 351"/>
                    <a:gd name="T10" fmla="*/ 1748 w 356"/>
                    <a:gd name="T11" fmla="*/ 750 h 351"/>
                    <a:gd name="T12" fmla="*/ 1316 w 356"/>
                    <a:gd name="T13" fmla="*/ 149 h 351"/>
                    <a:gd name="T14" fmla="*/ 423 w 356"/>
                    <a:gd name="T15" fmla="*/ 201 h 35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6" h="351">
                      <a:moveTo>
                        <a:pt x="82" y="32"/>
                      </a:moveTo>
                      <a:cubicBezTo>
                        <a:pt x="32" y="58"/>
                        <a:pt x="19" y="110"/>
                        <a:pt x="12" y="147"/>
                      </a:cubicBezTo>
                      <a:cubicBezTo>
                        <a:pt x="0" y="215"/>
                        <a:pt x="10" y="278"/>
                        <a:pt x="75" y="315"/>
                      </a:cubicBezTo>
                      <a:cubicBezTo>
                        <a:pt x="108" y="333"/>
                        <a:pt x="177" y="351"/>
                        <a:pt x="215" y="341"/>
                      </a:cubicBezTo>
                      <a:cubicBezTo>
                        <a:pt x="263" y="328"/>
                        <a:pt x="290" y="291"/>
                        <a:pt x="316" y="255"/>
                      </a:cubicBezTo>
                      <a:cubicBezTo>
                        <a:pt x="345" y="215"/>
                        <a:pt x="356" y="176"/>
                        <a:pt x="339" y="120"/>
                      </a:cubicBezTo>
                      <a:cubicBezTo>
                        <a:pt x="326" y="78"/>
                        <a:pt x="297" y="38"/>
                        <a:pt x="255" y="24"/>
                      </a:cubicBezTo>
                      <a:cubicBezTo>
                        <a:pt x="182" y="0"/>
                        <a:pt x="143" y="3"/>
                        <a:pt x="82" y="32"/>
                      </a:cubicBezTo>
                      <a:close/>
                    </a:path>
                  </a:pathLst>
                </a:custGeom>
                <a:solidFill>
                  <a:srgbClr val="8064A2">
                    <a:lumMod val="7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" name="Freeform 119"/>
                <p:cNvSpPr>
                  <a:spLocks/>
                </p:cNvSpPr>
                <p:nvPr/>
              </p:nvSpPr>
              <p:spPr bwMode="auto">
                <a:xfrm>
                  <a:off x="4494" y="1953"/>
                  <a:ext cx="586" cy="496"/>
                </a:xfrm>
                <a:custGeom>
                  <a:avLst/>
                  <a:gdLst>
                    <a:gd name="T0" fmla="*/ 0 w 339"/>
                    <a:gd name="T1" fmla="*/ 1084 h 269"/>
                    <a:gd name="T2" fmla="*/ 553 w 339"/>
                    <a:gd name="T3" fmla="*/ 1604 h 269"/>
                    <a:gd name="T4" fmla="*/ 1207 w 339"/>
                    <a:gd name="T5" fmla="*/ 1462 h 269"/>
                    <a:gd name="T6" fmla="*/ 1374 w 339"/>
                    <a:gd name="T7" fmla="*/ 0 h 269"/>
                    <a:gd name="T8" fmla="*/ 1404 w 339"/>
                    <a:gd name="T9" fmla="*/ 645 h 269"/>
                    <a:gd name="T10" fmla="*/ 1234 w 339"/>
                    <a:gd name="T11" fmla="*/ 903 h 269"/>
                    <a:gd name="T12" fmla="*/ 1063 w 339"/>
                    <a:gd name="T13" fmla="*/ 1173 h 269"/>
                    <a:gd name="T14" fmla="*/ 583 w 339"/>
                    <a:gd name="T15" fmla="*/ 1381 h 269"/>
                    <a:gd name="T16" fmla="*/ 242 w 339"/>
                    <a:gd name="T17" fmla="*/ 1228 h 269"/>
                    <a:gd name="T18" fmla="*/ 41 w 339"/>
                    <a:gd name="T19" fmla="*/ 1108 h 26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39" h="269">
                      <a:moveTo>
                        <a:pt x="0" y="173"/>
                      </a:moveTo>
                      <a:cubicBezTo>
                        <a:pt x="10" y="229"/>
                        <a:pt x="64" y="243"/>
                        <a:pt x="107" y="256"/>
                      </a:cubicBezTo>
                      <a:cubicBezTo>
                        <a:pt x="154" y="269"/>
                        <a:pt x="196" y="265"/>
                        <a:pt x="234" y="233"/>
                      </a:cubicBezTo>
                      <a:cubicBezTo>
                        <a:pt x="295" y="179"/>
                        <a:pt x="339" y="58"/>
                        <a:pt x="266" y="0"/>
                      </a:cubicBezTo>
                      <a:cubicBezTo>
                        <a:pt x="273" y="33"/>
                        <a:pt x="287" y="70"/>
                        <a:pt x="272" y="103"/>
                      </a:cubicBezTo>
                      <a:cubicBezTo>
                        <a:pt x="265" y="118"/>
                        <a:pt x="251" y="132"/>
                        <a:pt x="239" y="144"/>
                      </a:cubicBezTo>
                      <a:cubicBezTo>
                        <a:pt x="225" y="158"/>
                        <a:pt x="218" y="173"/>
                        <a:pt x="206" y="187"/>
                      </a:cubicBezTo>
                      <a:cubicBezTo>
                        <a:pt x="187" y="211"/>
                        <a:pt x="144" y="222"/>
                        <a:pt x="113" y="220"/>
                      </a:cubicBezTo>
                      <a:cubicBezTo>
                        <a:pt x="85" y="219"/>
                        <a:pt x="68" y="208"/>
                        <a:pt x="47" y="196"/>
                      </a:cubicBezTo>
                      <a:cubicBezTo>
                        <a:pt x="35" y="188"/>
                        <a:pt x="14" y="192"/>
                        <a:pt x="8" y="177"/>
                      </a:cubicBezTo>
                    </a:path>
                  </a:pathLst>
                </a:custGeom>
                <a:solidFill>
                  <a:srgbClr val="604A7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" name="Freeform 120"/>
                <p:cNvSpPr>
                  <a:spLocks/>
                </p:cNvSpPr>
                <p:nvPr/>
              </p:nvSpPr>
              <p:spPr bwMode="auto">
                <a:xfrm>
                  <a:off x="4479" y="1861"/>
                  <a:ext cx="297" cy="295"/>
                </a:xfrm>
                <a:custGeom>
                  <a:avLst/>
                  <a:gdLst>
                    <a:gd name="T0" fmla="*/ 587 w 172"/>
                    <a:gd name="T1" fmla="*/ 24 h 160"/>
                    <a:gd name="T2" fmla="*/ 221 w 172"/>
                    <a:gd name="T3" fmla="*/ 295 h 160"/>
                    <a:gd name="T4" fmla="*/ 28 w 172"/>
                    <a:gd name="T5" fmla="*/ 1003 h 160"/>
                    <a:gd name="T6" fmla="*/ 319 w 172"/>
                    <a:gd name="T7" fmla="*/ 319 h 160"/>
                    <a:gd name="T8" fmla="*/ 452 w 172"/>
                    <a:gd name="T9" fmla="*/ 245 h 160"/>
                    <a:gd name="T10" fmla="*/ 537 w 172"/>
                    <a:gd name="T11" fmla="*/ 120 h 160"/>
                    <a:gd name="T12" fmla="*/ 886 w 172"/>
                    <a:gd name="T13" fmla="*/ 24 h 160"/>
                    <a:gd name="T14" fmla="*/ 587 w 172"/>
                    <a:gd name="T15" fmla="*/ 37 h 16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2" h="160">
                      <a:moveTo>
                        <a:pt x="114" y="4"/>
                      </a:moveTo>
                      <a:cubicBezTo>
                        <a:pt x="86" y="17"/>
                        <a:pt x="64" y="24"/>
                        <a:pt x="43" y="47"/>
                      </a:cubicBezTo>
                      <a:cubicBezTo>
                        <a:pt x="17" y="76"/>
                        <a:pt x="0" y="120"/>
                        <a:pt x="5" y="160"/>
                      </a:cubicBezTo>
                      <a:cubicBezTo>
                        <a:pt x="13" y="120"/>
                        <a:pt x="27" y="74"/>
                        <a:pt x="62" y="51"/>
                      </a:cubicBezTo>
                      <a:cubicBezTo>
                        <a:pt x="70" y="46"/>
                        <a:pt x="81" y="44"/>
                        <a:pt x="88" y="39"/>
                      </a:cubicBezTo>
                      <a:cubicBezTo>
                        <a:pt x="96" y="32"/>
                        <a:pt x="96" y="25"/>
                        <a:pt x="104" y="19"/>
                      </a:cubicBezTo>
                      <a:cubicBezTo>
                        <a:pt x="116" y="8"/>
                        <a:pt x="158" y="9"/>
                        <a:pt x="172" y="4"/>
                      </a:cubicBezTo>
                      <a:cubicBezTo>
                        <a:pt x="163" y="0"/>
                        <a:pt x="123" y="2"/>
                        <a:pt x="114" y="6"/>
                      </a:cubicBezTo>
                    </a:path>
                  </a:pathLst>
                </a:custGeom>
                <a:solidFill>
                  <a:srgbClr val="E3D5DE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" name="Freeform 121"/>
                <p:cNvSpPr>
                  <a:spLocks/>
                </p:cNvSpPr>
                <p:nvPr/>
              </p:nvSpPr>
              <p:spPr bwMode="auto">
                <a:xfrm>
                  <a:off x="4593" y="1990"/>
                  <a:ext cx="537" cy="564"/>
                </a:xfrm>
                <a:custGeom>
                  <a:avLst/>
                  <a:gdLst>
                    <a:gd name="T0" fmla="*/ 0 w 311"/>
                    <a:gd name="T1" fmla="*/ 1679 h 306"/>
                    <a:gd name="T2" fmla="*/ 21 w 311"/>
                    <a:gd name="T3" fmla="*/ 1685 h 306"/>
                    <a:gd name="T4" fmla="*/ 1076 w 311"/>
                    <a:gd name="T5" fmla="*/ 1522 h 306"/>
                    <a:gd name="T6" fmla="*/ 1383 w 311"/>
                    <a:gd name="T7" fmla="*/ 0 h 306"/>
                    <a:gd name="T8" fmla="*/ 943 w 311"/>
                    <a:gd name="T9" fmla="*/ 1522 h 306"/>
                    <a:gd name="T10" fmla="*/ 0 w 311"/>
                    <a:gd name="T11" fmla="*/ 1679 h 30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11" h="306">
                      <a:moveTo>
                        <a:pt x="0" y="268"/>
                      </a:moveTo>
                      <a:cubicBezTo>
                        <a:pt x="1" y="268"/>
                        <a:pt x="2" y="269"/>
                        <a:pt x="4" y="269"/>
                      </a:cubicBezTo>
                      <a:cubicBezTo>
                        <a:pt x="46" y="287"/>
                        <a:pt x="137" y="306"/>
                        <a:pt x="209" y="243"/>
                      </a:cubicBezTo>
                      <a:cubicBezTo>
                        <a:pt x="284" y="178"/>
                        <a:pt x="311" y="54"/>
                        <a:pt x="269" y="0"/>
                      </a:cubicBezTo>
                      <a:cubicBezTo>
                        <a:pt x="288" y="52"/>
                        <a:pt x="288" y="176"/>
                        <a:pt x="183" y="243"/>
                      </a:cubicBezTo>
                      <a:cubicBezTo>
                        <a:pt x="139" y="263"/>
                        <a:pt x="99" y="294"/>
                        <a:pt x="0" y="268"/>
                      </a:cubicBezTo>
                    </a:path>
                  </a:pathLst>
                </a:custGeom>
                <a:solidFill>
                  <a:srgbClr val="8ABDE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5" name="Freeform 122"/>
                <p:cNvSpPr>
                  <a:spLocks/>
                </p:cNvSpPr>
                <p:nvPr/>
              </p:nvSpPr>
              <p:spPr bwMode="auto">
                <a:xfrm>
                  <a:off x="4349" y="1876"/>
                  <a:ext cx="145" cy="532"/>
                </a:xfrm>
                <a:custGeom>
                  <a:avLst/>
                  <a:gdLst>
                    <a:gd name="T0" fmla="*/ 432 w 84"/>
                    <a:gd name="T1" fmla="*/ 0 h 289"/>
                    <a:gd name="T2" fmla="*/ 185 w 84"/>
                    <a:gd name="T3" fmla="*/ 519 h 289"/>
                    <a:gd name="T4" fmla="*/ 402 w 84"/>
                    <a:gd name="T5" fmla="*/ 1802 h 289"/>
                    <a:gd name="T6" fmla="*/ 205 w 84"/>
                    <a:gd name="T7" fmla="*/ 725 h 289"/>
                    <a:gd name="T8" fmla="*/ 432 w 84"/>
                    <a:gd name="T9" fmla="*/ 0 h 2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4" h="289">
                      <a:moveTo>
                        <a:pt x="84" y="0"/>
                      </a:moveTo>
                      <a:cubicBezTo>
                        <a:pt x="55" y="24"/>
                        <a:pt x="45" y="59"/>
                        <a:pt x="36" y="83"/>
                      </a:cubicBezTo>
                      <a:cubicBezTo>
                        <a:pt x="19" y="123"/>
                        <a:pt x="0" y="215"/>
                        <a:pt x="78" y="289"/>
                      </a:cubicBezTo>
                      <a:cubicBezTo>
                        <a:pt x="59" y="268"/>
                        <a:pt x="19" y="180"/>
                        <a:pt x="40" y="116"/>
                      </a:cubicBezTo>
                      <a:cubicBezTo>
                        <a:pt x="62" y="52"/>
                        <a:pt x="57" y="26"/>
                        <a:pt x="84" y="0"/>
                      </a:cubicBezTo>
                    </a:path>
                  </a:pathLst>
                </a:custGeom>
                <a:solidFill>
                  <a:srgbClr val="EAF1F9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6" name="Freeform 123"/>
                <p:cNvSpPr>
                  <a:spLocks/>
                </p:cNvSpPr>
                <p:nvPr/>
              </p:nvSpPr>
              <p:spPr bwMode="auto">
                <a:xfrm>
                  <a:off x="4783" y="2237"/>
                  <a:ext cx="288" cy="280"/>
                </a:xfrm>
                <a:custGeom>
                  <a:avLst/>
                  <a:gdLst>
                    <a:gd name="T0" fmla="*/ 857 w 167"/>
                    <a:gd name="T1" fmla="*/ 0 h 152"/>
                    <a:gd name="T2" fmla="*/ 0 w 167"/>
                    <a:gd name="T3" fmla="*/ 951 h 152"/>
                    <a:gd name="T4" fmla="*/ 857 w 167"/>
                    <a:gd name="T5" fmla="*/ 0 h 15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67" h="152">
                      <a:moveTo>
                        <a:pt x="167" y="0"/>
                      </a:moveTo>
                      <a:cubicBezTo>
                        <a:pt x="159" y="26"/>
                        <a:pt x="119" y="140"/>
                        <a:pt x="0" y="152"/>
                      </a:cubicBezTo>
                      <a:cubicBezTo>
                        <a:pt x="27" y="148"/>
                        <a:pt x="127" y="107"/>
                        <a:pt x="167" y="0"/>
                      </a:cubicBezTo>
                    </a:path>
                  </a:pathLst>
                </a:custGeom>
                <a:solidFill>
                  <a:srgbClr val="65ADD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7" name="Freeform 124"/>
                <p:cNvSpPr>
                  <a:spLocks/>
                </p:cNvSpPr>
                <p:nvPr/>
              </p:nvSpPr>
              <p:spPr bwMode="auto">
                <a:xfrm>
                  <a:off x="4667" y="2097"/>
                  <a:ext cx="364" cy="344"/>
                </a:xfrm>
                <a:custGeom>
                  <a:avLst/>
                  <a:gdLst>
                    <a:gd name="T0" fmla="*/ 0 w 211"/>
                    <a:gd name="T1" fmla="*/ 1076 h 187"/>
                    <a:gd name="T2" fmla="*/ 587 w 211"/>
                    <a:gd name="T3" fmla="*/ 1039 h 187"/>
                    <a:gd name="T4" fmla="*/ 949 w 211"/>
                    <a:gd name="T5" fmla="*/ 556 h 187"/>
                    <a:gd name="T6" fmla="*/ 1054 w 211"/>
                    <a:gd name="T7" fmla="*/ 0 h 187"/>
                    <a:gd name="T8" fmla="*/ 800 w 211"/>
                    <a:gd name="T9" fmla="*/ 710 h 187"/>
                    <a:gd name="T10" fmla="*/ 319 w 211"/>
                    <a:gd name="T11" fmla="*/ 1089 h 187"/>
                    <a:gd name="T12" fmla="*/ 0 w 211"/>
                    <a:gd name="T13" fmla="*/ 1076 h 18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11" h="187">
                      <a:moveTo>
                        <a:pt x="0" y="173"/>
                      </a:moveTo>
                      <a:cubicBezTo>
                        <a:pt x="42" y="187"/>
                        <a:pt x="77" y="187"/>
                        <a:pt x="114" y="167"/>
                      </a:cubicBezTo>
                      <a:cubicBezTo>
                        <a:pt x="150" y="146"/>
                        <a:pt x="170" y="118"/>
                        <a:pt x="185" y="89"/>
                      </a:cubicBezTo>
                      <a:cubicBezTo>
                        <a:pt x="199" y="60"/>
                        <a:pt x="211" y="26"/>
                        <a:pt x="205" y="0"/>
                      </a:cubicBezTo>
                      <a:cubicBezTo>
                        <a:pt x="205" y="16"/>
                        <a:pt x="177" y="88"/>
                        <a:pt x="156" y="114"/>
                      </a:cubicBezTo>
                      <a:cubicBezTo>
                        <a:pt x="135" y="140"/>
                        <a:pt x="81" y="173"/>
                        <a:pt x="62" y="175"/>
                      </a:cubicBezTo>
                      <a:cubicBezTo>
                        <a:pt x="44" y="176"/>
                        <a:pt x="10" y="178"/>
                        <a:pt x="0" y="173"/>
                      </a:cubicBezTo>
                    </a:path>
                  </a:pathLst>
                </a:custGeom>
                <a:solidFill>
                  <a:srgbClr val="604A7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8" name="Freeform 125"/>
                <p:cNvSpPr>
                  <a:spLocks/>
                </p:cNvSpPr>
                <p:nvPr/>
              </p:nvSpPr>
              <p:spPr bwMode="auto">
                <a:xfrm>
                  <a:off x="4444" y="1822"/>
                  <a:ext cx="615" cy="647"/>
                </a:xfrm>
                <a:custGeom>
                  <a:avLst/>
                  <a:gdLst>
                    <a:gd name="T0" fmla="*/ 423 w 356"/>
                    <a:gd name="T1" fmla="*/ 201 h 351"/>
                    <a:gd name="T2" fmla="*/ 62 w 356"/>
                    <a:gd name="T3" fmla="*/ 922 h 351"/>
                    <a:gd name="T4" fmla="*/ 389 w 356"/>
                    <a:gd name="T5" fmla="*/ 1974 h 351"/>
                    <a:gd name="T6" fmla="*/ 1107 w 356"/>
                    <a:gd name="T7" fmla="*/ 2136 h 351"/>
                    <a:gd name="T8" fmla="*/ 1629 w 356"/>
                    <a:gd name="T9" fmla="*/ 1596 h 351"/>
                    <a:gd name="T10" fmla="*/ 1748 w 356"/>
                    <a:gd name="T11" fmla="*/ 750 h 351"/>
                    <a:gd name="T12" fmla="*/ 1316 w 356"/>
                    <a:gd name="T13" fmla="*/ 149 h 351"/>
                    <a:gd name="T14" fmla="*/ 423 w 356"/>
                    <a:gd name="T15" fmla="*/ 201 h 35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6" h="351">
                      <a:moveTo>
                        <a:pt x="82" y="32"/>
                      </a:moveTo>
                      <a:cubicBezTo>
                        <a:pt x="32" y="58"/>
                        <a:pt x="19" y="110"/>
                        <a:pt x="12" y="147"/>
                      </a:cubicBezTo>
                      <a:cubicBezTo>
                        <a:pt x="0" y="215"/>
                        <a:pt x="10" y="278"/>
                        <a:pt x="75" y="315"/>
                      </a:cubicBezTo>
                      <a:cubicBezTo>
                        <a:pt x="108" y="333"/>
                        <a:pt x="177" y="351"/>
                        <a:pt x="215" y="341"/>
                      </a:cubicBezTo>
                      <a:cubicBezTo>
                        <a:pt x="263" y="328"/>
                        <a:pt x="290" y="291"/>
                        <a:pt x="316" y="255"/>
                      </a:cubicBezTo>
                      <a:cubicBezTo>
                        <a:pt x="345" y="215"/>
                        <a:pt x="356" y="176"/>
                        <a:pt x="339" y="120"/>
                      </a:cubicBezTo>
                      <a:cubicBezTo>
                        <a:pt x="326" y="78"/>
                        <a:pt x="297" y="38"/>
                        <a:pt x="255" y="24"/>
                      </a:cubicBezTo>
                      <a:cubicBezTo>
                        <a:pt x="182" y="0"/>
                        <a:pt x="143" y="3"/>
                        <a:pt x="82" y="32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rgbClr val="58575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9" name="Freeform 126"/>
                <p:cNvSpPr>
                  <a:spLocks/>
                </p:cNvSpPr>
                <p:nvPr/>
              </p:nvSpPr>
              <p:spPr bwMode="auto">
                <a:xfrm>
                  <a:off x="4356" y="1763"/>
                  <a:ext cx="827" cy="817"/>
                </a:xfrm>
                <a:custGeom>
                  <a:avLst/>
                  <a:gdLst>
                    <a:gd name="T0" fmla="*/ 571 w 479"/>
                    <a:gd name="T1" fmla="*/ 207 h 443"/>
                    <a:gd name="T2" fmla="*/ 114 w 479"/>
                    <a:gd name="T3" fmla="*/ 922 h 443"/>
                    <a:gd name="T4" fmla="*/ 176 w 479"/>
                    <a:gd name="T5" fmla="*/ 1955 h 443"/>
                    <a:gd name="T6" fmla="*/ 1637 w 479"/>
                    <a:gd name="T7" fmla="*/ 2466 h 443"/>
                    <a:gd name="T8" fmla="*/ 1946 w 479"/>
                    <a:gd name="T9" fmla="*/ 446 h 443"/>
                    <a:gd name="T10" fmla="*/ 1309 w 479"/>
                    <a:gd name="T11" fmla="*/ 89 h 443"/>
                    <a:gd name="T12" fmla="*/ 571 w 479"/>
                    <a:gd name="T13" fmla="*/ 207 h 4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79" h="443">
                      <a:moveTo>
                        <a:pt x="111" y="33"/>
                      </a:moveTo>
                      <a:cubicBezTo>
                        <a:pt x="54" y="65"/>
                        <a:pt x="46" y="92"/>
                        <a:pt x="22" y="147"/>
                      </a:cubicBezTo>
                      <a:cubicBezTo>
                        <a:pt x="0" y="198"/>
                        <a:pt x="8" y="264"/>
                        <a:pt x="34" y="312"/>
                      </a:cubicBezTo>
                      <a:cubicBezTo>
                        <a:pt x="83" y="403"/>
                        <a:pt x="228" y="443"/>
                        <a:pt x="318" y="393"/>
                      </a:cubicBezTo>
                      <a:cubicBezTo>
                        <a:pt x="425" y="333"/>
                        <a:pt x="479" y="167"/>
                        <a:pt x="378" y="71"/>
                      </a:cubicBezTo>
                      <a:cubicBezTo>
                        <a:pt x="343" y="38"/>
                        <a:pt x="299" y="23"/>
                        <a:pt x="254" y="14"/>
                      </a:cubicBezTo>
                      <a:cubicBezTo>
                        <a:pt x="184" y="0"/>
                        <a:pt x="150" y="11"/>
                        <a:pt x="111" y="33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rgbClr val="58575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0" name="Oval 127"/>
                <p:cNvSpPr>
                  <a:spLocks noChangeArrowheads="1"/>
                </p:cNvSpPr>
                <p:nvPr/>
              </p:nvSpPr>
              <p:spPr bwMode="auto">
                <a:xfrm>
                  <a:off x="4553" y="1859"/>
                  <a:ext cx="59" cy="6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1" name="Oval 128"/>
                <p:cNvSpPr>
                  <a:spLocks noChangeArrowheads="1"/>
                </p:cNvSpPr>
                <p:nvPr/>
              </p:nvSpPr>
              <p:spPr bwMode="auto">
                <a:xfrm>
                  <a:off x="4610" y="1855"/>
                  <a:ext cx="22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2" name="Oval 129"/>
                <p:cNvSpPr>
                  <a:spLocks noChangeArrowheads="1"/>
                </p:cNvSpPr>
                <p:nvPr/>
              </p:nvSpPr>
              <p:spPr bwMode="auto">
                <a:xfrm>
                  <a:off x="4536" y="1901"/>
                  <a:ext cx="20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70" name="ZoneTexte 169"/>
              <p:cNvSpPr txBox="1"/>
              <p:nvPr/>
            </p:nvSpPr>
            <p:spPr>
              <a:xfrm>
                <a:off x="5880636" y="2536057"/>
                <a:ext cx="220175" cy="1363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</a:rPr>
                  <a:t>LyT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2" name="ZoneTexte 171"/>
              <p:cNvSpPr txBox="1"/>
              <p:nvPr/>
            </p:nvSpPr>
            <p:spPr>
              <a:xfrm>
                <a:off x="6200562" y="2963650"/>
                <a:ext cx="234542" cy="1363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TCR</a:t>
                </a:r>
              </a:p>
            </p:txBody>
          </p:sp>
        </p:grpSp>
      </p:grpSp>
      <p:grpSp>
        <p:nvGrpSpPr>
          <p:cNvPr id="2" name="Grouper 1"/>
          <p:cNvGrpSpPr/>
          <p:nvPr/>
        </p:nvGrpSpPr>
        <p:grpSpPr>
          <a:xfrm>
            <a:off x="5554974" y="3329522"/>
            <a:ext cx="1792296" cy="2107033"/>
            <a:chOff x="6372245" y="3754256"/>
            <a:chExt cx="979997" cy="1037060"/>
          </a:xfrm>
        </p:grpSpPr>
        <p:sp>
          <p:nvSpPr>
            <p:cNvPr id="210" name="Oval 1047"/>
            <p:cNvSpPr>
              <a:spLocks noChangeAspect="1" noChangeArrowheads="1"/>
            </p:cNvSpPr>
            <p:nvPr/>
          </p:nvSpPr>
          <p:spPr bwMode="auto">
            <a:xfrm rot="8428524" flipV="1">
              <a:off x="6575024" y="3871827"/>
              <a:ext cx="69915" cy="39310"/>
            </a:xfrm>
            <a:prstGeom prst="ellipse">
              <a:avLst/>
            </a:prstGeom>
            <a:solidFill>
              <a:srgbClr val="C0504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9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charset="0"/>
              </a:endParaRPr>
            </a:p>
          </p:txBody>
        </p:sp>
        <p:grpSp>
          <p:nvGrpSpPr>
            <p:cNvPr id="226" name="Grouper 225"/>
            <p:cNvGrpSpPr/>
            <p:nvPr/>
          </p:nvGrpSpPr>
          <p:grpSpPr>
            <a:xfrm>
              <a:off x="6372245" y="3754256"/>
              <a:ext cx="979997" cy="1037060"/>
              <a:chOff x="6025862" y="3061544"/>
              <a:chExt cx="979997" cy="1037060"/>
            </a:xfrm>
          </p:grpSpPr>
          <p:grpSp>
            <p:nvGrpSpPr>
              <p:cNvPr id="225" name="Grouper 224"/>
              <p:cNvGrpSpPr/>
              <p:nvPr/>
            </p:nvGrpSpPr>
            <p:grpSpPr>
              <a:xfrm>
                <a:off x="6485258" y="3061544"/>
                <a:ext cx="194497" cy="343997"/>
                <a:chOff x="6485258" y="3061544"/>
                <a:chExt cx="194497" cy="343997"/>
              </a:xfrm>
            </p:grpSpPr>
            <p:sp>
              <p:nvSpPr>
                <p:cNvPr id="217" name="Rectangle 1494"/>
                <p:cNvSpPr>
                  <a:spLocks noChangeAspect="1" noChangeArrowheads="1"/>
                </p:cNvSpPr>
                <p:nvPr/>
              </p:nvSpPr>
              <p:spPr bwMode="auto">
                <a:xfrm rot="20012189">
                  <a:off x="6645220" y="3227747"/>
                  <a:ext cx="2526" cy="177794"/>
                </a:xfrm>
                <a:prstGeom prst="rect">
                  <a:avLst/>
                </a:prstGeom>
                <a:solidFill>
                  <a:srgbClr val="000000"/>
                </a:solidFill>
                <a:ln w="1651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Arial" charset="0"/>
                  </a:endParaRPr>
                </a:p>
              </p:txBody>
            </p:sp>
            <p:sp>
              <p:nvSpPr>
                <p:cNvPr id="219" name="Freeform 1501"/>
                <p:cNvSpPr>
                  <a:spLocks noChangeAspect="1"/>
                </p:cNvSpPr>
                <p:nvPr/>
              </p:nvSpPr>
              <p:spPr bwMode="auto">
                <a:xfrm rot="20012189">
                  <a:off x="6485258" y="3061544"/>
                  <a:ext cx="184337" cy="167986"/>
                </a:xfrm>
                <a:custGeom>
                  <a:avLst/>
                  <a:gdLst>
                    <a:gd name="T0" fmla="*/ 2147483647 w 213"/>
                    <a:gd name="T1" fmla="*/ 2147483647 h 367"/>
                    <a:gd name="T2" fmla="*/ 2147483647 w 213"/>
                    <a:gd name="T3" fmla="*/ 2147483647 h 367"/>
                    <a:gd name="T4" fmla="*/ 2147483647 w 213"/>
                    <a:gd name="T5" fmla="*/ 2147483647 h 367"/>
                    <a:gd name="T6" fmla="*/ 2147483647 w 213"/>
                    <a:gd name="T7" fmla="*/ 2147483647 h 367"/>
                    <a:gd name="T8" fmla="*/ 2147483647 w 213"/>
                    <a:gd name="T9" fmla="*/ 2147483647 h 367"/>
                    <a:gd name="T10" fmla="*/ 2147483647 w 213"/>
                    <a:gd name="T11" fmla="*/ 2147483647 h 367"/>
                    <a:gd name="T12" fmla="*/ 2147483647 w 213"/>
                    <a:gd name="T13" fmla="*/ 2147483647 h 367"/>
                    <a:gd name="T14" fmla="*/ 2147483647 w 213"/>
                    <a:gd name="T15" fmla="*/ 2147483647 h 367"/>
                    <a:gd name="T16" fmla="*/ 2147483647 w 213"/>
                    <a:gd name="T17" fmla="*/ 2147483647 h 367"/>
                    <a:gd name="T18" fmla="*/ 2147483647 w 213"/>
                    <a:gd name="T19" fmla="*/ 2147483647 h 367"/>
                    <a:gd name="T20" fmla="*/ 2147483647 w 213"/>
                    <a:gd name="T21" fmla="*/ 2147483647 h 367"/>
                    <a:gd name="T22" fmla="*/ 2147483647 w 213"/>
                    <a:gd name="T23" fmla="*/ 0 h 367"/>
                    <a:gd name="T24" fmla="*/ 2147483647 w 213"/>
                    <a:gd name="T25" fmla="*/ 0 h 367"/>
                    <a:gd name="T26" fmla="*/ 2147483647 w 213"/>
                    <a:gd name="T27" fmla="*/ 2147483647 h 367"/>
                    <a:gd name="T28" fmla="*/ 2147483647 w 213"/>
                    <a:gd name="T29" fmla="*/ 2147483647 h 367"/>
                    <a:gd name="T30" fmla="*/ 2147483647 w 213"/>
                    <a:gd name="T31" fmla="*/ 2147483647 h 367"/>
                    <a:gd name="T32" fmla="*/ 2147483647 w 213"/>
                    <a:gd name="T33" fmla="*/ 2147483647 h 367"/>
                    <a:gd name="T34" fmla="*/ 2147483647 w 213"/>
                    <a:gd name="T35" fmla="*/ 2147483647 h 367"/>
                    <a:gd name="T36" fmla="*/ 2147483647 w 213"/>
                    <a:gd name="T37" fmla="*/ 2147483647 h 367"/>
                    <a:gd name="T38" fmla="*/ 2147483647 w 213"/>
                    <a:gd name="T39" fmla="*/ 2147483647 h 367"/>
                    <a:gd name="T40" fmla="*/ 2147483647 w 213"/>
                    <a:gd name="T41" fmla="*/ 2147483647 h 367"/>
                    <a:gd name="T42" fmla="*/ 2147483647 w 213"/>
                    <a:gd name="T43" fmla="*/ 2147483647 h 367"/>
                    <a:gd name="T44" fmla="*/ 2147483647 w 213"/>
                    <a:gd name="T45" fmla="*/ 2147483647 h 367"/>
                    <a:gd name="T46" fmla="*/ 2147483647 w 213"/>
                    <a:gd name="T47" fmla="*/ 2147483647 h 367"/>
                    <a:gd name="T48" fmla="*/ 2147483647 w 213"/>
                    <a:gd name="T49" fmla="*/ 2147483647 h 367"/>
                    <a:gd name="T50" fmla="*/ 2147483647 w 213"/>
                    <a:gd name="T51" fmla="*/ 2147483647 h 367"/>
                    <a:gd name="T52" fmla="*/ 2147483647 w 213"/>
                    <a:gd name="T53" fmla="*/ 2147483647 h 367"/>
                    <a:gd name="T54" fmla="*/ 2147483647 w 213"/>
                    <a:gd name="T55" fmla="*/ 2147483647 h 367"/>
                    <a:gd name="T56" fmla="*/ 2147483647 w 213"/>
                    <a:gd name="T57" fmla="*/ 2147483647 h 367"/>
                    <a:gd name="T58" fmla="*/ 2147483647 w 213"/>
                    <a:gd name="T59" fmla="*/ 2147483647 h 367"/>
                    <a:gd name="T60" fmla="*/ 2147483647 w 213"/>
                    <a:gd name="T61" fmla="*/ 2147483647 h 367"/>
                    <a:gd name="T62" fmla="*/ 2147483647 w 213"/>
                    <a:gd name="T63" fmla="*/ 2147483647 h 367"/>
                    <a:gd name="T64" fmla="*/ 2147483647 w 213"/>
                    <a:gd name="T65" fmla="*/ 2147483647 h 367"/>
                    <a:gd name="T66" fmla="*/ 2147483647 w 213"/>
                    <a:gd name="T67" fmla="*/ 2147483647 h 367"/>
                    <a:gd name="T68" fmla="*/ 2147483647 w 213"/>
                    <a:gd name="T69" fmla="*/ 2147483647 h 367"/>
                    <a:gd name="T70" fmla="*/ 2147483647 w 213"/>
                    <a:gd name="T71" fmla="*/ 2147483647 h 367"/>
                    <a:gd name="T72" fmla="*/ 2147483647 w 213"/>
                    <a:gd name="T73" fmla="*/ 2147483647 h 367"/>
                    <a:gd name="T74" fmla="*/ 2147483647 w 213"/>
                    <a:gd name="T75" fmla="*/ 2147483647 h 367"/>
                    <a:gd name="T76" fmla="*/ 2147483647 w 213"/>
                    <a:gd name="T77" fmla="*/ 2147483647 h 367"/>
                    <a:gd name="T78" fmla="*/ 2147483647 w 213"/>
                    <a:gd name="T79" fmla="*/ 2147483647 h 367"/>
                    <a:gd name="T80" fmla="*/ 2147483647 w 213"/>
                    <a:gd name="T81" fmla="*/ 2147483647 h 367"/>
                    <a:gd name="T82" fmla="*/ 2147483647 w 213"/>
                    <a:gd name="T83" fmla="*/ 2147483647 h 367"/>
                    <a:gd name="T84" fmla="*/ 2147483647 w 213"/>
                    <a:gd name="T85" fmla="*/ 2147483647 h 367"/>
                    <a:gd name="T86" fmla="*/ 2147483647 w 213"/>
                    <a:gd name="T87" fmla="*/ 2147483647 h 367"/>
                    <a:gd name="T88" fmla="*/ 2147483647 w 213"/>
                    <a:gd name="T89" fmla="*/ 2147483647 h 367"/>
                    <a:gd name="T90" fmla="*/ 2147483647 w 213"/>
                    <a:gd name="T91" fmla="*/ 2147483647 h 367"/>
                    <a:gd name="T92" fmla="*/ 2147483647 w 213"/>
                    <a:gd name="T93" fmla="*/ 2147483647 h 367"/>
                    <a:gd name="T94" fmla="*/ 2147483647 w 213"/>
                    <a:gd name="T95" fmla="*/ 2147483647 h 367"/>
                    <a:gd name="T96" fmla="*/ 2147483647 w 213"/>
                    <a:gd name="T97" fmla="*/ 2147483647 h 367"/>
                    <a:gd name="T98" fmla="*/ 2147483647 w 213"/>
                    <a:gd name="T99" fmla="*/ 2147483647 h 367"/>
                    <a:gd name="T100" fmla="*/ 2147483647 w 213"/>
                    <a:gd name="T101" fmla="*/ 2147483647 h 367"/>
                    <a:gd name="T102" fmla="*/ 0 w 213"/>
                    <a:gd name="T103" fmla="*/ 2147483647 h 367"/>
                    <a:gd name="T104" fmla="*/ 0 w 213"/>
                    <a:gd name="T105" fmla="*/ 2147483647 h 367"/>
                    <a:gd name="T106" fmla="*/ 0 w 213"/>
                    <a:gd name="T107" fmla="*/ 2147483647 h 367"/>
                    <a:gd name="T108" fmla="*/ 2147483647 w 213"/>
                    <a:gd name="T109" fmla="*/ 2147483647 h 367"/>
                    <a:gd name="T110" fmla="*/ 2147483647 w 213"/>
                    <a:gd name="T111" fmla="*/ 2147483647 h 367"/>
                    <a:gd name="T112" fmla="*/ 2147483647 w 213"/>
                    <a:gd name="T113" fmla="*/ 2147483647 h 367"/>
                    <a:gd name="T114" fmla="*/ 2147483647 w 213"/>
                    <a:gd name="T115" fmla="*/ 2147483647 h 367"/>
                    <a:gd name="T116" fmla="*/ 2147483647 w 213"/>
                    <a:gd name="T117" fmla="*/ 2147483647 h 367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13"/>
                    <a:gd name="T178" fmla="*/ 0 h 367"/>
                    <a:gd name="T179" fmla="*/ 213 w 213"/>
                    <a:gd name="T180" fmla="*/ 367 h 367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13" h="367">
                      <a:moveTo>
                        <a:pt x="12" y="48"/>
                      </a:moveTo>
                      <a:lnTo>
                        <a:pt x="18" y="49"/>
                      </a:lnTo>
                      <a:lnTo>
                        <a:pt x="26" y="51"/>
                      </a:lnTo>
                      <a:lnTo>
                        <a:pt x="35" y="55"/>
                      </a:lnTo>
                      <a:lnTo>
                        <a:pt x="44" y="58"/>
                      </a:lnTo>
                      <a:lnTo>
                        <a:pt x="53" y="61"/>
                      </a:lnTo>
                      <a:lnTo>
                        <a:pt x="61" y="59"/>
                      </a:lnTo>
                      <a:lnTo>
                        <a:pt x="65" y="58"/>
                      </a:lnTo>
                      <a:lnTo>
                        <a:pt x="66" y="57"/>
                      </a:lnTo>
                      <a:lnTo>
                        <a:pt x="69" y="53"/>
                      </a:lnTo>
                      <a:lnTo>
                        <a:pt x="69" y="48"/>
                      </a:lnTo>
                      <a:lnTo>
                        <a:pt x="70" y="0"/>
                      </a:lnTo>
                      <a:lnTo>
                        <a:pt x="146" y="0"/>
                      </a:lnTo>
                      <a:lnTo>
                        <a:pt x="146" y="48"/>
                      </a:lnTo>
                      <a:lnTo>
                        <a:pt x="146" y="53"/>
                      </a:lnTo>
                      <a:lnTo>
                        <a:pt x="147" y="55"/>
                      </a:lnTo>
                      <a:lnTo>
                        <a:pt x="150" y="58"/>
                      </a:lnTo>
                      <a:lnTo>
                        <a:pt x="152" y="59"/>
                      </a:lnTo>
                      <a:lnTo>
                        <a:pt x="160" y="59"/>
                      </a:lnTo>
                      <a:lnTo>
                        <a:pt x="169" y="58"/>
                      </a:lnTo>
                      <a:lnTo>
                        <a:pt x="178" y="54"/>
                      </a:lnTo>
                      <a:lnTo>
                        <a:pt x="187" y="51"/>
                      </a:lnTo>
                      <a:lnTo>
                        <a:pt x="195" y="49"/>
                      </a:lnTo>
                      <a:lnTo>
                        <a:pt x="200" y="48"/>
                      </a:lnTo>
                      <a:lnTo>
                        <a:pt x="205" y="49"/>
                      </a:lnTo>
                      <a:lnTo>
                        <a:pt x="209" y="53"/>
                      </a:lnTo>
                      <a:lnTo>
                        <a:pt x="210" y="58"/>
                      </a:lnTo>
                      <a:lnTo>
                        <a:pt x="211" y="65"/>
                      </a:lnTo>
                      <a:lnTo>
                        <a:pt x="213" y="73"/>
                      </a:lnTo>
                      <a:lnTo>
                        <a:pt x="213" y="82"/>
                      </a:lnTo>
                      <a:lnTo>
                        <a:pt x="211" y="93"/>
                      </a:lnTo>
                      <a:lnTo>
                        <a:pt x="211" y="105"/>
                      </a:lnTo>
                      <a:lnTo>
                        <a:pt x="211" y="310"/>
                      </a:lnTo>
                      <a:lnTo>
                        <a:pt x="210" y="321"/>
                      </a:lnTo>
                      <a:lnTo>
                        <a:pt x="208" y="331"/>
                      </a:lnTo>
                      <a:lnTo>
                        <a:pt x="202" y="342"/>
                      </a:lnTo>
                      <a:lnTo>
                        <a:pt x="196" y="350"/>
                      </a:lnTo>
                      <a:lnTo>
                        <a:pt x="188" y="356"/>
                      </a:lnTo>
                      <a:lnTo>
                        <a:pt x="179" y="362"/>
                      </a:lnTo>
                      <a:lnTo>
                        <a:pt x="169" y="366"/>
                      </a:lnTo>
                      <a:lnTo>
                        <a:pt x="157" y="367"/>
                      </a:lnTo>
                      <a:lnTo>
                        <a:pt x="54" y="367"/>
                      </a:lnTo>
                      <a:lnTo>
                        <a:pt x="44" y="366"/>
                      </a:lnTo>
                      <a:lnTo>
                        <a:pt x="34" y="362"/>
                      </a:lnTo>
                      <a:lnTo>
                        <a:pt x="25" y="356"/>
                      </a:lnTo>
                      <a:lnTo>
                        <a:pt x="17" y="350"/>
                      </a:lnTo>
                      <a:lnTo>
                        <a:pt x="11" y="342"/>
                      </a:lnTo>
                      <a:lnTo>
                        <a:pt x="6" y="331"/>
                      </a:lnTo>
                      <a:lnTo>
                        <a:pt x="2" y="321"/>
                      </a:lnTo>
                      <a:lnTo>
                        <a:pt x="2" y="310"/>
                      </a:lnTo>
                      <a:lnTo>
                        <a:pt x="2" y="105"/>
                      </a:lnTo>
                      <a:lnTo>
                        <a:pt x="0" y="93"/>
                      </a:lnTo>
                      <a:lnTo>
                        <a:pt x="0" y="82"/>
                      </a:lnTo>
                      <a:lnTo>
                        <a:pt x="0" y="73"/>
                      </a:lnTo>
                      <a:lnTo>
                        <a:pt x="2" y="65"/>
                      </a:lnTo>
                      <a:lnTo>
                        <a:pt x="3" y="58"/>
                      </a:lnTo>
                      <a:lnTo>
                        <a:pt x="4" y="53"/>
                      </a:lnTo>
                      <a:lnTo>
                        <a:pt x="8" y="49"/>
                      </a:lnTo>
                      <a:lnTo>
                        <a:pt x="12" y="48"/>
                      </a:lnTo>
                      <a:close/>
                    </a:path>
                  </a:pathLst>
                </a:custGeom>
                <a:solidFill>
                  <a:srgbClr val="FF8B77"/>
                </a:solidFill>
                <a:ln w="1651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0" name="Rectangle 1494"/>
                <p:cNvSpPr>
                  <a:spLocks noChangeAspect="1" noChangeArrowheads="1"/>
                </p:cNvSpPr>
                <p:nvPr/>
              </p:nvSpPr>
              <p:spPr bwMode="auto">
                <a:xfrm rot="20012189">
                  <a:off x="6677229" y="3210183"/>
                  <a:ext cx="2526" cy="179021"/>
                </a:xfrm>
                <a:prstGeom prst="rect">
                  <a:avLst/>
                </a:prstGeom>
                <a:solidFill>
                  <a:srgbClr val="000000"/>
                </a:solidFill>
                <a:ln w="1651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Arial" charset="0"/>
                  </a:endParaRPr>
                </a:p>
              </p:txBody>
            </p:sp>
          </p:grpSp>
          <p:grpSp>
            <p:nvGrpSpPr>
              <p:cNvPr id="212" name="Grouper 211"/>
              <p:cNvGrpSpPr/>
              <p:nvPr/>
            </p:nvGrpSpPr>
            <p:grpSpPr>
              <a:xfrm rot="1018512">
                <a:off x="6228101" y="3216737"/>
                <a:ext cx="179802" cy="149901"/>
                <a:chOff x="5417247" y="2787860"/>
                <a:chExt cx="815078" cy="911836"/>
              </a:xfrm>
            </p:grpSpPr>
            <p:sp>
              <p:nvSpPr>
                <p:cNvPr id="213" name="Freeform 1044"/>
                <p:cNvSpPr>
                  <a:spLocks noChangeAspect="1"/>
                </p:cNvSpPr>
                <p:nvPr/>
              </p:nvSpPr>
              <p:spPr bwMode="auto">
                <a:xfrm rot="7846919" flipV="1">
                  <a:off x="5381328" y="2848699"/>
                  <a:ext cx="898728" cy="803266"/>
                </a:xfrm>
                <a:custGeom>
                  <a:avLst/>
                  <a:gdLst>
                    <a:gd name="T0" fmla="*/ 1 w 361"/>
                    <a:gd name="T1" fmla="*/ 2 h 482"/>
                    <a:gd name="T2" fmla="*/ 1 w 361"/>
                    <a:gd name="T3" fmla="*/ 2 h 482"/>
                    <a:gd name="T4" fmla="*/ 1 w 361"/>
                    <a:gd name="T5" fmla="*/ 2 h 482"/>
                    <a:gd name="T6" fmla="*/ 1 w 361"/>
                    <a:gd name="T7" fmla="*/ 2 h 482"/>
                    <a:gd name="T8" fmla="*/ 1 w 361"/>
                    <a:gd name="T9" fmla="*/ 2 h 482"/>
                    <a:gd name="T10" fmla="*/ 1 w 361"/>
                    <a:gd name="T11" fmla="*/ 2 h 482"/>
                    <a:gd name="T12" fmla="*/ 1 w 361"/>
                    <a:gd name="T13" fmla="*/ 2 h 482"/>
                    <a:gd name="T14" fmla="*/ 1 w 361"/>
                    <a:gd name="T15" fmla="*/ 2 h 482"/>
                    <a:gd name="T16" fmla="*/ 1 w 361"/>
                    <a:gd name="T17" fmla="*/ 2 h 482"/>
                    <a:gd name="T18" fmla="*/ 1 w 361"/>
                    <a:gd name="T19" fmla="*/ 2 h 482"/>
                    <a:gd name="T20" fmla="*/ 1 w 361"/>
                    <a:gd name="T21" fmla="*/ 0 h 482"/>
                    <a:gd name="T22" fmla="*/ 1 w 361"/>
                    <a:gd name="T23" fmla="*/ 0 h 482"/>
                    <a:gd name="T24" fmla="*/ 1 w 361"/>
                    <a:gd name="T25" fmla="*/ 2 h 482"/>
                    <a:gd name="T26" fmla="*/ 1 w 361"/>
                    <a:gd name="T27" fmla="*/ 2 h 482"/>
                    <a:gd name="T28" fmla="*/ 1 w 361"/>
                    <a:gd name="T29" fmla="*/ 2 h 482"/>
                    <a:gd name="T30" fmla="*/ 1 w 361"/>
                    <a:gd name="T31" fmla="*/ 2 h 482"/>
                    <a:gd name="T32" fmla="*/ 1 w 361"/>
                    <a:gd name="T33" fmla="*/ 2 h 482"/>
                    <a:gd name="T34" fmla="*/ 1 w 361"/>
                    <a:gd name="T35" fmla="*/ 2 h 482"/>
                    <a:gd name="T36" fmla="*/ 1 w 361"/>
                    <a:gd name="T37" fmla="*/ 2 h 482"/>
                    <a:gd name="T38" fmla="*/ 1 w 361"/>
                    <a:gd name="T39" fmla="*/ 2 h 482"/>
                    <a:gd name="T40" fmla="*/ 1 w 361"/>
                    <a:gd name="T41" fmla="*/ 2 h 482"/>
                    <a:gd name="T42" fmla="*/ 1 w 361"/>
                    <a:gd name="T43" fmla="*/ 2 h 482"/>
                    <a:gd name="T44" fmla="*/ 1 w 361"/>
                    <a:gd name="T45" fmla="*/ 2 h 482"/>
                    <a:gd name="T46" fmla="*/ 1 w 361"/>
                    <a:gd name="T47" fmla="*/ 2 h 482"/>
                    <a:gd name="T48" fmla="*/ 1 w 361"/>
                    <a:gd name="T49" fmla="*/ 2 h 482"/>
                    <a:gd name="T50" fmla="*/ 1 w 361"/>
                    <a:gd name="T51" fmla="*/ 2 h 482"/>
                    <a:gd name="T52" fmla="*/ 1 w 361"/>
                    <a:gd name="T53" fmla="*/ 2 h 482"/>
                    <a:gd name="T54" fmla="*/ 1 w 361"/>
                    <a:gd name="T55" fmla="*/ 2 h 482"/>
                    <a:gd name="T56" fmla="*/ 1 w 361"/>
                    <a:gd name="T57" fmla="*/ 2 h 482"/>
                    <a:gd name="T58" fmla="*/ 1 w 361"/>
                    <a:gd name="T59" fmla="*/ 2 h 482"/>
                    <a:gd name="T60" fmla="*/ 1 w 361"/>
                    <a:gd name="T61" fmla="*/ 2 h 482"/>
                    <a:gd name="T62" fmla="*/ 1 w 361"/>
                    <a:gd name="T63" fmla="*/ 2 h 482"/>
                    <a:gd name="T64" fmla="*/ 1 w 361"/>
                    <a:gd name="T65" fmla="*/ 2 h 482"/>
                    <a:gd name="T66" fmla="*/ 1 w 361"/>
                    <a:gd name="T67" fmla="*/ 2 h 482"/>
                    <a:gd name="T68" fmla="*/ 1 w 361"/>
                    <a:gd name="T69" fmla="*/ 2 h 482"/>
                    <a:gd name="T70" fmla="*/ 1 w 361"/>
                    <a:gd name="T71" fmla="*/ 2 h 482"/>
                    <a:gd name="T72" fmla="*/ 1 w 361"/>
                    <a:gd name="T73" fmla="*/ 2 h 482"/>
                    <a:gd name="T74" fmla="*/ 1 w 361"/>
                    <a:gd name="T75" fmla="*/ 2 h 482"/>
                    <a:gd name="T76" fmla="*/ 1 w 361"/>
                    <a:gd name="T77" fmla="*/ 2 h 482"/>
                    <a:gd name="T78" fmla="*/ 1 w 361"/>
                    <a:gd name="T79" fmla="*/ 2 h 482"/>
                    <a:gd name="T80" fmla="*/ 1 w 361"/>
                    <a:gd name="T81" fmla="*/ 2 h 482"/>
                    <a:gd name="T82" fmla="*/ 0 w 361"/>
                    <a:gd name="T83" fmla="*/ 2 h 482"/>
                    <a:gd name="T84" fmla="*/ 1 w 361"/>
                    <a:gd name="T85" fmla="*/ 2 h 482"/>
                    <a:gd name="T86" fmla="*/ 1 w 361"/>
                    <a:gd name="T87" fmla="*/ 2 h 482"/>
                    <a:gd name="T88" fmla="*/ 1 w 361"/>
                    <a:gd name="T89" fmla="*/ 2 h 482"/>
                    <a:gd name="T90" fmla="*/ 1 w 361"/>
                    <a:gd name="T91" fmla="*/ 2 h 482"/>
                    <a:gd name="T92" fmla="*/ 1 w 361"/>
                    <a:gd name="T93" fmla="*/ 2 h 482"/>
                    <a:gd name="T94" fmla="*/ 1 w 361"/>
                    <a:gd name="T95" fmla="*/ 1 h 482"/>
                    <a:gd name="T96" fmla="*/ 1 w 361"/>
                    <a:gd name="T97" fmla="*/ 0 h 48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61"/>
                    <a:gd name="T148" fmla="*/ 0 h 482"/>
                    <a:gd name="T149" fmla="*/ 361 w 361"/>
                    <a:gd name="T150" fmla="*/ 482 h 48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61" h="482">
                      <a:moveTo>
                        <a:pt x="73" y="0"/>
                      </a:moveTo>
                      <a:lnTo>
                        <a:pt x="106" y="2"/>
                      </a:lnTo>
                      <a:lnTo>
                        <a:pt x="108" y="10"/>
                      </a:lnTo>
                      <a:lnTo>
                        <a:pt x="109" y="17"/>
                      </a:lnTo>
                      <a:lnTo>
                        <a:pt x="112" y="23"/>
                      </a:lnTo>
                      <a:lnTo>
                        <a:pt x="114" y="29"/>
                      </a:lnTo>
                      <a:lnTo>
                        <a:pt x="122" y="39"/>
                      </a:lnTo>
                      <a:lnTo>
                        <a:pt x="131" y="49"/>
                      </a:lnTo>
                      <a:lnTo>
                        <a:pt x="141" y="55"/>
                      </a:lnTo>
                      <a:lnTo>
                        <a:pt x="153" y="61"/>
                      </a:lnTo>
                      <a:lnTo>
                        <a:pt x="164" y="65"/>
                      </a:lnTo>
                      <a:lnTo>
                        <a:pt x="177" y="65"/>
                      </a:lnTo>
                      <a:lnTo>
                        <a:pt x="190" y="65"/>
                      </a:lnTo>
                      <a:lnTo>
                        <a:pt x="203" y="61"/>
                      </a:lnTo>
                      <a:lnTo>
                        <a:pt x="214" y="57"/>
                      </a:lnTo>
                      <a:lnTo>
                        <a:pt x="225" y="49"/>
                      </a:lnTo>
                      <a:lnTo>
                        <a:pt x="235" y="41"/>
                      </a:lnTo>
                      <a:lnTo>
                        <a:pt x="243" y="29"/>
                      </a:lnTo>
                      <a:lnTo>
                        <a:pt x="245" y="22"/>
                      </a:lnTo>
                      <a:lnTo>
                        <a:pt x="248" y="15"/>
                      </a:lnTo>
                      <a:lnTo>
                        <a:pt x="251" y="8"/>
                      </a:lnTo>
                      <a:lnTo>
                        <a:pt x="252" y="0"/>
                      </a:lnTo>
                      <a:lnTo>
                        <a:pt x="285" y="0"/>
                      </a:lnTo>
                      <a:lnTo>
                        <a:pt x="293" y="0"/>
                      </a:lnTo>
                      <a:lnTo>
                        <a:pt x="301" y="1"/>
                      </a:lnTo>
                      <a:lnTo>
                        <a:pt x="308" y="4"/>
                      </a:lnTo>
                      <a:lnTo>
                        <a:pt x="315" y="6"/>
                      </a:lnTo>
                      <a:lnTo>
                        <a:pt x="328" y="13"/>
                      </a:lnTo>
                      <a:lnTo>
                        <a:pt x="339" y="23"/>
                      </a:lnTo>
                      <a:lnTo>
                        <a:pt x="348" y="34"/>
                      </a:lnTo>
                      <a:lnTo>
                        <a:pt x="356" y="47"/>
                      </a:lnTo>
                      <a:lnTo>
                        <a:pt x="359" y="55"/>
                      </a:lnTo>
                      <a:lnTo>
                        <a:pt x="360" y="63"/>
                      </a:lnTo>
                      <a:lnTo>
                        <a:pt x="361" y="70"/>
                      </a:lnTo>
                      <a:lnTo>
                        <a:pt x="361" y="79"/>
                      </a:lnTo>
                      <a:lnTo>
                        <a:pt x="361" y="405"/>
                      </a:lnTo>
                      <a:lnTo>
                        <a:pt x="361" y="421"/>
                      </a:lnTo>
                      <a:lnTo>
                        <a:pt x="359" y="436"/>
                      </a:lnTo>
                      <a:lnTo>
                        <a:pt x="356" y="449"/>
                      </a:lnTo>
                      <a:lnTo>
                        <a:pt x="351" y="460"/>
                      </a:lnTo>
                      <a:lnTo>
                        <a:pt x="346" y="469"/>
                      </a:lnTo>
                      <a:lnTo>
                        <a:pt x="338" y="476"/>
                      </a:lnTo>
                      <a:lnTo>
                        <a:pt x="334" y="478"/>
                      </a:lnTo>
                      <a:lnTo>
                        <a:pt x="329" y="480"/>
                      </a:lnTo>
                      <a:lnTo>
                        <a:pt x="324" y="481"/>
                      </a:lnTo>
                      <a:lnTo>
                        <a:pt x="319" y="482"/>
                      </a:lnTo>
                      <a:lnTo>
                        <a:pt x="263" y="482"/>
                      </a:lnTo>
                      <a:lnTo>
                        <a:pt x="254" y="481"/>
                      </a:lnTo>
                      <a:lnTo>
                        <a:pt x="245" y="478"/>
                      </a:lnTo>
                      <a:lnTo>
                        <a:pt x="238" y="476"/>
                      </a:lnTo>
                      <a:lnTo>
                        <a:pt x="231" y="472"/>
                      </a:lnTo>
                      <a:lnTo>
                        <a:pt x="226" y="465"/>
                      </a:lnTo>
                      <a:lnTo>
                        <a:pt x="222" y="458"/>
                      </a:lnTo>
                      <a:lnTo>
                        <a:pt x="218" y="452"/>
                      </a:lnTo>
                      <a:lnTo>
                        <a:pt x="216" y="442"/>
                      </a:lnTo>
                      <a:lnTo>
                        <a:pt x="212" y="424"/>
                      </a:lnTo>
                      <a:lnTo>
                        <a:pt x="211" y="403"/>
                      </a:lnTo>
                      <a:lnTo>
                        <a:pt x="212" y="380"/>
                      </a:lnTo>
                      <a:lnTo>
                        <a:pt x="212" y="358"/>
                      </a:lnTo>
                      <a:lnTo>
                        <a:pt x="213" y="334"/>
                      </a:lnTo>
                      <a:lnTo>
                        <a:pt x="213" y="312"/>
                      </a:lnTo>
                      <a:lnTo>
                        <a:pt x="213" y="291"/>
                      </a:lnTo>
                      <a:lnTo>
                        <a:pt x="211" y="273"/>
                      </a:lnTo>
                      <a:lnTo>
                        <a:pt x="208" y="263"/>
                      </a:lnTo>
                      <a:lnTo>
                        <a:pt x="205" y="257"/>
                      </a:lnTo>
                      <a:lnTo>
                        <a:pt x="200" y="250"/>
                      </a:lnTo>
                      <a:lnTo>
                        <a:pt x="196" y="244"/>
                      </a:lnTo>
                      <a:lnTo>
                        <a:pt x="190" y="240"/>
                      </a:lnTo>
                      <a:lnTo>
                        <a:pt x="184" y="236"/>
                      </a:lnTo>
                      <a:lnTo>
                        <a:pt x="176" y="234"/>
                      </a:lnTo>
                      <a:lnTo>
                        <a:pt x="166" y="233"/>
                      </a:lnTo>
                      <a:lnTo>
                        <a:pt x="73" y="233"/>
                      </a:lnTo>
                      <a:lnTo>
                        <a:pt x="64" y="233"/>
                      </a:lnTo>
                      <a:lnTo>
                        <a:pt x="56" y="230"/>
                      </a:lnTo>
                      <a:lnTo>
                        <a:pt x="48" y="228"/>
                      </a:lnTo>
                      <a:lnTo>
                        <a:pt x="42" y="224"/>
                      </a:lnTo>
                      <a:lnTo>
                        <a:pt x="36" y="217"/>
                      </a:lnTo>
                      <a:lnTo>
                        <a:pt x="29" y="212"/>
                      </a:lnTo>
                      <a:lnTo>
                        <a:pt x="24" y="204"/>
                      </a:lnTo>
                      <a:lnTo>
                        <a:pt x="19" y="196"/>
                      </a:lnTo>
                      <a:lnTo>
                        <a:pt x="11" y="177"/>
                      </a:lnTo>
                      <a:lnTo>
                        <a:pt x="5" y="157"/>
                      </a:lnTo>
                      <a:lnTo>
                        <a:pt x="1" y="136"/>
                      </a:lnTo>
                      <a:lnTo>
                        <a:pt x="0" y="114"/>
                      </a:lnTo>
                      <a:lnTo>
                        <a:pt x="1" y="92"/>
                      </a:lnTo>
                      <a:lnTo>
                        <a:pt x="5" y="71"/>
                      </a:lnTo>
                      <a:lnTo>
                        <a:pt x="7" y="61"/>
                      </a:lnTo>
                      <a:lnTo>
                        <a:pt x="10" y="51"/>
                      </a:lnTo>
                      <a:lnTo>
                        <a:pt x="14" y="42"/>
                      </a:lnTo>
                      <a:lnTo>
                        <a:pt x="18" y="33"/>
                      </a:lnTo>
                      <a:lnTo>
                        <a:pt x="23" y="26"/>
                      </a:lnTo>
                      <a:lnTo>
                        <a:pt x="28" y="18"/>
                      </a:lnTo>
                      <a:lnTo>
                        <a:pt x="34" y="13"/>
                      </a:lnTo>
                      <a:lnTo>
                        <a:pt x="41" y="8"/>
                      </a:lnTo>
                      <a:lnTo>
                        <a:pt x="47" y="4"/>
                      </a:lnTo>
                      <a:lnTo>
                        <a:pt x="55" y="1"/>
                      </a:lnTo>
                      <a:lnTo>
                        <a:pt x="64" y="0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D89CC3"/>
                </a:solidFill>
                <a:ln w="1651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14" name="Freeform 1044"/>
                <p:cNvSpPr>
                  <a:spLocks noChangeAspect="1"/>
                </p:cNvSpPr>
                <p:nvPr/>
              </p:nvSpPr>
              <p:spPr bwMode="auto">
                <a:xfrm rot="7833041" flipH="1" flipV="1">
                  <a:off x="5366972" y="2838135"/>
                  <a:ext cx="906868" cy="806318"/>
                </a:xfrm>
                <a:custGeom>
                  <a:avLst/>
                  <a:gdLst>
                    <a:gd name="T0" fmla="*/ 2147483647 w 361"/>
                    <a:gd name="T1" fmla="*/ 2147483647 h 482"/>
                    <a:gd name="T2" fmla="*/ 2147483647 w 361"/>
                    <a:gd name="T3" fmla="*/ 2147483647 h 482"/>
                    <a:gd name="T4" fmla="*/ 2147483647 w 361"/>
                    <a:gd name="T5" fmla="*/ 2147483647 h 482"/>
                    <a:gd name="T6" fmla="*/ 2147483647 w 361"/>
                    <a:gd name="T7" fmla="*/ 2147483647 h 482"/>
                    <a:gd name="T8" fmla="*/ 2147483647 w 361"/>
                    <a:gd name="T9" fmla="*/ 2147483647 h 482"/>
                    <a:gd name="T10" fmla="*/ 2147483647 w 361"/>
                    <a:gd name="T11" fmla="*/ 2147483647 h 482"/>
                    <a:gd name="T12" fmla="*/ 2147483647 w 361"/>
                    <a:gd name="T13" fmla="*/ 2147483647 h 482"/>
                    <a:gd name="T14" fmla="*/ 2147483647 w 361"/>
                    <a:gd name="T15" fmla="*/ 2147483647 h 482"/>
                    <a:gd name="T16" fmla="*/ 2147483647 w 361"/>
                    <a:gd name="T17" fmla="*/ 2147483647 h 482"/>
                    <a:gd name="T18" fmla="*/ 2147483647 w 361"/>
                    <a:gd name="T19" fmla="*/ 2147483647 h 482"/>
                    <a:gd name="T20" fmla="*/ 2147483647 w 361"/>
                    <a:gd name="T21" fmla="*/ 0 h 482"/>
                    <a:gd name="T22" fmla="*/ 2147483647 w 361"/>
                    <a:gd name="T23" fmla="*/ 0 h 482"/>
                    <a:gd name="T24" fmla="*/ 2147483647 w 361"/>
                    <a:gd name="T25" fmla="*/ 2147483647 h 482"/>
                    <a:gd name="T26" fmla="*/ 2147483647 w 361"/>
                    <a:gd name="T27" fmla="*/ 2147483647 h 482"/>
                    <a:gd name="T28" fmla="*/ 2147483647 w 361"/>
                    <a:gd name="T29" fmla="*/ 2147483647 h 482"/>
                    <a:gd name="T30" fmla="*/ 2147483647 w 361"/>
                    <a:gd name="T31" fmla="*/ 2147483647 h 482"/>
                    <a:gd name="T32" fmla="*/ 2147483647 w 361"/>
                    <a:gd name="T33" fmla="*/ 2147483647 h 482"/>
                    <a:gd name="T34" fmla="*/ 2147483647 w 361"/>
                    <a:gd name="T35" fmla="*/ 2147483647 h 482"/>
                    <a:gd name="T36" fmla="*/ 2147483647 w 361"/>
                    <a:gd name="T37" fmla="*/ 2147483647 h 482"/>
                    <a:gd name="T38" fmla="*/ 2147483647 w 361"/>
                    <a:gd name="T39" fmla="*/ 2147483647 h 482"/>
                    <a:gd name="T40" fmla="*/ 2147483647 w 361"/>
                    <a:gd name="T41" fmla="*/ 2147483647 h 482"/>
                    <a:gd name="T42" fmla="*/ 2147483647 w 361"/>
                    <a:gd name="T43" fmla="*/ 2147483647 h 482"/>
                    <a:gd name="T44" fmla="*/ 2147483647 w 361"/>
                    <a:gd name="T45" fmla="*/ 2147483647 h 482"/>
                    <a:gd name="T46" fmla="*/ 2147483647 w 361"/>
                    <a:gd name="T47" fmla="*/ 2147483647 h 482"/>
                    <a:gd name="T48" fmla="*/ 2147483647 w 361"/>
                    <a:gd name="T49" fmla="*/ 2147483647 h 482"/>
                    <a:gd name="T50" fmla="*/ 2147483647 w 361"/>
                    <a:gd name="T51" fmla="*/ 2147483647 h 482"/>
                    <a:gd name="T52" fmla="*/ 2147483647 w 361"/>
                    <a:gd name="T53" fmla="*/ 2147483647 h 482"/>
                    <a:gd name="T54" fmla="*/ 2147483647 w 361"/>
                    <a:gd name="T55" fmla="*/ 2147483647 h 482"/>
                    <a:gd name="T56" fmla="*/ 2147483647 w 361"/>
                    <a:gd name="T57" fmla="*/ 2147483647 h 482"/>
                    <a:gd name="T58" fmla="*/ 2147483647 w 361"/>
                    <a:gd name="T59" fmla="*/ 2147483647 h 482"/>
                    <a:gd name="T60" fmla="*/ 2147483647 w 361"/>
                    <a:gd name="T61" fmla="*/ 2147483647 h 482"/>
                    <a:gd name="T62" fmla="*/ 2147483647 w 361"/>
                    <a:gd name="T63" fmla="*/ 2147483647 h 482"/>
                    <a:gd name="T64" fmla="*/ 2147483647 w 361"/>
                    <a:gd name="T65" fmla="*/ 2147483647 h 482"/>
                    <a:gd name="T66" fmla="*/ 2147483647 w 361"/>
                    <a:gd name="T67" fmla="*/ 2147483647 h 482"/>
                    <a:gd name="T68" fmla="*/ 2147483647 w 361"/>
                    <a:gd name="T69" fmla="*/ 2147483647 h 482"/>
                    <a:gd name="T70" fmla="*/ 2147483647 w 361"/>
                    <a:gd name="T71" fmla="*/ 2147483647 h 482"/>
                    <a:gd name="T72" fmla="*/ 2147483647 w 361"/>
                    <a:gd name="T73" fmla="*/ 2147483647 h 482"/>
                    <a:gd name="T74" fmla="*/ 2147483647 w 361"/>
                    <a:gd name="T75" fmla="*/ 2147483647 h 482"/>
                    <a:gd name="T76" fmla="*/ 2147483647 w 361"/>
                    <a:gd name="T77" fmla="*/ 2147483647 h 482"/>
                    <a:gd name="T78" fmla="*/ 2147483647 w 361"/>
                    <a:gd name="T79" fmla="*/ 2147483647 h 482"/>
                    <a:gd name="T80" fmla="*/ 2147483647 w 361"/>
                    <a:gd name="T81" fmla="*/ 2147483647 h 482"/>
                    <a:gd name="T82" fmla="*/ 0 w 361"/>
                    <a:gd name="T83" fmla="*/ 2147483647 h 482"/>
                    <a:gd name="T84" fmla="*/ 2147483647 w 361"/>
                    <a:gd name="T85" fmla="*/ 2147483647 h 482"/>
                    <a:gd name="T86" fmla="*/ 2147483647 w 361"/>
                    <a:gd name="T87" fmla="*/ 2147483647 h 482"/>
                    <a:gd name="T88" fmla="*/ 2147483647 w 361"/>
                    <a:gd name="T89" fmla="*/ 2147483647 h 482"/>
                    <a:gd name="T90" fmla="*/ 2147483647 w 361"/>
                    <a:gd name="T91" fmla="*/ 2147483647 h 482"/>
                    <a:gd name="T92" fmla="*/ 2147483647 w 361"/>
                    <a:gd name="T93" fmla="*/ 2147483647 h 482"/>
                    <a:gd name="T94" fmla="*/ 2147483647 w 361"/>
                    <a:gd name="T95" fmla="*/ 2147483647 h 482"/>
                    <a:gd name="T96" fmla="*/ 2147483647 w 361"/>
                    <a:gd name="T97" fmla="*/ 0 h 48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61"/>
                    <a:gd name="T148" fmla="*/ 0 h 482"/>
                    <a:gd name="T149" fmla="*/ 361 w 361"/>
                    <a:gd name="T150" fmla="*/ 482 h 48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61" h="482">
                      <a:moveTo>
                        <a:pt x="73" y="0"/>
                      </a:moveTo>
                      <a:lnTo>
                        <a:pt x="106" y="2"/>
                      </a:lnTo>
                      <a:lnTo>
                        <a:pt x="108" y="10"/>
                      </a:lnTo>
                      <a:lnTo>
                        <a:pt x="109" y="17"/>
                      </a:lnTo>
                      <a:lnTo>
                        <a:pt x="112" y="23"/>
                      </a:lnTo>
                      <a:lnTo>
                        <a:pt x="114" y="29"/>
                      </a:lnTo>
                      <a:lnTo>
                        <a:pt x="122" y="39"/>
                      </a:lnTo>
                      <a:lnTo>
                        <a:pt x="131" y="49"/>
                      </a:lnTo>
                      <a:lnTo>
                        <a:pt x="141" y="55"/>
                      </a:lnTo>
                      <a:lnTo>
                        <a:pt x="153" y="61"/>
                      </a:lnTo>
                      <a:lnTo>
                        <a:pt x="164" y="65"/>
                      </a:lnTo>
                      <a:lnTo>
                        <a:pt x="177" y="65"/>
                      </a:lnTo>
                      <a:lnTo>
                        <a:pt x="190" y="65"/>
                      </a:lnTo>
                      <a:lnTo>
                        <a:pt x="203" y="61"/>
                      </a:lnTo>
                      <a:lnTo>
                        <a:pt x="214" y="57"/>
                      </a:lnTo>
                      <a:lnTo>
                        <a:pt x="225" y="49"/>
                      </a:lnTo>
                      <a:lnTo>
                        <a:pt x="235" y="41"/>
                      </a:lnTo>
                      <a:lnTo>
                        <a:pt x="243" y="29"/>
                      </a:lnTo>
                      <a:lnTo>
                        <a:pt x="245" y="22"/>
                      </a:lnTo>
                      <a:lnTo>
                        <a:pt x="248" y="15"/>
                      </a:lnTo>
                      <a:lnTo>
                        <a:pt x="251" y="8"/>
                      </a:lnTo>
                      <a:lnTo>
                        <a:pt x="252" y="0"/>
                      </a:lnTo>
                      <a:lnTo>
                        <a:pt x="285" y="0"/>
                      </a:lnTo>
                      <a:lnTo>
                        <a:pt x="293" y="0"/>
                      </a:lnTo>
                      <a:lnTo>
                        <a:pt x="301" y="1"/>
                      </a:lnTo>
                      <a:lnTo>
                        <a:pt x="308" y="4"/>
                      </a:lnTo>
                      <a:lnTo>
                        <a:pt x="315" y="6"/>
                      </a:lnTo>
                      <a:lnTo>
                        <a:pt x="328" y="13"/>
                      </a:lnTo>
                      <a:lnTo>
                        <a:pt x="339" y="23"/>
                      </a:lnTo>
                      <a:lnTo>
                        <a:pt x="348" y="34"/>
                      </a:lnTo>
                      <a:lnTo>
                        <a:pt x="356" y="47"/>
                      </a:lnTo>
                      <a:lnTo>
                        <a:pt x="359" y="55"/>
                      </a:lnTo>
                      <a:lnTo>
                        <a:pt x="360" y="63"/>
                      </a:lnTo>
                      <a:lnTo>
                        <a:pt x="361" y="70"/>
                      </a:lnTo>
                      <a:lnTo>
                        <a:pt x="361" y="79"/>
                      </a:lnTo>
                      <a:lnTo>
                        <a:pt x="361" y="405"/>
                      </a:lnTo>
                      <a:lnTo>
                        <a:pt x="361" y="421"/>
                      </a:lnTo>
                      <a:lnTo>
                        <a:pt x="359" y="436"/>
                      </a:lnTo>
                      <a:lnTo>
                        <a:pt x="356" y="449"/>
                      </a:lnTo>
                      <a:lnTo>
                        <a:pt x="351" y="460"/>
                      </a:lnTo>
                      <a:lnTo>
                        <a:pt x="346" y="469"/>
                      </a:lnTo>
                      <a:lnTo>
                        <a:pt x="338" y="476"/>
                      </a:lnTo>
                      <a:lnTo>
                        <a:pt x="334" y="478"/>
                      </a:lnTo>
                      <a:lnTo>
                        <a:pt x="329" y="480"/>
                      </a:lnTo>
                      <a:lnTo>
                        <a:pt x="324" y="481"/>
                      </a:lnTo>
                      <a:lnTo>
                        <a:pt x="319" y="482"/>
                      </a:lnTo>
                      <a:lnTo>
                        <a:pt x="263" y="482"/>
                      </a:lnTo>
                      <a:lnTo>
                        <a:pt x="254" y="481"/>
                      </a:lnTo>
                      <a:lnTo>
                        <a:pt x="245" y="478"/>
                      </a:lnTo>
                      <a:lnTo>
                        <a:pt x="238" y="476"/>
                      </a:lnTo>
                      <a:lnTo>
                        <a:pt x="231" y="472"/>
                      </a:lnTo>
                      <a:lnTo>
                        <a:pt x="226" y="465"/>
                      </a:lnTo>
                      <a:lnTo>
                        <a:pt x="222" y="458"/>
                      </a:lnTo>
                      <a:lnTo>
                        <a:pt x="218" y="452"/>
                      </a:lnTo>
                      <a:lnTo>
                        <a:pt x="216" y="442"/>
                      </a:lnTo>
                      <a:lnTo>
                        <a:pt x="212" y="424"/>
                      </a:lnTo>
                      <a:lnTo>
                        <a:pt x="211" y="403"/>
                      </a:lnTo>
                      <a:lnTo>
                        <a:pt x="212" y="380"/>
                      </a:lnTo>
                      <a:lnTo>
                        <a:pt x="212" y="358"/>
                      </a:lnTo>
                      <a:lnTo>
                        <a:pt x="213" y="334"/>
                      </a:lnTo>
                      <a:lnTo>
                        <a:pt x="213" y="312"/>
                      </a:lnTo>
                      <a:lnTo>
                        <a:pt x="213" y="291"/>
                      </a:lnTo>
                      <a:lnTo>
                        <a:pt x="211" y="273"/>
                      </a:lnTo>
                      <a:lnTo>
                        <a:pt x="208" y="263"/>
                      </a:lnTo>
                      <a:lnTo>
                        <a:pt x="205" y="257"/>
                      </a:lnTo>
                      <a:lnTo>
                        <a:pt x="200" y="250"/>
                      </a:lnTo>
                      <a:lnTo>
                        <a:pt x="196" y="244"/>
                      </a:lnTo>
                      <a:lnTo>
                        <a:pt x="190" y="240"/>
                      </a:lnTo>
                      <a:lnTo>
                        <a:pt x="184" y="236"/>
                      </a:lnTo>
                      <a:lnTo>
                        <a:pt x="176" y="234"/>
                      </a:lnTo>
                      <a:lnTo>
                        <a:pt x="166" y="233"/>
                      </a:lnTo>
                      <a:lnTo>
                        <a:pt x="73" y="233"/>
                      </a:lnTo>
                      <a:lnTo>
                        <a:pt x="64" y="233"/>
                      </a:lnTo>
                      <a:lnTo>
                        <a:pt x="56" y="230"/>
                      </a:lnTo>
                      <a:lnTo>
                        <a:pt x="48" y="228"/>
                      </a:lnTo>
                      <a:lnTo>
                        <a:pt x="42" y="224"/>
                      </a:lnTo>
                      <a:lnTo>
                        <a:pt x="36" y="217"/>
                      </a:lnTo>
                      <a:lnTo>
                        <a:pt x="29" y="212"/>
                      </a:lnTo>
                      <a:lnTo>
                        <a:pt x="24" y="204"/>
                      </a:lnTo>
                      <a:lnTo>
                        <a:pt x="19" y="196"/>
                      </a:lnTo>
                      <a:lnTo>
                        <a:pt x="11" y="177"/>
                      </a:lnTo>
                      <a:lnTo>
                        <a:pt x="5" y="157"/>
                      </a:lnTo>
                      <a:lnTo>
                        <a:pt x="1" y="136"/>
                      </a:lnTo>
                      <a:lnTo>
                        <a:pt x="0" y="114"/>
                      </a:lnTo>
                      <a:lnTo>
                        <a:pt x="1" y="92"/>
                      </a:lnTo>
                      <a:lnTo>
                        <a:pt x="5" y="71"/>
                      </a:lnTo>
                      <a:lnTo>
                        <a:pt x="7" y="61"/>
                      </a:lnTo>
                      <a:lnTo>
                        <a:pt x="10" y="51"/>
                      </a:lnTo>
                      <a:lnTo>
                        <a:pt x="14" y="42"/>
                      </a:lnTo>
                      <a:lnTo>
                        <a:pt x="18" y="33"/>
                      </a:lnTo>
                      <a:lnTo>
                        <a:pt x="23" y="26"/>
                      </a:lnTo>
                      <a:lnTo>
                        <a:pt x="28" y="18"/>
                      </a:lnTo>
                      <a:lnTo>
                        <a:pt x="34" y="13"/>
                      </a:lnTo>
                      <a:lnTo>
                        <a:pt x="41" y="8"/>
                      </a:lnTo>
                      <a:lnTo>
                        <a:pt x="47" y="4"/>
                      </a:lnTo>
                      <a:lnTo>
                        <a:pt x="55" y="1"/>
                      </a:lnTo>
                      <a:lnTo>
                        <a:pt x="64" y="0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D89CC3"/>
                </a:solidFill>
                <a:ln w="1651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24" name="Grouper 223"/>
              <p:cNvGrpSpPr/>
              <p:nvPr/>
            </p:nvGrpSpPr>
            <p:grpSpPr>
              <a:xfrm>
                <a:off x="6025862" y="3268450"/>
                <a:ext cx="194533" cy="327867"/>
                <a:chOff x="6025862" y="3268450"/>
                <a:chExt cx="194533" cy="327867"/>
              </a:xfrm>
            </p:grpSpPr>
            <p:sp>
              <p:nvSpPr>
                <p:cNvPr id="203" name="Rectangle 1494"/>
                <p:cNvSpPr>
                  <a:spLocks noChangeAspect="1" noChangeArrowheads="1"/>
                </p:cNvSpPr>
                <p:nvPr/>
              </p:nvSpPr>
              <p:spPr bwMode="auto">
                <a:xfrm rot="20012189">
                  <a:off x="6185875" y="3418523"/>
                  <a:ext cx="2526" cy="177794"/>
                </a:xfrm>
                <a:prstGeom prst="rect">
                  <a:avLst/>
                </a:prstGeom>
                <a:solidFill>
                  <a:srgbClr val="000000"/>
                </a:solidFill>
                <a:ln w="1651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Arial" charset="0"/>
                  </a:endParaRPr>
                </a:p>
              </p:txBody>
            </p:sp>
            <p:sp>
              <p:nvSpPr>
                <p:cNvPr id="205" name="Freeform 1501"/>
                <p:cNvSpPr>
                  <a:spLocks noChangeAspect="1"/>
                </p:cNvSpPr>
                <p:nvPr/>
              </p:nvSpPr>
              <p:spPr bwMode="auto">
                <a:xfrm rot="20012189">
                  <a:off x="6025862" y="3268450"/>
                  <a:ext cx="184337" cy="167986"/>
                </a:xfrm>
                <a:custGeom>
                  <a:avLst/>
                  <a:gdLst>
                    <a:gd name="T0" fmla="*/ 2147483647 w 213"/>
                    <a:gd name="T1" fmla="*/ 2147483647 h 367"/>
                    <a:gd name="T2" fmla="*/ 2147483647 w 213"/>
                    <a:gd name="T3" fmla="*/ 2147483647 h 367"/>
                    <a:gd name="T4" fmla="*/ 2147483647 w 213"/>
                    <a:gd name="T5" fmla="*/ 2147483647 h 367"/>
                    <a:gd name="T6" fmla="*/ 2147483647 w 213"/>
                    <a:gd name="T7" fmla="*/ 2147483647 h 367"/>
                    <a:gd name="T8" fmla="*/ 2147483647 w 213"/>
                    <a:gd name="T9" fmla="*/ 2147483647 h 367"/>
                    <a:gd name="T10" fmla="*/ 2147483647 w 213"/>
                    <a:gd name="T11" fmla="*/ 2147483647 h 367"/>
                    <a:gd name="T12" fmla="*/ 2147483647 w 213"/>
                    <a:gd name="T13" fmla="*/ 2147483647 h 367"/>
                    <a:gd name="T14" fmla="*/ 2147483647 w 213"/>
                    <a:gd name="T15" fmla="*/ 2147483647 h 367"/>
                    <a:gd name="T16" fmla="*/ 2147483647 w 213"/>
                    <a:gd name="T17" fmla="*/ 2147483647 h 367"/>
                    <a:gd name="T18" fmla="*/ 2147483647 w 213"/>
                    <a:gd name="T19" fmla="*/ 2147483647 h 367"/>
                    <a:gd name="T20" fmla="*/ 2147483647 w 213"/>
                    <a:gd name="T21" fmla="*/ 2147483647 h 367"/>
                    <a:gd name="T22" fmla="*/ 2147483647 w 213"/>
                    <a:gd name="T23" fmla="*/ 0 h 367"/>
                    <a:gd name="T24" fmla="*/ 2147483647 w 213"/>
                    <a:gd name="T25" fmla="*/ 0 h 367"/>
                    <a:gd name="T26" fmla="*/ 2147483647 w 213"/>
                    <a:gd name="T27" fmla="*/ 2147483647 h 367"/>
                    <a:gd name="T28" fmla="*/ 2147483647 w 213"/>
                    <a:gd name="T29" fmla="*/ 2147483647 h 367"/>
                    <a:gd name="T30" fmla="*/ 2147483647 w 213"/>
                    <a:gd name="T31" fmla="*/ 2147483647 h 367"/>
                    <a:gd name="T32" fmla="*/ 2147483647 w 213"/>
                    <a:gd name="T33" fmla="*/ 2147483647 h 367"/>
                    <a:gd name="T34" fmla="*/ 2147483647 w 213"/>
                    <a:gd name="T35" fmla="*/ 2147483647 h 367"/>
                    <a:gd name="T36" fmla="*/ 2147483647 w 213"/>
                    <a:gd name="T37" fmla="*/ 2147483647 h 367"/>
                    <a:gd name="T38" fmla="*/ 2147483647 w 213"/>
                    <a:gd name="T39" fmla="*/ 2147483647 h 367"/>
                    <a:gd name="T40" fmla="*/ 2147483647 w 213"/>
                    <a:gd name="T41" fmla="*/ 2147483647 h 367"/>
                    <a:gd name="T42" fmla="*/ 2147483647 w 213"/>
                    <a:gd name="T43" fmla="*/ 2147483647 h 367"/>
                    <a:gd name="T44" fmla="*/ 2147483647 w 213"/>
                    <a:gd name="T45" fmla="*/ 2147483647 h 367"/>
                    <a:gd name="T46" fmla="*/ 2147483647 w 213"/>
                    <a:gd name="T47" fmla="*/ 2147483647 h 367"/>
                    <a:gd name="T48" fmla="*/ 2147483647 w 213"/>
                    <a:gd name="T49" fmla="*/ 2147483647 h 367"/>
                    <a:gd name="T50" fmla="*/ 2147483647 w 213"/>
                    <a:gd name="T51" fmla="*/ 2147483647 h 367"/>
                    <a:gd name="T52" fmla="*/ 2147483647 w 213"/>
                    <a:gd name="T53" fmla="*/ 2147483647 h 367"/>
                    <a:gd name="T54" fmla="*/ 2147483647 w 213"/>
                    <a:gd name="T55" fmla="*/ 2147483647 h 367"/>
                    <a:gd name="T56" fmla="*/ 2147483647 w 213"/>
                    <a:gd name="T57" fmla="*/ 2147483647 h 367"/>
                    <a:gd name="T58" fmla="*/ 2147483647 w 213"/>
                    <a:gd name="T59" fmla="*/ 2147483647 h 367"/>
                    <a:gd name="T60" fmla="*/ 2147483647 w 213"/>
                    <a:gd name="T61" fmla="*/ 2147483647 h 367"/>
                    <a:gd name="T62" fmla="*/ 2147483647 w 213"/>
                    <a:gd name="T63" fmla="*/ 2147483647 h 367"/>
                    <a:gd name="T64" fmla="*/ 2147483647 w 213"/>
                    <a:gd name="T65" fmla="*/ 2147483647 h 367"/>
                    <a:gd name="T66" fmla="*/ 2147483647 w 213"/>
                    <a:gd name="T67" fmla="*/ 2147483647 h 367"/>
                    <a:gd name="T68" fmla="*/ 2147483647 w 213"/>
                    <a:gd name="T69" fmla="*/ 2147483647 h 367"/>
                    <a:gd name="T70" fmla="*/ 2147483647 w 213"/>
                    <a:gd name="T71" fmla="*/ 2147483647 h 367"/>
                    <a:gd name="T72" fmla="*/ 2147483647 w 213"/>
                    <a:gd name="T73" fmla="*/ 2147483647 h 367"/>
                    <a:gd name="T74" fmla="*/ 2147483647 w 213"/>
                    <a:gd name="T75" fmla="*/ 2147483647 h 367"/>
                    <a:gd name="T76" fmla="*/ 2147483647 w 213"/>
                    <a:gd name="T77" fmla="*/ 2147483647 h 367"/>
                    <a:gd name="T78" fmla="*/ 2147483647 w 213"/>
                    <a:gd name="T79" fmla="*/ 2147483647 h 367"/>
                    <a:gd name="T80" fmla="*/ 2147483647 w 213"/>
                    <a:gd name="T81" fmla="*/ 2147483647 h 367"/>
                    <a:gd name="T82" fmla="*/ 2147483647 w 213"/>
                    <a:gd name="T83" fmla="*/ 2147483647 h 367"/>
                    <a:gd name="T84" fmla="*/ 2147483647 w 213"/>
                    <a:gd name="T85" fmla="*/ 2147483647 h 367"/>
                    <a:gd name="T86" fmla="*/ 2147483647 w 213"/>
                    <a:gd name="T87" fmla="*/ 2147483647 h 367"/>
                    <a:gd name="T88" fmla="*/ 2147483647 w 213"/>
                    <a:gd name="T89" fmla="*/ 2147483647 h 367"/>
                    <a:gd name="T90" fmla="*/ 2147483647 w 213"/>
                    <a:gd name="T91" fmla="*/ 2147483647 h 367"/>
                    <a:gd name="T92" fmla="*/ 2147483647 w 213"/>
                    <a:gd name="T93" fmla="*/ 2147483647 h 367"/>
                    <a:gd name="T94" fmla="*/ 2147483647 w 213"/>
                    <a:gd name="T95" fmla="*/ 2147483647 h 367"/>
                    <a:gd name="T96" fmla="*/ 2147483647 w 213"/>
                    <a:gd name="T97" fmla="*/ 2147483647 h 367"/>
                    <a:gd name="T98" fmla="*/ 2147483647 w 213"/>
                    <a:gd name="T99" fmla="*/ 2147483647 h 367"/>
                    <a:gd name="T100" fmla="*/ 2147483647 w 213"/>
                    <a:gd name="T101" fmla="*/ 2147483647 h 367"/>
                    <a:gd name="T102" fmla="*/ 0 w 213"/>
                    <a:gd name="T103" fmla="*/ 2147483647 h 367"/>
                    <a:gd name="T104" fmla="*/ 0 w 213"/>
                    <a:gd name="T105" fmla="*/ 2147483647 h 367"/>
                    <a:gd name="T106" fmla="*/ 0 w 213"/>
                    <a:gd name="T107" fmla="*/ 2147483647 h 367"/>
                    <a:gd name="T108" fmla="*/ 2147483647 w 213"/>
                    <a:gd name="T109" fmla="*/ 2147483647 h 367"/>
                    <a:gd name="T110" fmla="*/ 2147483647 w 213"/>
                    <a:gd name="T111" fmla="*/ 2147483647 h 367"/>
                    <a:gd name="T112" fmla="*/ 2147483647 w 213"/>
                    <a:gd name="T113" fmla="*/ 2147483647 h 367"/>
                    <a:gd name="T114" fmla="*/ 2147483647 w 213"/>
                    <a:gd name="T115" fmla="*/ 2147483647 h 367"/>
                    <a:gd name="T116" fmla="*/ 2147483647 w 213"/>
                    <a:gd name="T117" fmla="*/ 2147483647 h 367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13"/>
                    <a:gd name="T178" fmla="*/ 0 h 367"/>
                    <a:gd name="T179" fmla="*/ 213 w 213"/>
                    <a:gd name="T180" fmla="*/ 367 h 367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13" h="367">
                      <a:moveTo>
                        <a:pt x="12" y="48"/>
                      </a:moveTo>
                      <a:lnTo>
                        <a:pt x="18" y="49"/>
                      </a:lnTo>
                      <a:lnTo>
                        <a:pt x="26" y="51"/>
                      </a:lnTo>
                      <a:lnTo>
                        <a:pt x="35" y="55"/>
                      </a:lnTo>
                      <a:lnTo>
                        <a:pt x="44" y="58"/>
                      </a:lnTo>
                      <a:lnTo>
                        <a:pt x="53" y="61"/>
                      </a:lnTo>
                      <a:lnTo>
                        <a:pt x="61" y="59"/>
                      </a:lnTo>
                      <a:lnTo>
                        <a:pt x="65" y="58"/>
                      </a:lnTo>
                      <a:lnTo>
                        <a:pt x="66" y="57"/>
                      </a:lnTo>
                      <a:lnTo>
                        <a:pt x="69" y="53"/>
                      </a:lnTo>
                      <a:lnTo>
                        <a:pt x="69" y="48"/>
                      </a:lnTo>
                      <a:lnTo>
                        <a:pt x="70" y="0"/>
                      </a:lnTo>
                      <a:lnTo>
                        <a:pt x="146" y="0"/>
                      </a:lnTo>
                      <a:lnTo>
                        <a:pt x="146" y="48"/>
                      </a:lnTo>
                      <a:lnTo>
                        <a:pt x="146" y="53"/>
                      </a:lnTo>
                      <a:lnTo>
                        <a:pt x="147" y="55"/>
                      </a:lnTo>
                      <a:lnTo>
                        <a:pt x="150" y="58"/>
                      </a:lnTo>
                      <a:lnTo>
                        <a:pt x="152" y="59"/>
                      </a:lnTo>
                      <a:lnTo>
                        <a:pt x="160" y="59"/>
                      </a:lnTo>
                      <a:lnTo>
                        <a:pt x="169" y="58"/>
                      </a:lnTo>
                      <a:lnTo>
                        <a:pt x="178" y="54"/>
                      </a:lnTo>
                      <a:lnTo>
                        <a:pt x="187" y="51"/>
                      </a:lnTo>
                      <a:lnTo>
                        <a:pt x="195" y="49"/>
                      </a:lnTo>
                      <a:lnTo>
                        <a:pt x="200" y="48"/>
                      </a:lnTo>
                      <a:lnTo>
                        <a:pt x="205" y="49"/>
                      </a:lnTo>
                      <a:lnTo>
                        <a:pt x="209" y="53"/>
                      </a:lnTo>
                      <a:lnTo>
                        <a:pt x="210" y="58"/>
                      </a:lnTo>
                      <a:lnTo>
                        <a:pt x="211" y="65"/>
                      </a:lnTo>
                      <a:lnTo>
                        <a:pt x="213" y="73"/>
                      </a:lnTo>
                      <a:lnTo>
                        <a:pt x="213" y="82"/>
                      </a:lnTo>
                      <a:lnTo>
                        <a:pt x="211" y="93"/>
                      </a:lnTo>
                      <a:lnTo>
                        <a:pt x="211" y="105"/>
                      </a:lnTo>
                      <a:lnTo>
                        <a:pt x="211" y="310"/>
                      </a:lnTo>
                      <a:lnTo>
                        <a:pt x="210" y="321"/>
                      </a:lnTo>
                      <a:lnTo>
                        <a:pt x="208" y="331"/>
                      </a:lnTo>
                      <a:lnTo>
                        <a:pt x="202" y="342"/>
                      </a:lnTo>
                      <a:lnTo>
                        <a:pt x="196" y="350"/>
                      </a:lnTo>
                      <a:lnTo>
                        <a:pt x="188" y="356"/>
                      </a:lnTo>
                      <a:lnTo>
                        <a:pt x="179" y="362"/>
                      </a:lnTo>
                      <a:lnTo>
                        <a:pt x="169" y="366"/>
                      </a:lnTo>
                      <a:lnTo>
                        <a:pt x="157" y="367"/>
                      </a:lnTo>
                      <a:lnTo>
                        <a:pt x="54" y="367"/>
                      </a:lnTo>
                      <a:lnTo>
                        <a:pt x="44" y="366"/>
                      </a:lnTo>
                      <a:lnTo>
                        <a:pt x="34" y="362"/>
                      </a:lnTo>
                      <a:lnTo>
                        <a:pt x="25" y="356"/>
                      </a:lnTo>
                      <a:lnTo>
                        <a:pt x="17" y="350"/>
                      </a:lnTo>
                      <a:lnTo>
                        <a:pt x="11" y="342"/>
                      </a:lnTo>
                      <a:lnTo>
                        <a:pt x="6" y="331"/>
                      </a:lnTo>
                      <a:lnTo>
                        <a:pt x="2" y="321"/>
                      </a:lnTo>
                      <a:lnTo>
                        <a:pt x="2" y="310"/>
                      </a:lnTo>
                      <a:lnTo>
                        <a:pt x="2" y="105"/>
                      </a:lnTo>
                      <a:lnTo>
                        <a:pt x="0" y="93"/>
                      </a:lnTo>
                      <a:lnTo>
                        <a:pt x="0" y="82"/>
                      </a:lnTo>
                      <a:lnTo>
                        <a:pt x="0" y="73"/>
                      </a:lnTo>
                      <a:lnTo>
                        <a:pt x="2" y="65"/>
                      </a:lnTo>
                      <a:lnTo>
                        <a:pt x="3" y="58"/>
                      </a:lnTo>
                      <a:lnTo>
                        <a:pt x="4" y="53"/>
                      </a:lnTo>
                      <a:lnTo>
                        <a:pt x="8" y="49"/>
                      </a:lnTo>
                      <a:lnTo>
                        <a:pt x="12" y="48"/>
                      </a:lnTo>
                      <a:close/>
                    </a:path>
                  </a:pathLst>
                </a:custGeom>
                <a:solidFill>
                  <a:srgbClr val="1F497D">
                    <a:lumMod val="40000"/>
                    <a:lumOff val="60000"/>
                  </a:srgbClr>
                </a:solidFill>
                <a:ln w="1651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06" name="Rectangle 1494"/>
                <p:cNvSpPr>
                  <a:spLocks noChangeAspect="1" noChangeArrowheads="1"/>
                </p:cNvSpPr>
                <p:nvPr/>
              </p:nvSpPr>
              <p:spPr bwMode="auto">
                <a:xfrm rot="20012189">
                  <a:off x="6217869" y="3406336"/>
                  <a:ext cx="2526" cy="179021"/>
                </a:xfrm>
                <a:prstGeom prst="rect">
                  <a:avLst/>
                </a:prstGeom>
                <a:solidFill>
                  <a:srgbClr val="000000"/>
                </a:solidFill>
                <a:ln w="1651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Arial" charset="0"/>
                  </a:endParaRPr>
                </a:p>
              </p:txBody>
            </p:sp>
          </p:grpSp>
          <p:grpSp>
            <p:nvGrpSpPr>
              <p:cNvPr id="175" name="Group 144"/>
              <p:cNvGrpSpPr>
                <a:grpSpLocks/>
              </p:cNvGrpSpPr>
              <p:nvPr/>
            </p:nvGrpSpPr>
            <p:grpSpPr bwMode="auto">
              <a:xfrm>
                <a:off x="6164333" y="3288999"/>
                <a:ext cx="841526" cy="809605"/>
                <a:chOff x="4250" y="2903"/>
                <a:chExt cx="746" cy="737"/>
              </a:xfrm>
            </p:grpSpPr>
            <p:sp>
              <p:nvSpPr>
                <p:cNvPr id="177" name="Freeform 131"/>
                <p:cNvSpPr>
                  <a:spLocks/>
                </p:cNvSpPr>
                <p:nvPr/>
              </p:nvSpPr>
              <p:spPr bwMode="auto">
                <a:xfrm>
                  <a:off x="4250" y="2905"/>
                  <a:ext cx="746" cy="735"/>
                </a:xfrm>
                <a:custGeom>
                  <a:avLst/>
                  <a:gdLst>
                    <a:gd name="T0" fmla="*/ 594 w 432"/>
                    <a:gd name="T1" fmla="*/ 259 h 400"/>
                    <a:gd name="T2" fmla="*/ 93 w 432"/>
                    <a:gd name="T3" fmla="*/ 1459 h 400"/>
                    <a:gd name="T4" fmla="*/ 1219 w 432"/>
                    <a:gd name="T5" fmla="*/ 2444 h 400"/>
                    <a:gd name="T6" fmla="*/ 2003 w 432"/>
                    <a:gd name="T7" fmla="*/ 2029 h 400"/>
                    <a:gd name="T8" fmla="*/ 2210 w 432"/>
                    <a:gd name="T9" fmla="*/ 1080 h 400"/>
                    <a:gd name="T10" fmla="*/ 948 w 432"/>
                    <a:gd name="T11" fmla="*/ 132 h 400"/>
                    <a:gd name="T12" fmla="*/ 594 w 432"/>
                    <a:gd name="T13" fmla="*/ 259 h 4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32" h="400">
                      <a:moveTo>
                        <a:pt x="115" y="42"/>
                      </a:moveTo>
                      <a:cubicBezTo>
                        <a:pt x="45" y="72"/>
                        <a:pt x="0" y="168"/>
                        <a:pt x="18" y="235"/>
                      </a:cubicBezTo>
                      <a:cubicBezTo>
                        <a:pt x="41" y="322"/>
                        <a:pt x="153" y="386"/>
                        <a:pt x="237" y="394"/>
                      </a:cubicBezTo>
                      <a:cubicBezTo>
                        <a:pt x="302" y="400"/>
                        <a:pt x="351" y="383"/>
                        <a:pt x="389" y="327"/>
                      </a:cubicBezTo>
                      <a:cubicBezTo>
                        <a:pt x="419" y="282"/>
                        <a:pt x="432" y="228"/>
                        <a:pt x="429" y="174"/>
                      </a:cubicBezTo>
                      <a:cubicBezTo>
                        <a:pt x="421" y="55"/>
                        <a:pt x="289" y="0"/>
                        <a:pt x="184" y="21"/>
                      </a:cubicBezTo>
                      <a:cubicBezTo>
                        <a:pt x="158" y="26"/>
                        <a:pt x="139" y="32"/>
                        <a:pt x="115" y="42"/>
                      </a:cubicBezTo>
                    </a:path>
                  </a:pathLst>
                </a:custGeom>
                <a:solidFill>
                  <a:srgbClr val="ABD4E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" name="Freeform 132"/>
                <p:cNvSpPr>
                  <a:spLocks/>
                </p:cNvSpPr>
                <p:nvPr/>
              </p:nvSpPr>
              <p:spPr bwMode="auto">
                <a:xfrm>
                  <a:off x="4322" y="2984"/>
                  <a:ext cx="625" cy="584"/>
                </a:xfrm>
                <a:custGeom>
                  <a:avLst/>
                  <a:gdLst>
                    <a:gd name="T0" fmla="*/ 299 w 362"/>
                    <a:gd name="T1" fmla="*/ 259 h 318"/>
                    <a:gd name="T2" fmla="*/ 57 w 362"/>
                    <a:gd name="T3" fmla="*/ 630 h 318"/>
                    <a:gd name="T4" fmla="*/ 29 w 362"/>
                    <a:gd name="T5" fmla="*/ 1080 h 318"/>
                    <a:gd name="T6" fmla="*/ 218 w 362"/>
                    <a:gd name="T7" fmla="*/ 1331 h 318"/>
                    <a:gd name="T8" fmla="*/ 439 w 362"/>
                    <a:gd name="T9" fmla="*/ 1488 h 318"/>
                    <a:gd name="T10" fmla="*/ 587 w 362"/>
                    <a:gd name="T11" fmla="*/ 1741 h 318"/>
                    <a:gd name="T12" fmla="*/ 1183 w 362"/>
                    <a:gd name="T13" fmla="*/ 1932 h 318"/>
                    <a:gd name="T14" fmla="*/ 1777 w 362"/>
                    <a:gd name="T15" fmla="*/ 979 h 318"/>
                    <a:gd name="T16" fmla="*/ 1801 w 362"/>
                    <a:gd name="T17" fmla="*/ 725 h 318"/>
                    <a:gd name="T18" fmla="*/ 1699 w 362"/>
                    <a:gd name="T19" fmla="*/ 472 h 318"/>
                    <a:gd name="T20" fmla="*/ 1366 w 362"/>
                    <a:gd name="T21" fmla="*/ 94 h 318"/>
                    <a:gd name="T22" fmla="*/ 886 w 362"/>
                    <a:gd name="T23" fmla="*/ 0 h 318"/>
                    <a:gd name="T24" fmla="*/ 689 w 362"/>
                    <a:gd name="T25" fmla="*/ 20 h 318"/>
                    <a:gd name="T26" fmla="*/ 509 w 362"/>
                    <a:gd name="T27" fmla="*/ 94 h 318"/>
                    <a:gd name="T28" fmla="*/ 299 w 362"/>
                    <a:gd name="T29" fmla="*/ 259 h 31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62" h="318">
                      <a:moveTo>
                        <a:pt x="58" y="42"/>
                      </a:moveTo>
                      <a:cubicBezTo>
                        <a:pt x="36" y="58"/>
                        <a:pt x="16" y="84"/>
                        <a:pt x="11" y="102"/>
                      </a:cubicBezTo>
                      <a:cubicBezTo>
                        <a:pt x="6" y="121"/>
                        <a:pt x="0" y="154"/>
                        <a:pt x="6" y="174"/>
                      </a:cubicBezTo>
                      <a:cubicBezTo>
                        <a:pt x="11" y="191"/>
                        <a:pt x="27" y="208"/>
                        <a:pt x="42" y="215"/>
                      </a:cubicBezTo>
                      <a:cubicBezTo>
                        <a:pt x="57" y="222"/>
                        <a:pt x="74" y="227"/>
                        <a:pt x="85" y="240"/>
                      </a:cubicBezTo>
                      <a:cubicBezTo>
                        <a:pt x="97" y="252"/>
                        <a:pt x="102" y="268"/>
                        <a:pt x="114" y="281"/>
                      </a:cubicBezTo>
                      <a:cubicBezTo>
                        <a:pt x="145" y="313"/>
                        <a:pt x="188" y="318"/>
                        <a:pt x="230" y="312"/>
                      </a:cubicBezTo>
                      <a:cubicBezTo>
                        <a:pt x="306" y="303"/>
                        <a:pt x="362" y="233"/>
                        <a:pt x="345" y="158"/>
                      </a:cubicBezTo>
                      <a:cubicBezTo>
                        <a:pt x="341" y="141"/>
                        <a:pt x="349" y="133"/>
                        <a:pt x="350" y="117"/>
                      </a:cubicBezTo>
                      <a:cubicBezTo>
                        <a:pt x="352" y="100"/>
                        <a:pt x="340" y="88"/>
                        <a:pt x="330" y="76"/>
                      </a:cubicBezTo>
                      <a:cubicBezTo>
                        <a:pt x="307" y="49"/>
                        <a:pt x="305" y="23"/>
                        <a:pt x="265" y="15"/>
                      </a:cubicBezTo>
                      <a:cubicBezTo>
                        <a:pt x="236" y="10"/>
                        <a:pt x="202" y="1"/>
                        <a:pt x="172" y="0"/>
                      </a:cubicBezTo>
                      <a:cubicBezTo>
                        <a:pt x="159" y="0"/>
                        <a:pt x="147" y="3"/>
                        <a:pt x="134" y="3"/>
                      </a:cubicBezTo>
                      <a:cubicBezTo>
                        <a:pt x="118" y="3"/>
                        <a:pt x="111" y="4"/>
                        <a:pt x="99" y="15"/>
                      </a:cubicBezTo>
                      <a:cubicBezTo>
                        <a:pt x="86" y="25"/>
                        <a:pt x="67" y="36"/>
                        <a:pt x="58" y="42"/>
                      </a:cubicBezTo>
                      <a:close/>
                    </a:path>
                  </a:pathLst>
                </a:custGeom>
                <a:solidFill>
                  <a:srgbClr val="CCA6B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" name="Freeform 133"/>
                <p:cNvSpPr>
                  <a:spLocks/>
                </p:cNvSpPr>
                <p:nvPr/>
              </p:nvSpPr>
              <p:spPr bwMode="auto">
                <a:xfrm>
                  <a:off x="4270" y="2951"/>
                  <a:ext cx="513" cy="632"/>
                </a:xfrm>
                <a:custGeom>
                  <a:avLst/>
                  <a:gdLst>
                    <a:gd name="T0" fmla="*/ 169 w 297"/>
                    <a:gd name="T1" fmla="*/ 1319 h 344"/>
                    <a:gd name="T2" fmla="*/ 632 w 297"/>
                    <a:gd name="T3" fmla="*/ 209 h 344"/>
                    <a:gd name="T4" fmla="*/ 957 w 297"/>
                    <a:gd name="T5" fmla="*/ 88 h 344"/>
                    <a:gd name="T6" fmla="*/ 1530 w 297"/>
                    <a:gd name="T7" fmla="*/ 132 h 344"/>
                    <a:gd name="T8" fmla="*/ 881 w 297"/>
                    <a:gd name="T9" fmla="*/ 51 h 344"/>
                    <a:gd name="T10" fmla="*/ 553 w 297"/>
                    <a:gd name="T11" fmla="*/ 173 h 344"/>
                    <a:gd name="T12" fmla="*/ 86 w 297"/>
                    <a:gd name="T13" fmla="*/ 1282 h 344"/>
                    <a:gd name="T14" fmla="*/ 871 w 297"/>
                    <a:gd name="T15" fmla="*/ 2133 h 344"/>
                    <a:gd name="T16" fmla="*/ 169 w 297"/>
                    <a:gd name="T17" fmla="*/ 1319 h 3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97" h="344">
                      <a:moveTo>
                        <a:pt x="33" y="213"/>
                      </a:moveTo>
                      <a:cubicBezTo>
                        <a:pt x="16" y="150"/>
                        <a:pt x="57" y="62"/>
                        <a:pt x="123" y="34"/>
                      </a:cubicBezTo>
                      <a:cubicBezTo>
                        <a:pt x="144" y="24"/>
                        <a:pt x="162" y="19"/>
                        <a:pt x="186" y="14"/>
                      </a:cubicBezTo>
                      <a:cubicBezTo>
                        <a:pt x="222" y="7"/>
                        <a:pt x="261" y="9"/>
                        <a:pt x="297" y="21"/>
                      </a:cubicBezTo>
                      <a:cubicBezTo>
                        <a:pt x="257" y="4"/>
                        <a:pt x="212" y="0"/>
                        <a:pt x="171" y="8"/>
                      </a:cubicBezTo>
                      <a:cubicBezTo>
                        <a:pt x="146" y="13"/>
                        <a:pt x="129" y="19"/>
                        <a:pt x="107" y="28"/>
                      </a:cubicBezTo>
                      <a:cubicBezTo>
                        <a:pt x="41" y="56"/>
                        <a:pt x="0" y="145"/>
                        <a:pt x="17" y="207"/>
                      </a:cubicBezTo>
                      <a:cubicBezTo>
                        <a:pt x="34" y="271"/>
                        <a:pt x="102" y="322"/>
                        <a:pt x="169" y="344"/>
                      </a:cubicBezTo>
                      <a:cubicBezTo>
                        <a:pt x="108" y="319"/>
                        <a:pt x="48" y="272"/>
                        <a:pt x="33" y="213"/>
                      </a:cubicBezTo>
                    </a:path>
                  </a:pathLst>
                </a:custGeom>
                <a:solidFill>
                  <a:srgbClr val="EAF1F9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" name="Freeform 134"/>
                <p:cNvSpPr>
                  <a:spLocks/>
                </p:cNvSpPr>
                <p:nvPr/>
              </p:nvSpPr>
              <p:spPr bwMode="auto">
                <a:xfrm>
                  <a:off x="4436" y="3014"/>
                  <a:ext cx="541" cy="604"/>
                </a:xfrm>
                <a:custGeom>
                  <a:avLst/>
                  <a:gdLst>
                    <a:gd name="T0" fmla="*/ 1601 w 313"/>
                    <a:gd name="T1" fmla="*/ 731 h 329"/>
                    <a:gd name="T2" fmla="*/ 1206 w 313"/>
                    <a:gd name="T3" fmla="*/ 0 h 329"/>
                    <a:gd name="T4" fmla="*/ 1509 w 313"/>
                    <a:gd name="T5" fmla="*/ 657 h 329"/>
                    <a:gd name="T6" fmla="*/ 1317 w 313"/>
                    <a:gd name="T7" fmla="*/ 1540 h 329"/>
                    <a:gd name="T8" fmla="*/ 589 w 313"/>
                    <a:gd name="T9" fmla="*/ 1924 h 329"/>
                    <a:gd name="T10" fmla="*/ 0 w 313"/>
                    <a:gd name="T11" fmla="*/ 1678 h 329"/>
                    <a:gd name="T12" fmla="*/ 676 w 313"/>
                    <a:gd name="T13" fmla="*/ 1999 h 329"/>
                    <a:gd name="T14" fmla="*/ 1403 w 313"/>
                    <a:gd name="T15" fmla="*/ 1608 h 329"/>
                    <a:gd name="T16" fmla="*/ 1601 w 313"/>
                    <a:gd name="T17" fmla="*/ 731 h 3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313" h="329">
                      <a:moveTo>
                        <a:pt x="310" y="118"/>
                      </a:moveTo>
                      <a:cubicBezTo>
                        <a:pt x="306" y="64"/>
                        <a:pt x="275" y="24"/>
                        <a:pt x="234" y="0"/>
                      </a:cubicBezTo>
                      <a:cubicBezTo>
                        <a:pt x="266" y="25"/>
                        <a:pt x="289" y="60"/>
                        <a:pt x="292" y="106"/>
                      </a:cubicBezTo>
                      <a:cubicBezTo>
                        <a:pt x="295" y="157"/>
                        <a:pt x="283" y="207"/>
                        <a:pt x="255" y="249"/>
                      </a:cubicBezTo>
                      <a:cubicBezTo>
                        <a:pt x="220" y="301"/>
                        <a:pt x="174" y="317"/>
                        <a:pt x="114" y="311"/>
                      </a:cubicBezTo>
                      <a:cubicBezTo>
                        <a:pt x="78" y="308"/>
                        <a:pt x="36" y="294"/>
                        <a:pt x="0" y="271"/>
                      </a:cubicBezTo>
                      <a:cubicBezTo>
                        <a:pt x="40" y="300"/>
                        <a:pt x="89" y="319"/>
                        <a:pt x="131" y="323"/>
                      </a:cubicBezTo>
                      <a:cubicBezTo>
                        <a:pt x="192" y="329"/>
                        <a:pt x="237" y="312"/>
                        <a:pt x="272" y="260"/>
                      </a:cubicBezTo>
                      <a:cubicBezTo>
                        <a:pt x="300" y="218"/>
                        <a:pt x="313" y="168"/>
                        <a:pt x="310" y="118"/>
                      </a:cubicBezTo>
                    </a:path>
                  </a:pathLst>
                </a:custGeom>
                <a:solidFill>
                  <a:srgbClr val="8ABDE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" name="Freeform 135"/>
                <p:cNvSpPr>
                  <a:spLocks/>
                </p:cNvSpPr>
                <p:nvPr/>
              </p:nvSpPr>
              <p:spPr bwMode="auto">
                <a:xfrm>
                  <a:off x="4438" y="3072"/>
                  <a:ext cx="469" cy="476"/>
                </a:xfrm>
                <a:custGeom>
                  <a:avLst/>
                  <a:gdLst>
                    <a:gd name="T0" fmla="*/ 0 w 272"/>
                    <a:gd name="T1" fmla="*/ 987 h 259"/>
                    <a:gd name="T2" fmla="*/ 512 w 272"/>
                    <a:gd name="T3" fmla="*/ 1513 h 259"/>
                    <a:gd name="T4" fmla="*/ 1154 w 272"/>
                    <a:gd name="T5" fmla="*/ 1402 h 259"/>
                    <a:gd name="T6" fmla="*/ 1347 w 272"/>
                    <a:gd name="T7" fmla="*/ 632 h 259"/>
                    <a:gd name="T8" fmla="*/ 1338 w 272"/>
                    <a:gd name="T9" fmla="*/ 290 h 259"/>
                    <a:gd name="T10" fmla="*/ 1162 w 272"/>
                    <a:gd name="T11" fmla="*/ 0 h 259"/>
                    <a:gd name="T12" fmla="*/ 1210 w 272"/>
                    <a:gd name="T13" fmla="*/ 287 h 259"/>
                    <a:gd name="T14" fmla="*/ 1181 w 272"/>
                    <a:gd name="T15" fmla="*/ 682 h 259"/>
                    <a:gd name="T16" fmla="*/ 900 w 272"/>
                    <a:gd name="T17" fmla="*/ 1246 h 259"/>
                    <a:gd name="T18" fmla="*/ 666 w 272"/>
                    <a:gd name="T19" fmla="*/ 1334 h 259"/>
                    <a:gd name="T20" fmla="*/ 455 w 272"/>
                    <a:gd name="T21" fmla="*/ 1097 h 259"/>
                    <a:gd name="T22" fmla="*/ 9 w 272"/>
                    <a:gd name="T23" fmla="*/ 987 h 25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72" h="259">
                      <a:moveTo>
                        <a:pt x="0" y="159"/>
                      </a:moveTo>
                      <a:cubicBezTo>
                        <a:pt x="47" y="166"/>
                        <a:pt x="53" y="231"/>
                        <a:pt x="100" y="244"/>
                      </a:cubicBezTo>
                      <a:cubicBezTo>
                        <a:pt x="149" y="257"/>
                        <a:pt x="185" y="259"/>
                        <a:pt x="225" y="226"/>
                      </a:cubicBezTo>
                      <a:cubicBezTo>
                        <a:pt x="263" y="194"/>
                        <a:pt x="262" y="146"/>
                        <a:pt x="263" y="102"/>
                      </a:cubicBezTo>
                      <a:cubicBezTo>
                        <a:pt x="263" y="81"/>
                        <a:pt x="272" y="68"/>
                        <a:pt x="261" y="47"/>
                      </a:cubicBezTo>
                      <a:cubicBezTo>
                        <a:pt x="253" y="31"/>
                        <a:pt x="236" y="15"/>
                        <a:pt x="227" y="0"/>
                      </a:cubicBezTo>
                      <a:cubicBezTo>
                        <a:pt x="227" y="15"/>
                        <a:pt x="235" y="30"/>
                        <a:pt x="236" y="46"/>
                      </a:cubicBezTo>
                      <a:cubicBezTo>
                        <a:pt x="238" y="68"/>
                        <a:pt x="235" y="89"/>
                        <a:pt x="230" y="110"/>
                      </a:cubicBezTo>
                      <a:cubicBezTo>
                        <a:pt x="219" y="153"/>
                        <a:pt x="225" y="184"/>
                        <a:pt x="176" y="201"/>
                      </a:cubicBezTo>
                      <a:cubicBezTo>
                        <a:pt x="163" y="205"/>
                        <a:pt x="144" y="217"/>
                        <a:pt x="130" y="215"/>
                      </a:cubicBezTo>
                      <a:cubicBezTo>
                        <a:pt x="111" y="213"/>
                        <a:pt x="103" y="189"/>
                        <a:pt x="89" y="177"/>
                      </a:cubicBezTo>
                      <a:cubicBezTo>
                        <a:pt x="65" y="158"/>
                        <a:pt x="24" y="164"/>
                        <a:pt x="2" y="159"/>
                      </a:cubicBezTo>
                    </a:path>
                  </a:pathLst>
                </a:custGeom>
                <a:solidFill>
                  <a:srgbClr val="BA94A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" name="Freeform 136"/>
                <p:cNvSpPr>
                  <a:spLocks/>
                </p:cNvSpPr>
                <p:nvPr/>
              </p:nvSpPr>
              <p:spPr bwMode="auto">
                <a:xfrm>
                  <a:off x="4346" y="3004"/>
                  <a:ext cx="399" cy="271"/>
                </a:xfrm>
                <a:custGeom>
                  <a:avLst/>
                  <a:gdLst>
                    <a:gd name="T0" fmla="*/ 29 w 231"/>
                    <a:gd name="T1" fmla="*/ 922 h 147"/>
                    <a:gd name="T2" fmla="*/ 484 w 231"/>
                    <a:gd name="T3" fmla="*/ 105 h 147"/>
                    <a:gd name="T4" fmla="*/ 871 w 231"/>
                    <a:gd name="T5" fmla="*/ 37 h 147"/>
                    <a:gd name="T6" fmla="*/ 1190 w 231"/>
                    <a:gd name="T7" fmla="*/ 125 h 147"/>
                    <a:gd name="T8" fmla="*/ 411 w 231"/>
                    <a:gd name="T9" fmla="*/ 289 h 147"/>
                    <a:gd name="T10" fmla="*/ 50 w 231"/>
                    <a:gd name="T11" fmla="*/ 898 h 14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31" h="147">
                      <a:moveTo>
                        <a:pt x="6" y="147"/>
                      </a:moveTo>
                      <a:cubicBezTo>
                        <a:pt x="0" y="86"/>
                        <a:pt x="33" y="48"/>
                        <a:pt x="94" y="17"/>
                      </a:cubicBezTo>
                      <a:cubicBezTo>
                        <a:pt x="126" y="0"/>
                        <a:pt x="133" y="5"/>
                        <a:pt x="169" y="6"/>
                      </a:cubicBezTo>
                      <a:cubicBezTo>
                        <a:pt x="195" y="8"/>
                        <a:pt x="210" y="9"/>
                        <a:pt x="231" y="20"/>
                      </a:cubicBezTo>
                      <a:cubicBezTo>
                        <a:pt x="179" y="2"/>
                        <a:pt x="126" y="24"/>
                        <a:pt x="80" y="46"/>
                      </a:cubicBezTo>
                      <a:cubicBezTo>
                        <a:pt x="48" y="62"/>
                        <a:pt x="6" y="98"/>
                        <a:pt x="10" y="143"/>
                      </a:cubicBezTo>
                    </a:path>
                  </a:pathLst>
                </a:custGeom>
                <a:solidFill>
                  <a:srgbClr val="E3D5DE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" name="Freeform 137"/>
                <p:cNvSpPr>
                  <a:spLocks/>
                </p:cNvSpPr>
                <p:nvPr/>
              </p:nvSpPr>
              <p:spPr bwMode="auto">
                <a:xfrm>
                  <a:off x="4531" y="3335"/>
                  <a:ext cx="361" cy="232"/>
                </a:xfrm>
                <a:custGeom>
                  <a:avLst/>
                  <a:gdLst>
                    <a:gd name="T0" fmla="*/ 582 w 209"/>
                    <a:gd name="T1" fmla="*/ 569 h 126"/>
                    <a:gd name="T2" fmla="*/ 1078 w 209"/>
                    <a:gd name="T3" fmla="*/ 0 h 126"/>
                    <a:gd name="T4" fmla="*/ 603 w 209"/>
                    <a:gd name="T5" fmla="*/ 654 h 126"/>
                    <a:gd name="T6" fmla="*/ 0 w 209"/>
                    <a:gd name="T7" fmla="*/ 350 h 126"/>
                    <a:gd name="T8" fmla="*/ 582 w 209"/>
                    <a:gd name="T9" fmla="*/ 569 h 1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9" h="126">
                      <a:moveTo>
                        <a:pt x="113" y="91"/>
                      </a:moveTo>
                      <a:cubicBezTo>
                        <a:pt x="181" y="68"/>
                        <a:pt x="204" y="26"/>
                        <a:pt x="209" y="0"/>
                      </a:cubicBezTo>
                      <a:cubicBezTo>
                        <a:pt x="204" y="57"/>
                        <a:pt x="187" y="85"/>
                        <a:pt x="117" y="105"/>
                      </a:cubicBezTo>
                      <a:cubicBezTo>
                        <a:pt x="46" y="126"/>
                        <a:pt x="19" y="91"/>
                        <a:pt x="0" y="56"/>
                      </a:cubicBezTo>
                      <a:cubicBezTo>
                        <a:pt x="24" y="78"/>
                        <a:pt x="61" y="107"/>
                        <a:pt x="113" y="91"/>
                      </a:cubicBezTo>
                    </a:path>
                  </a:pathLst>
                </a:custGeom>
                <a:solidFill>
                  <a:srgbClr val="AC7D9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" name="Freeform 138"/>
                <p:cNvSpPr>
                  <a:spLocks/>
                </p:cNvSpPr>
                <p:nvPr/>
              </p:nvSpPr>
              <p:spPr bwMode="auto">
                <a:xfrm>
                  <a:off x="4728" y="3282"/>
                  <a:ext cx="238" cy="323"/>
                </a:xfrm>
                <a:custGeom>
                  <a:avLst/>
                  <a:gdLst>
                    <a:gd name="T0" fmla="*/ 707 w 138"/>
                    <a:gd name="T1" fmla="*/ 0 h 176"/>
                    <a:gd name="T2" fmla="*/ 0 w 138"/>
                    <a:gd name="T3" fmla="*/ 1088 h 176"/>
                    <a:gd name="T4" fmla="*/ 707 w 138"/>
                    <a:gd name="T5" fmla="*/ 0 h 17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38" h="176">
                      <a:moveTo>
                        <a:pt x="138" y="0"/>
                      </a:moveTo>
                      <a:cubicBezTo>
                        <a:pt x="136" y="37"/>
                        <a:pt x="115" y="169"/>
                        <a:pt x="0" y="176"/>
                      </a:cubicBezTo>
                      <a:cubicBezTo>
                        <a:pt x="33" y="165"/>
                        <a:pt x="111" y="134"/>
                        <a:pt x="138" y="0"/>
                      </a:cubicBezTo>
                    </a:path>
                  </a:pathLst>
                </a:custGeom>
                <a:solidFill>
                  <a:srgbClr val="65ADD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" name="Freeform 139"/>
                <p:cNvSpPr>
                  <a:spLocks/>
                </p:cNvSpPr>
                <p:nvPr/>
              </p:nvSpPr>
              <p:spPr bwMode="auto">
                <a:xfrm>
                  <a:off x="4250" y="2903"/>
                  <a:ext cx="746" cy="737"/>
                </a:xfrm>
                <a:custGeom>
                  <a:avLst/>
                  <a:gdLst>
                    <a:gd name="T0" fmla="*/ 594 w 432"/>
                    <a:gd name="T1" fmla="*/ 261 h 401"/>
                    <a:gd name="T2" fmla="*/ 93 w 432"/>
                    <a:gd name="T3" fmla="*/ 1467 h 401"/>
                    <a:gd name="T4" fmla="*/ 1219 w 432"/>
                    <a:gd name="T5" fmla="*/ 2452 h 401"/>
                    <a:gd name="T6" fmla="*/ 2003 w 432"/>
                    <a:gd name="T7" fmla="*/ 2031 h 401"/>
                    <a:gd name="T8" fmla="*/ 2210 w 432"/>
                    <a:gd name="T9" fmla="*/ 1088 h 401"/>
                    <a:gd name="T10" fmla="*/ 948 w 432"/>
                    <a:gd name="T11" fmla="*/ 132 h 401"/>
                    <a:gd name="T12" fmla="*/ 594 w 432"/>
                    <a:gd name="T13" fmla="*/ 261 h 40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32" h="401">
                      <a:moveTo>
                        <a:pt x="115" y="42"/>
                      </a:moveTo>
                      <a:cubicBezTo>
                        <a:pt x="44" y="73"/>
                        <a:pt x="0" y="168"/>
                        <a:pt x="18" y="236"/>
                      </a:cubicBezTo>
                      <a:cubicBezTo>
                        <a:pt x="41" y="323"/>
                        <a:pt x="153" y="387"/>
                        <a:pt x="237" y="395"/>
                      </a:cubicBezTo>
                      <a:cubicBezTo>
                        <a:pt x="302" y="401"/>
                        <a:pt x="351" y="383"/>
                        <a:pt x="389" y="327"/>
                      </a:cubicBezTo>
                      <a:cubicBezTo>
                        <a:pt x="419" y="283"/>
                        <a:pt x="432" y="229"/>
                        <a:pt x="429" y="175"/>
                      </a:cubicBezTo>
                      <a:cubicBezTo>
                        <a:pt x="421" y="55"/>
                        <a:pt x="289" y="0"/>
                        <a:pt x="184" y="21"/>
                      </a:cubicBezTo>
                      <a:cubicBezTo>
                        <a:pt x="158" y="27"/>
                        <a:pt x="139" y="32"/>
                        <a:pt x="115" y="42"/>
                      </a:cubicBezTo>
                    </a:path>
                  </a:pathLst>
                </a:custGeom>
                <a:noFill/>
                <a:ln w="6350" cap="rnd">
                  <a:solidFill>
                    <a:srgbClr val="58575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" name="Freeform 140"/>
                <p:cNvSpPr>
                  <a:spLocks/>
                </p:cNvSpPr>
                <p:nvPr/>
              </p:nvSpPr>
              <p:spPr bwMode="auto">
                <a:xfrm>
                  <a:off x="4322" y="2984"/>
                  <a:ext cx="625" cy="584"/>
                </a:xfrm>
                <a:custGeom>
                  <a:avLst/>
                  <a:gdLst>
                    <a:gd name="T0" fmla="*/ 299 w 362"/>
                    <a:gd name="T1" fmla="*/ 259 h 318"/>
                    <a:gd name="T2" fmla="*/ 57 w 362"/>
                    <a:gd name="T3" fmla="*/ 630 h 318"/>
                    <a:gd name="T4" fmla="*/ 29 w 362"/>
                    <a:gd name="T5" fmla="*/ 1080 h 318"/>
                    <a:gd name="T6" fmla="*/ 218 w 362"/>
                    <a:gd name="T7" fmla="*/ 1331 h 318"/>
                    <a:gd name="T8" fmla="*/ 439 w 362"/>
                    <a:gd name="T9" fmla="*/ 1488 h 318"/>
                    <a:gd name="T10" fmla="*/ 587 w 362"/>
                    <a:gd name="T11" fmla="*/ 1741 h 318"/>
                    <a:gd name="T12" fmla="*/ 1183 w 362"/>
                    <a:gd name="T13" fmla="*/ 1932 h 318"/>
                    <a:gd name="T14" fmla="*/ 1777 w 362"/>
                    <a:gd name="T15" fmla="*/ 979 h 318"/>
                    <a:gd name="T16" fmla="*/ 1801 w 362"/>
                    <a:gd name="T17" fmla="*/ 725 h 318"/>
                    <a:gd name="T18" fmla="*/ 1699 w 362"/>
                    <a:gd name="T19" fmla="*/ 472 h 318"/>
                    <a:gd name="T20" fmla="*/ 1366 w 362"/>
                    <a:gd name="T21" fmla="*/ 94 h 318"/>
                    <a:gd name="T22" fmla="*/ 886 w 362"/>
                    <a:gd name="T23" fmla="*/ 0 h 318"/>
                    <a:gd name="T24" fmla="*/ 689 w 362"/>
                    <a:gd name="T25" fmla="*/ 20 h 318"/>
                    <a:gd name="T26" fmla="*/ 509 w 362"/>
                    <a:gd name="T27" fmla="*/ 94 h 318"/>
                    <a:gd name="T28" fmla="*/ 299 w 362"/>
                    <a:gd name="T29" fmla="*/ 259 h 31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62" h="318">
                      <a:moveTo>
                        <a:pt x="58" y="42"/>
                      </a:moveTo>
                      <a:cubicBezTo>
                        <a:pt x="36" y="58"/>
                        <a:pt x="16" y="84"/>
                        <a:pt x="11" y="102"/>
                      </a:cubicBezTo>
                      <a:cubicBezTo>
                        <a:pt x="6" y="121"/>
                        <a:pt x="0" y="154"/>
                        <a:pt x="6" y="174"/>
                      </a:cubicBezTo>
                      <a:cubicBezTo>
                        <a:pt x="11" y="191"/>
                        <a:pt x="27" y="208"/>
                        <a:pt x="42" y="215"/>
                      </a:cubicBezTo>
                      <a:cubicBezTo>
                        <a:pt x="57" y="222"/>
                        <a:pt x="74" y="227"/>
                        <a:pt x="85" y="240"/>
                      </a:cubicBezTo>
                      <a:cubicBezTo>
                        <a:pt x="97" y="252"/>
                        <a:pt x="102" y="268"/>
                        <a:pt x="114" y="281"/>
                      </a:cubicBezTo>
                      <a:cubicBezTo>
                        <a:pt x="145" y="313"/>
                        <a:pt x="188" y="318"/>
                        <a:pt x="230" y="312"/>
                      </a:cubicBezTo>
                      <a:cubicBezTo>
                        <a:pt x="306" y="303"/>
                        <a:pt x="362" y="233"/>
                        <a:pt x="345" y="158"/>
                      </a:cubicBezTo>
                      <a:cubicBezTo>
                        <a:pt x="341" y="141"/>
                        <a:pt x="349" y="133"/>
                        <a:pt x="350" y="117"/>
                      </a:cubicBezTo>
                      <a:cubicBezTo>
                        <a:pt x="352" y="100"/>
                        <a:pt x="340" y="88"/>
                        <a:pt x="330" y="76"/>
                      </a:cubicBezTo>
                      <a:cubicBezTo>
                        <a:pt x="307" y="49"/>
                        <a:pt x="305" y="23"/>
                        <a:pt x="265" y="15"/>
                      </a:cubicBezTo>
                      <a:cubicBezTo>
                        <a:pt x="236" y="10"/>
                        <a:pt x="202" y="1"/>
                        <a:pt x="172" y="0"/>
                      </a:cubicBezTo>
                      <a:cubicBezTo>
                        <a:pt x="159" y="0"/>
                        <a:pt x="147" y="3"/>
                        <a:pt x="134" y="3"/>
                      </a:cubicBezTo>
                      <a:cubicBezTo>
                        <a:pt x="118" y="3"/>
                        <a:pt x="111" y="4"/>
                        <a:pt x="99" y="15"/>
                      </a:cubicBezTo>
                      <a:cubicBezTo>
                        <a:pt x="86" y="25"/>
                        <a:pt x="67" y="36"/>
                        <a:pt x="58" y="42"/>
                      </a:cubicBezTo>
                      <a:close/>
                    </a:path>
                  </a:pathLst>
                </a:custGeom>
                <a:noFill/>
                <a:ln w="6350" cap="rnd">
                  <a:solidFill>
                    <a:srgbClr val="58575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" name="Oval 141"/>
                <p:cNvSpPr>
                  <a:spLocks noChangeArrowheads="1"/>
                </p:cNvSpPr>
                <p:nvPr/>
              </p:nvSpPr>
              <p:spPr bwMode="auto">
                <a:xfrm>
                  <a:off x="4434" y="3006"/>
                  <a:ext cx="57" cy="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" name="Oval 142"/>
                <p:cNvSpPr>
                  <a:spLocks noChangeArrowheads="1"/>
                </p:cNvSpPr>
                <p:nvPr/>
              </p:nvSpPr>
              <p:spPr bwMode="auto">
                <a:xfrm>
                  <a:off x="4491" y="3003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" name="Oval 143"/>
                <p:cNvSpPr>
                  <a:spLocks noChangeArrowheads="1"/>
                </p:cNvSpPr>
                <p:nvPr/>
              </p:nvSpPr>
              <p:spPr bwMode="auto">
                <a:xfrm>
                  <a:off x="4415" y="3049"/>
                  <a:ext cx="21" cy="22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76" name="ZoneTexte 175"/>
              <p:cNvSpPr txBox="1"/>
              <p:nvPr/>
            </p:nvSpPr>
            <p:spPr>
              <a:xfrm>
                <a:off x="6442721" y="3568887"/>
                <a:ext cx="227187" cy="1363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LyB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27" name="Grouper 226"/>
          <p:cNvGrpSpPr/>
          <p:nvPr/>
        </p:nvGrpSpPr>
        <p:grpSpPr>
          <a:xfrm rot="1184901">
            <a:off x="5655214" y="616140"/>
            <a:ext cx="3370254" cy="2252111"/>
            <a:chOff x="2472922" y="4494845"/>
            <a:chExt cx="1842797" cy="1108466"/>
          </a:xfrm>
        </p:grpSpPr>
        <p:grpSp>
          <p:nvGrpSpPr>
            <p:cNvPr id="228" name="Grouper 227"/>
            <p:cNvGrpSpPr/>
            <p:nvPr/>
          </p:nvGrpSpPr>
          <p:grpSpPr>
            <a:xfrm>
              <a:off x="2913731" y="4523823"/>
              <a:ext cx="201979" cy="225148"/>
              <a:chOff x="2728970" y="4758126"/>
              <a:chExt cx="201979" cy="225148"/>
            </a:xfrm>
          </p:grpSpPr>
          <p:grpSp>
            <p:nvGrpSpPr>
              <p:cNvPr id="264" name="Grouper 263"/>
              <p:cNvGrpSpPr/>
              <p:nvPr/>
            </p:nvGrpSpPr>
            <p:grpSpPr>
              <a:xfrm>
                <a:off x="2728970" y="4814055"/>
                <a:ext cx="72000" cy="72000"/>
                <a:chOff x="1134314" y="4072617"/>
                <a:chExt cx="649985" cy="597083"/>
              </a:xfrm>
            </p:grpSpPr>
            <p:sp>
              <p:nvSpPr>
                <p:cNvPr id="271" name="Ellipse 270"/>
                <p:cNvSpPr/>
                <p:nvPr/>
              </p:nvSpPr>
              <p:spPr>
                <a:xfrm>
                  <a:off x="1134314" y="4072617"/>
                  <a:ext cx="649985" cy="597083"/>
                </a:xfrm>
                <a:prstGeom prst="ellipse">
                  <a:avLst/>
                </a:prstGeom>
                <a:solidFill>
                  <a:srgbClr val="C75FC1"/>
                </a:solidFill>
                <a:ln>
                  <a:solidFill>
                    <a:schemeClr val="tx1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  <a:bevelB w="254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2" name="Oval 128"/>
                <p:cNvSpPr>
                  <a:spLocks noChangeArrowheads="1"/>
                </p:cNvSpPr>
                <p:nvPr/>
              </p:nvSpPr>
              <p:spPr bwMode="auto">
                <a:xfrm>
                  <a:off x="1240154" y="4124211"/>
                  <a:ext cx="81024" cy="7946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70C0"/>
                    </a:solidFill>
                  </a:endParaRPr>
                </a:p>
              </p:txBody>
            </p:sp>
          </p:grpSp>
          <p:grpSp>
            <p:nvGrpSpPr>
              <p:cNvPr id="265" name="Grouper 264"/>
              <p:cNvGrpSpPr/>
              <p:nvPr/>
            </p:nvGrpSpPr>
            <p:grpSpPr>
              <a:xfrm>
                <a:off x="2809063" y="4911274"/>
                <a:ext cx="72000" cy="72000"/>
                <a:chOff x="1134314" y="4072617"/>
                <a:chExt cx="649985" cy="597083"/>
              </a:xfrm>
            </p:grpSpPr>
            <p:sp>
              <p:nvSpPr>
                <p:cNvPr id="269" name="Ellipse 268"/>
                <p:cNvSpPr/>
                <p:nvPr/>
              </p:nvSpPr>
              <p:spPr>
                <a:xfrm>
                  <a:off x="1134314" y="4072617"/>
                  <a:ext cx="649985" cy="597083"/>
                </a:xfrm>
                <a:prstGeom prst="ellipse">
                  <a:avLst/>
                </a:prstGeom>
                <a:solidFill>
                  <a:srgbClr val="C75FC1"/>
                </a:solidFill>
                <a:ln>
                  <a:solidFill>
                    <a:schemeClr val="tx1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  <a:bevelB w="254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0" name="Oval 128"/>
                <p:cNvSpPr>
                  <a:spLocks noChangeArrowheads="1"/>
                </p:cNvSpPr>
                <p:nvPr/>
              </p:nvSpPr>
              <p:spPr bwMode="auto">
                <a:xfrm>
                  <a:off x="1240154" y="4124211"/>
                  <a:ext cx="81024" cy="7946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70C0"/>
                    </a:solidFill>
                  </a:endParaRPr>
                </a:p>
              </p:txBody>
            </p:sp>
          </p:grpSp>
          <p:grpSp>
            <p:nvGrpSpPr>
              <p:cNvPr id="266" name="Grouper 265"/>
              <p:cNvGrpSpPr/>
              <p:nvPr/>
            </p:nvGrpSpPr>
            <p:grpSpPr>
              <a:xfrm>
                <a:off x="2858949" y="4758126"/>
                <a:ext cx="72000" cy="72000"/>
                <a:chOff x="1134314" y="4072617"/>
                <a:chExt cx="649985" cy="597083"/>
              </a:xfrm>
            </p:grpSpPr>
            <p:sp>
              <p:nvSpPr>
                <p:cNvPr id="267" name="Ellipse 266"/>
                <p:cNvSpPr/>
                <p:nvPr/>
              </p:nvSpPr>
              <p:spPr>
                <a:xfrm>
                  <a:off x="1134314" y="4072617"/>
                  <a:ext cx="649985" cy="597083"/>
                </a:xfrm>
                <a:prstGeom prst="ellipse">
                  <a:avLst/>
                </a:prstGeom>
                <a:solidFill>
                  <a:srgbClr val="C75FC1"/>
                </a:solidFill>
                <a:ln>
                  <a:solidFill>
                    <a:schemeClr val="tx1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  <a:bevelB w="254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8" name="Oval 128"/>
                <p:cNvSpPr>
                  <a:spLocks noChangeArrowheads="1"/>
                </p:cNvSpPr>
                <p:nvPr/>
              </p:nvSpPr>
              <p:spPr bwMode="auto">
                <a:xfrm>
                  <a:off x="1240154" y="4124211"/>
                  <a:ext cx="81024" cy="7946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70C0"/>
                    </a:solidFill>
                  </a:endParaRPr>
                </a:p>
              </p:txBody>
            </p:sp>
          </p:grpSp>
        </p:grpSp>
        <p:grpSp>
          <p:nvGrpSpPr>
            <p:cNvPr id="229" name="Grouper 228"/>
            <p:cNvGrpSpPr/>
            <p:nvPr/>
          </p:nvGrpSpPr>
          <p:grpSpPr>
            <a:xfrm>
              <a:off x="3362531" y="4494845"/>
              <a:ext cx="365409" cy="343033"/>
              <a:chOff x="3364291" y="4841991"/>
              <a:chExt cx="365409" cy="343033"/>
            </a:xfrm>
          </p:grpSpPr>
          <p:grpSp>
            <p:nvGrpSpPr>
              <p:cNvPr id="234" name="Grouper 233"/>
              <p:cNvGrpSpPr/>
              <p:nvPr/>
            </p:nvGrpSpPr>
            <p:grpSpPr>
              <a:xfrm>
                <a:off x="3364291" y="4991920"/>
                <a:ext cx="72000" cy="72000"/>
                <a:chOff x="1134314" y="4072617"/>
                <a:chExt cx="649985" cy="597083"/>
              </a:xfrm>
              <a:solidFill>
                <a:schemeClr val="tx2">
                  <a:lumMod val="50000"/>
                  <a:lumOff val="50000"/>
                </a:schemeClr>
              </a:solidFill>
            </p:grpSpPr>
            <p:sp>
              <p:nvSpPr>
                <p:cNvPr id="262" name="Ellipse 261"/>
                <p:cNvSpPr/>
                <p:nvPr/>
              </p:nvSpPr>
              <p:spPr>
                <a:xfrm>
                  <a:off x="1134314" y="4072617"/>
                  <a:ext cx="649985" cy="597083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  <a:bevelB w="254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Oval 128"/>
                <p:cNvSpPr>
                  <a:spLocks noChangeArrowheads="1"/>
                </p:cNvSpPr>
                <p:nvPr/>
              </p:nvSpPr>
              <p:spPr bwMode="auto">
                <a:xfrm>
                  <a:off x="1240154" y="4124211"/>
                  <a:ext cx="81024" cy="7946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70C0"/>
                    </a:solidFill>
                  </a:endParaRPr>
                </a:p>
              </p:txBody>
            </p:sp>
          </p:grpSp>
          <p:grpSp>
            <p:nvGrpSpPr>
              <p:cNvPr id="235" name="Grouper 234"/>
              <p:cNvGrpSpPr/>
              <p:nvPr/>
            </p:nvGrpSpPr>
            <p:grpSpPr>
              <a:xfrm>
                <a:off x="3475131" y="4947274"/>
                <a:ext cx="72000" cy="72000"/>
                <a:chOff x="1134314" y="4072617"/>
                <a:chExt cx="649985" cy="597083"/>
              </a:xfrm>
              <a:solidFill>
                <a:srgbClr val="3F8DE2"/>
              </a:solidFill>
            </p:grpSpPr>
            <p:sp>
              <p:nvSpPr>
                <p:cNvPr id="260" name="Ellipse 259"/>
                <p:cNvSpPr/>
                <p:nvPr/>
              </p:nvSpPr>
              <p:spPr>
                <a:xfrm>
                  <a:off x="1134314" y="4072617"/>
                  <a:ext cx="649985" cy="597083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  <a:bevelB w="254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Oval 128"/>
                <p:cNvSpPr>
                  <a:spLocks noChangeArrowheads="1"/>
                </p:cNvSpPr>
                <p:nvPr/>
              </p:nvSpPr>
              <p:spPr bwMode="auto">
                <a:xfrm>
                  <a:off x="1240154" y="4124211"/>
                  <a:ext cx="81024" cy="7946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70C0"/>
                    </a:solidFill>
                  </a:endParaRPr>
                </a:p>
              </p:txBody>
            </p:sp>
          </p:grpSp>
          <p:grpSp>
            <p:nvGrpSpPr>
              <p:cNvPr id="236" name="Grouper 235"/>
              <p:cNvGrpSpPr/>
              <p:nvPr/>
            </p:nvGrpSpPr>
            <p:grpSpPr>
              <a:xfrm>
                <a:off x="3459830" y="5063177"/>
                <a:ext cx="72000" cy="72000"/>
                <a:chOff x="1134314" y="4072617"/>
                <a:chExt cx="649985" cy="597083"/>
              </a:xfrm>
              <a:solidFill>
                <a:srgbClr val="3F8DE2"/>
              </a:solidFill>
            </p:grpSpPr>
            <p:sp>
              <p:nvSpPr>
                <p:cNvPr id="258" name="Ellipse 257"/>
                <p:cNvSpPr/>
                <p:nvPr/>
              </p:nvSpPr>
              <p:spPr>
                <a:xfrm>
                  <a:off x="1134314" y="4072617"/>
                  <a:ext cx="649985" cy="597083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  <a:bevelB w="254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Oval 128"/>
                <p:cNvSpPr>
                  <a:spLocks noChangeArrowheads="1"/>
                </p:cNvSpPr>
                <p:nvPr/>
              </p:nvSpPr>
              <p:spPr bwMode="auto">
                <a:xfrm>
                  <a:off x="1240154" y="4124211"/>
                  <a:ext cx="81024" cy="7946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70C0"/>
                    </a:solidFill>
                  </a:endParaRPr>
                </a:p>
              </p:txBody>
            </p:sp>
          </p:grpSp>
          <p:grpSp>
            <p:nvGrpSpPr>
              <p:cNvPr id="237" name="Grouper 236"/>
              <p:cNvGrpSpPr/>
              <p:nvPr/>
            </p:nvGrpSpPr>
            <p:grpSpPr>
              <a:xfrm>
                <a:off x="3553174" y="5006981"/>
                <a:ext cx="72000" cy="72000"/>
                <a:chOff x="1134314" y="4072617"/>
                <a:chExt cx="649985" cy="597083"/>
              </a:xfrm>
              <a:solidFill>
                <a:srgbClr val="3F8DE2"/>
              </a:solidFill>
            </p:grpSpPr>
            <p:sp>
              <p:nvSpPr>
                <p:cNvPr id="256" name="Ellipse 255"/>
                <p:cNvSpPr/>
                <p:nvPr/>
              </p:nvSpPr>
              <p:spPr>
                <a:xfrm>
                  <a:off x="1134314" y="4072617"/>
                  <a:ext cx="649985" cy="597083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  <a:bevelB w="254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Oval 128"/>
                <p:cNvSpPr>
                  <a:spLocks noChangeArrowheads="1"/>
                </p:cNvSpPr>
                <p:nvPr/>
              </p:nvSpPr>
              <p:spPr bwMode="auto">
                <a:xfrm>
                  <a:off x="1240154" y="4124211"/>
                  <a:ext cx="81024" cy="7946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70C0"/>
                    </a:solidFill>
                  </a:endParaRPr>
                </a:p>
              </p:txBody>
            </p:sp>
          </p:grpSp>
          <p:grpSp>
            <p:nvGrpSpPr>
              <p:cNvPr id="238" name="Grouper 237"/>
              <p:cNvGrpSpPr/>
              <p:nvPr/>
            </p:nvGrpSpPr>
            <p:grpSpPr>
              <a:xfrm>
                <a:off x="3376015" y="4902756"/>
                <a:ext cx="72000" cy="72000"/>
                <a:chOff x="1134314" y="4072617"/>
                <a:chExt cx="649985" cy="597083"/>
              </a:xfrm>
              <a:solidFill>
                <a:srgbClr val="3F8DE2"/>
              </a:solidFill>
            </p:grpSpPr>
            <p:sp>
              <p:nvSpPr>
                <p:cNvPr id="254" name="Ellipse 253"/>
                <p:cNvSpPr/>
                <p:nvPr/>
              </p:nvSpPr>
              <p:spPr>
                <a:xfrm>
                  <a:off x="1134314" y="4072617"/>
                  <a:ext cx="649985" cy="597083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  <a:bevelB w="254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Oval 128"/>
                <p:cNvSpPr>
                  <a:spLocks noChangeArrowheads="1"/>
                </p:cNvSpPr>
                <p:nvPr/>
              </p:nvSpPr>
              <p:spPr bwMode="auto">
                <a:xfrm>
                  <a:off x="1240154" y="4124211"/>
                  <a:ext cx="81024" cy="7946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70C0"/>
                    </a:solidFill>
                  </a:endParaRPr>
                </a:p>
              </p:txBody>
            </p:sp>
          </p:grpSp>
          <p:grpSp>
            <p:nvGrpSpPr>
              <p:cNvPr id="239" name="Grouper 238"/>
              <p:cNvGrpSpPr/>
              <p:nvPr/>
            </p:nvGrpSpPr>
            <p:grpSpPr>
              <a:xfrm>
                <a:off x="3476621" y="4841991"/>
                <a:ext cx="72000" cy="72000"/>
                <a:chOff x="1134314" y="4072617"/>
                <a:chExt cx="649985" cy="597083"/>
              </a:xfrm>
              <a:solidFill>
                <a:srgbClr val="3F8DE2"/>
              </a:solidFill>
            </p:grpSpPr>
            <p:sp>
              <p:nvSpPr>
                <p:cNvPr id="252" name="Ellipse 251"/>
                <p:cNvSpPr/>
                <p:nvPr/>
              </p:nvSpPr>
              <p:spPr>
                <a:xfrm>
                  <a:off x="1134314" y="4072617"/>
                  <a:ext cx="649985" cy="597083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  <a:bevelB w="254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Oval 128"/>
                <p:cNvSpPr>
                  <a:spLocks noChangeArrowheads="1"/>
                </p:cNvSpPr>
                <p:nvPr/>
              </p:nvSpPr>
              <p:spPr bwMode="auto">
                <a:xfrm>
                  <a:off x="1240154" y="4124211"/>
                  <a:ext cx="81024" cy="7946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70C0"/>
                    </a:solidFill>
                  </a:endParaRPr>
                </a:p>
              </p:txBody>
            </p:sp>
          </p:grpSp>
          <p:grpSp>
            <p:nvGrpSpPr>
              <p:cNvPr id="240" name="Grouper 239"/>
              <p:cNvGrpSpPr/>
              <p:nvPr/>
            </p:nvGrpSpPr>
            <p:grpSpPr>
              <a:xfrm>
                <a:off x="3553819" y="5113024"/>
                <a:ext cx="72000" cy="72000"/>
                <a:chOff x="1134314" y="4072617"/>
                <a:chExt cx="649985" cy="597083"/>
              </a:xfrm>
              <a:solidFill>
                <a:srgbClr val="3F8DE2"/>
              </a:solidFill>
            </p:grpSpPr>
            <p:sp>
              <p:nvSpPr>
                <p:cNvPr id="250" name="Ellipse 249"/>
                <p:cNvSpPr/>
                <p:nvPr/>
              </p:nvSpPr>
              <p:spPr>
                <a:xfrm>
                  <a:off x="1134314" y="4072617"/>
                  <a:ext cx="649985" cy="597083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  <a:bevelB w="254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Oval 128"/>
                <p:cNvSpPr>
                  <a:spLocks noChangeArrowheads="1"/>
                </p:cNvSpPr>
                <p:nvPr/>
              </p:nvSpPr>
              <p:spPr bwMode="auto">
                <a:xfrm>
                  <a:off x="1240154" y="4124211"/>
                  <a:ext cx="81024" cy="7946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70C0"/>
                    </a:solidFill>
                  </a:endParaRPr>
                </a:p>
              </p:txBody>
            </p:sp>
          </p:grpSp>
          <p:grpSp>
            <p:nvGrpSpPr>
              <p:cNvPr id="241" name="Grouper 240"/>
              <p:cNvGrpSpPr/>
              <p:nvPr/>
            </p:nvGrpSpPr>
            <p:grpSpPr>
              <a:xfrm>
                <a:off x="3567255" y="4885746"/>
                <a:ext cx="72000" cy="72000"/>
                <a:chOff x="1134314" y="4072617"/>
                <a:chExt cx="649985" cy="597083"/>
              </a:xfrm>
              <a:solidFill>
                <a:srgbClr val="3F8DE2"/>
              </a:solidFill>
            </p:grpSpPr>
            <p:sp>
              <p:nvSpPr>
                <p:cNvPr id="248" name="Ellipse 247"/>
                <p:cNvSpPr/>
                <p:nvPr/>
              </p:nvSpPr>
              <p:spPr>
                <a:xfrm>
                  <a:off x="1134314" y="4072617"/>
                  <a:ext cx="649985" cy="597083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  <a:bevelB w="254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Oval 128"/>
                <p:cNvSpPr>
                  <a:spLocks noChangeArrowheads="1"/>
                </p:cNvSpPr>
                <p:nvPr/>
              </p:nvSpPr>
              <p:spPr bwMode="auto">
                <a:xfrm>
                  <a:off x="1240154" y="4124211"/>
                  <a:ext cx="81024" cy="7946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70C0"/>
                    </a:solidFill>
                  </a:endParaRPr>
                </a:p>
              </p:txBody>
            </p:sp>
          </p:grpSp>
          <p:grpSp>
            <p:nvGrpSpPr>
              <p:cNvPr id="242" name="Grouper 241"/>
              <p:cNvGrpSpPr/>
              <p:nvPr/>
            </p:nvGrpSpPr>
            <p:grpSpPr>
              <a:xfrm>
                <a:off x="3657700" y="5069399"/>
                <a:ext cx="72000" cy="72000"/>
                <a:chOff x="1134314" y="4072617"/>
                <a:chExt cx="649985" cy="597083"/>
              </a:xfrm>
              <a:solidFill>
                <a:srgbClr val="3F8DE2"/>
              </a:solidFill>
            </p:grpSpPr>
            <p:sp>
              <p:nvSpPr>
                <p:cNvPr id="246" name="Ellipse 245"/>
                <p:cNvSpPr/>
                <p:nvPr/>
              </p:nvSpPr>
              <p:spPr>
                <a:xfrm>
                  <a:off x="1134314" y="4072617"/>
                  <a:ext cx="649985" cy="597083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  <a:bevelB w="254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Oval 128"/>
                <p:cNvSpPr>
                  <a:spLocks noChangeArrowheads="1"/>
                </p:cNvSpPr>
                <p:nvPr/>
              </p:nvSpPr>
              <p:spPr bwMode="auto">
                <a:xfrm>
                  <a:off x="1240154" y="4124211"/>
                  <a:ext cx="81024" cy="7946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70C0"/>
                    </a:solidFill>
                  </a:endParaRPr>
                </a:p>
              </p:txBody>
            </p:sp>
          </p:grpSp>
          <p:grpSp>
            <p:nvGrpSpPr>
              <p:cNvPr id="243" name="Grouper 242"/>
              <p:cNvGrpSpPr/>
              <p:nvPr/>
            </p:nvGrpSpPr>
            <p:grpSpPr>
              <a:xfrm>
                <a:off x="3657700" y="4970981"/>
                <a:ext cx="72000" cy="72000"/>
                <a:chOff x="1134314" y="4072617"/>
                <a:chExt cx="649985" cy="597083"/>
              </a:xfrm>
              <a:solidFill>
                <a:srgbClr val="3F8DE2"/>
              </a:solidFill>
            </p:grpSpPr>
            <p:sp>
              <p:nvSpPr>
                <p:cNvPr id="244" name="Ellipse 243"/>
                <p:cNvSpPr/>
                <p:nvPr/>
              </p:nvSpPr>
              <p:spPr>
                <a:xfrm>
                  <a:off x="1134314" y="4072617"/>
                  <a:ext cx="649985" cy="597083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/>
                  <a:bevelB w="2540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Oval 128"/>
                <p:cNvSpPr>
                  <a:spLocks noChangeArrowheads="1"/>
                </p:cNvSpPr>
                <p:nvPr/>
              </p:nvSpPr>
              <p:spPr bwMode="auto">
                <a:xfrm>
                  <a:off x="1240154" y="4124211"/>
                  <a:ext cx="81024" cy="79461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0070C0"/>
                    </a:solidFill>
                  </a:endParaRPr>
                </a:p>
              </p:txBody>
            </p:sp>
          </p:grpSp>
        </p:grpSp>
        <p:sp>
          <p:nvSpPr>
            <p:cNvPr id="230" name="Flèche courbée vers le bas 229"/>
            <p:cNvSpPr/>
            <p:nvPr/>
          </p:nvSpPr>
          <p:spPr>
            <a:xfrm rot="17787755">
              <a:off x="2228849" y="4755011"/>
              <a:ext cx="742724" cy="251607"/>
            </a:xfrm>
            <a:prstGeom prst="curvedDownArrow">
              <a:avLst/>
            </a:prstGeom>
            <a:pattFill prst="pct20">
              <a:fgClr>
                <a:srgbClr val="5F2F7A"/>
              </a:fgClr>
              <a:bgClr>
                <a:prstClr val="white"/>
              </a:bgClr>
            </a:pattFill>
            <a:ln>
              <a:solidFill>
                <a:srgbClr val="5F2F7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1" name="Flèche courbée vers le haut 230"/>
            <p:cNvSpPr/>
            <p:nvPr/>
          </p:nvSpPr>
          <p:spPr>
            <a:xfrm rot="18443954">
              <a:off x="3018543" y="5098257"/>
              <a:ext cx="772803" cy="237306"/>
            </a:xfrm>
            <a:prstGeom prst="curved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2" name="ZoneTexte 231"/>
            <p:cNvSpPr txBox="1"/>
            <p:nvPr/>
          </p:nvSpPr>
          <p:spPr>
            <a:xfrm rot="20415099">
              <a:off x="3681414" y="4899427"/>
              <a:ext cx="634305" cy="318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Cytokines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</a:rPr>
                <a:t>anti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inflammatoires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3" name="ZoneTexte 232"/>
            <p:cNvSpPr txBox="1"/>
            <p:nvPr/>
          </p:nvSpPr>
          <p:spPr>
            <a:xfrm rot="20415099">
              <a:off x="2472922" y="4776229"/>
              <a:ext cx="634305" cy="318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Cytokines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dirty="0">
                  <a:solidFill>
                    <a:sysClr val="windowText" lastClr="000000"/>
                  </a:solidFill>
                </a:rPr>
                <a:t>pro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inflammatoires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81" name="Group 21"/>
          <p:cNvGrpSpPr>
            <a:grpSpLocks/>
          </p:cNvGrpSpPr>
          <p:nvPr/>
        </p:nvGrpSpPr>
        <p:grpSpPr bwMode="auto">
          <a:xfrm rot="2485458">
            <a:off x="7438911" y="4023554"/>
            <a:ext cx="468068" cy="457879"/>
            <a:chOff x="1925" y="3075"/>
            <a:chExt cx="388" cy="474"/>
          </a:xfrm>
        </p:grpSpPr>
        <p:sp>
          <p:nvSpPr>
            <p:cNvPr id="282" name="Freeform 22"/>
            <p:cNvSpPr>
              <a:spLocks/>
            </p:cNvSpPr>
            <p:nvPr/>
          </p:nvSpPr>
          <p:spPr bwMode="auto">
            <a:xfrm>
              <a:off x="1925" y="3099"/>
              <a:ext cx="153" cy="213"/>
            </a:xfrm>
            <a:custGeom>
              <a:avLst/>
              <a:gdLst>
                <a:gd name="T0" fmla="*/ 153 w 153"/>
                <a:gd name="T1" fmla="*/ 200 h 213"/>
                <a:gd name="T2" fmla="*/ 18 w 153"/>
                <a:gd name="T3" fmla="*/ 0 h 213"/>
                <a:gd name="T4" fmla="*/ 0 w 153"/>
                <a:gd name="T5" fmla="*/ 10 h 213"/>
                <a:gd name="T6" fmla="*/ 135 w 153"/>
                <a:gd name="T7" fmla="*/ 213 h 213"/>
                <a:gd name="T8" fmla="*/ 153 w 153"/>
                <a:gd name="T9" fmla="*/ 200 h 2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" h="213">
                  <a:moveTo>
                    <a:pt x="153" y="200"/>
                  </a:moveTo>
                  <a:lnTo>
                    <a:pt x="18" y="0"/>
                  </a:lnTo>
                  <a:lnTo>
                    <a:pt x="0" y="10"/>
                  </a:lnTo>
                  <a:lnTo>
                    <a:pt x="135" y="213"/>
                  </a:lnTo>
                  <a:lnTo>
                    <a:pt x="153" y="200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23"/>
            <p:cNvSpPr>
              <a:spLocks/>
            </p:cNvSpPr>
            <p:nvPr/>
          </p:nvSpPr>
          <p:spPr bwMode="auto">
            <a:xfrm>
              <a:off x="1958" y="3075"/>
              <a:ext cx="155" cy="474"/>
            </a:xfrm>
            <a:custGeom>
              <a:avLst/>
              <a:gdLst>
                <a:gd name="T0" fmla="*/ 155 w 155"/>
                <a:gd name="T1" fmla="*/ 205 h 474"/>
                <a:gd name="T2" fmla="*/ 155 w 155"/>
                <a:gd name="T3" fmla="*/ 205 h 474"/>
                <a:gd name="T4" fmla="*/ 155 w 155"/>
                <a:gd name="T5" fmla="*/ 205 h 474"/>
                <a:gd name="T6" fmla="*/ 155 w 155"/>
                <a:gd name="T7" fmla="*/ 205 h 474"/>
                <a:gd name="T8" fmla="*/ 15 w 155"/>
                <a:gd name="T9" fmla="*/ 0 h 474"/>
                <a:gd name="T10" fmla="*/ 0 w 155"/>
                <a:gd name="T11" fmla="*/ 13 h 474"/>
                <a:gd name="T12" fmla="*/ 135 w 155"/>
                <a:gd name="T13" fmla="*/ 213 h 474"/>
                <a:gd name="T14" fmla="*/ 135 w 155"/>
                <a:gd name="T15" fmla="*/ 474 h 474"/>
                <a:gd name="T16" fmla="*/ 155 w 155"/>
                <a:gd name="T17" fmla="*/ 474 h 474"/>
                <a:gd name="T18" fmla="*/ 155 w 155"/>
                <a:gd name="T19" fmla="*/ 205 h 474"/>
                <a:gd name="T20" fmla="*/ 155 w 155"/>
                <a:gd name="T21" fmla="*/ 205 h 4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4">
                  <a:moveTo>
                    <a:pt x="155" y="205"/>
                  </a:moveTo>
                  <a:lnTo>
                    <a:pt x="155" y="205"/>
                  </a:lnTo>
                  <a:lnTo>
                    <a:pt x="15" y="0"/>
                  </a:lnTo>
                  <a:lnTo>
                    <a:pt x="0" y="13"/>
                  </a:lnTo>
                  <a:lnTo>
                    <a:pt x="135" y="213"/>
                  </a:lnTo>
                  <a:lnTo>
                    <a:pt x="135" y="474"/>
                  </a:lnTo>
                  <a:lnTo>
                    <a:pt x="155" y="474"/>
                  </a:lnTo>
                  <a:lnTo>
                    <a:pt x="155" y="205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24"/>
            <p:cNvSpPr>
              <a:spLocks/>
            </p:cNvSpPr>
            <p:nvPr/>
          </p:nvSpPr>
          <p:spPr bwMode="auto">
            <a:xfrm>
              <a:off x="1925" y="3099"/>
              <a:ext cx="48" cy="56"/>
            </a:xfrm>
            <a:custGeom>
              <a:avLst/>
              <a:gdLst>
                <a:gd name="T0" fmla="*/ 48 w 48"/>
                <a:gd name="T1" fmla="*/ 42 h 56"/>
                <a:gd name="T2" fmla="*/ 18 w 48"/>
                <a:gd name="T3" fmla="*/ 0 h 56"/>
                <a:gd name="T4" fmla="*/ 0 w 48"/>
                <a:gd name="T5" fmla="*/ 10 h 56"/>
                <a:gd name="T6" fmla="*/ 30 w 48"/>
                <a:gd name="T7" fmla="*/ 56 h 56"/>
                <a:gd name="T8" fmla="*/ 48 w 48"/>
                <a:gd name="T9" fmla="*/ 42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56">
                  <a:moveTo>
                    <a:pt x="48" y="42"/>
                  </a:moveTo>
                  <a:lnTo>
                    <a:pt x="18" y="0"/>
                  </a:lnTo>
                  <a:lnTo>
                    <a:pt x="0" y="10"/>
                  </a:lnTo>
                  <a:lnTo>
                    <a:pt x="30" y="56"/>
                  </a:lnTo>
                  <a:lnTo>
                    <a:pt x="48" y="42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25"/>
            <p:cNvSpPr>
              <a:spLocks/>
            </p:cNvSpPr>
            <p:nvPr/>
          </p:nvSpPr>
          <p:spPr bwMode="auto">
            <a:xfrm>
              <a:off x="1958" y="3075"/>
              <a:ext cx="45" cy="56"/>
            </a:xfrm>
            <a:custGeom>
              <a:avLst/>
              <a:gdLst>
                <a:gd name="T0" fmla="*/ 15 w 45"/>
                <a:gd name="T1" fmla="*/ 0 h 56"/>
                <a:gd name="T2" fmla="*/ 0 w 45"/>
                <a:gd name="T3" fmla="*/ 13 h 56"/>
                <a:gd name="T4" fmla="*/ 27 w 45"/>
                <a:gd name="T5" fmla="*/ 56 h 56"/>
                <a:gd name="T6" fmla="*/ 45 w 45"/>
                <a:gd name="T7" fmla="*/ 42 h 56"/>
                <a:gd name="T8" fmla="*/ 15 w 45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15" y="0"/>
                  </a:moveTo>
                  <a:lnTo>
                    <a:pt x="0" y="13"/>
                  </a:lnTo>
                  <a:lnTo>
                    <a:pt x="27" y="56"/>
                  </a:lnTo>
                  <a:lnTo>
                    <a:pt x="45" y="4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26"/>
            <p:cNvSpPr>
              <a:spLocks/>
            </p:cNvSpPr>
            <p:nvPr/>
          </p:nvSpPr>
          <p:spPr bwMode="auto">
            <a:xfrm>
              <a:off x="1988" y="3120"/>
              <a:ext cx="112" cy="413"/>
            </a:xfrm>
            <a:custGeom>
              <a:avLst/>
              <a:gdLst>
                <a:gd name="T0" fmla="*/ 694 w 45"/>
                <a:gd name="T1" fmla="*/ 1156 h 155"/>
                <a:gd name="T2" fmla="*/ 694 w 45"/>
                <a:gd name="T3" fmla="*/ 1172 h 155"/>
                <a:gd name="T4" fmla="*/ 694 w 45"/>
                <a:gd name="T5" fmla="*/ 1172 h 155"/>
                <a:gd name="T6" fmla="*/ 682 w 45"/>
                <a:gd name="T7" fmla="*/ 2931 h 155"/>
                <a:gd name="T8" fmla="*/ 682 w 45"/>
                <a:gd name="T9" fmla="*/ 2931 h 155"/>
                <a:gd name="T10" fmla="*/ 662 w 45"/>
                <a:gd name="T11" fmla="*/ 1194 h 155"/>
                <a:gd name="T12" fmla="*/ 0 w 45"/>
                <a:gd name="T13" fmla="*/ 0 h 155"/>
                <a:gd name="T14" fmla="*/ 0 w 45"/>
                <a:gd name="T15" fmla="*/ 0 h 155"/>
                <a:gd name="T16" fmla="*/ 694 w 45"/>
                <a:gd name="T17" fmla="*/ 1156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" h="155">
                  <a:moveTo>
                    <a:pt x="45" y="61"/>
                  </a:moveTo>
                  <a:cubicBezTo>
                    <a:pt x="45" y="62"/>
                    <a:pt x="45" y="62"/>
                    <a:pt x="45" y="62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4" y="155"/>
                    <a:pt x="43" y="63"/>
                    <a:pt x="43" y="63"/>
                  </a:cubicBezTo>
                  <a:cubicBezTo>
                    <a:pt x="43" y="62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5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27"/>
            <p:cNvSpPr>
              <a:spLocks/>
            </p:cNvSpPr>
            <p:nvPr/>
          </p:nvSpPr>
          <p:spPr bwMode="auto">
            <a:xfrm>
              <a:off x="1933" y="3104"/>
              <a:ext cx="115" cy="176"/>
            </a:xfrm>
            <a:custGeom>
              <a:avLst/>
              <a:gdLst>
                <a:gd name="T0" fmla="*/ 50 w 46"/>
                <a:gd name="T1" fmla="*/ 56 h 66"/>
                <a:gd name="T2" fmla="*/ 720 w 46"/>
                <a:gd name="T3" fmla="*/ 1251 h 66"/>
                <a:gd name="T4" fmla="*/ 720 w 46"/>
                <a:gd name="T5" fmla="*/ 1251 h 66"/>
                <a:gd name="T6" fmla="*/ 0 w 46"/>
                <a:gd name="T7" fmla="*/ 35 h 66"/>
                <a:gd name="T8" fmla="*/ 63 w 46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66">
                  <a:moveTo>
                    <a:pt x="3" y="3"/>
                  </a:moveTo>
                  <a:cubicBezTo>
                    <a:pt x="3" y="4"/>
                    <a:pt x="46" y="66"/>
                    <a:pt x="46" y="66"/>
                  </a:cubicBezTo>
                  <a:cubicBezTo>
                    <a:pt x="46" y="66"/>
                    <a:pt x="46" y="66"/>
                    <a:pt x="46" y="6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28"/>
            <p:cNvSpPr>
              <a:spLocks/>
            </p:cNvSpPr>
            <p:nvPr/>
          </p:nvSpPr>
          <p:spPr bwMode="auto">
            <a:xfrm>
              <a:off x="2163" y="3099"/>
              <a:ext cx="150" cy="213"/>
            </a:xfrm>
            <a:custGeom>
              <a:avLst/>
              <a:gdLst>
                <a:gd name="T0" fmla="*/ 0 w 150"/>
                <a:gd name="T1" fmla="*/ 200 h 213"/>
                <a:gd name="T2" fmla="*/ 135 w 150"/>
                <a:gd name="T3" fmla="*/ 0 h 213"/>
                <a:gd name="T4" fmla="*/ 150 w 150"/>
                <a:gd name="T5" fmla="*/ 10 h 213"/>
                <a:gd name="T6" fmla="*/ 15 w 150"/>
                <a:gd name="T7" fmla="*/ 213 h 213"/>
                <a:gd name="T8" fmla="*/ 0 w 150"/>
                <a:gd name="T9" fmla="*/ 200 h 2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" h="213">
                  <a:moveTo>
                    <a:pt x="0" y="200"/>
                  </a:moveTo>
                  <a:lnTo>
                    <a:pt x="135" y="0"/>
                  </a:lnTo>
                  <a:lnTo>
                    <a:pt x="150" y="10"/>
                  </a:lnTo>
                  <a:lnTo>
                    <a:pt x="15" y="213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29"/>
            <p:cNvSpPr>
              <a:spLocks/>
            </p:cNvSpPr>
            <p:nvPr/>
          </p:nvSpPr>
          <p:spPr bwMode="auto">
            <a:xfrm>
              <a:off x="2128" y="3075"/>
              <a:ext cx="155" cy="474"/>
            </a:xfrm>
            <a:custGeom>
              <a:avLst/>
              <a:gdLst>
                <a:gd name="T0" fmla="*/ 0 w 155"/>
                <a:gd name="T1" fmla="*/ 205 h 474"/>
                <a:gd name="T2" fmla="*/ 0 w 155"/>
                <a:gd name="T3" fmla="*/ 205 h 474"/>
                <a:gd name="T4" fmla="*/ 0 w 155"/>
                <a:gd name="T5" fmla="*/ 205 h 474"/>
                <a:gd name="T6" fmla="*/ 0 w 155"/>
                <a:gd name="T7" fmla="*/ 205 h 474"/>
                <a:gd name="T8" fmla="*/ 137 w 155"/>
                <a:gd name="T9" fmla="*/ 0 h 474"/>
                <a:gd name="T10" fmla="*/ 155 w 155"/>
                <a:gd name="T11" fmla="*/ 13 h 474"/>
                <a:gd name="T12" fmla="*/ 20 w 155"/>
                <a:gd name="T13" fmla="*/ 213 h 474"/>
                <a:gd name="T14" fmla="*/ 20 w 155"/>
                <a:gd name="T15" fmla="*/ 474 h 474"/>
                <a:gd name="T16" fmla="*/ 0 w 155"/>
                <a:gd name="T17" fmla="*/ 474 h 474"/>
                <a:gd name="T18" fmla="*/ 0 w 155"/>
                <a:gd name="T19" fmla="*/ 205 h 474"/>
                <a:gd name="T20" fmla="*/ 0 w 155"/>
                <a:gd name="T21" fmla="*/ 205 h 4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4">
                  <a:moveTo>
                    <a:pt x="0" y="205"/>
                  </a:moveTo>
                  <a:lnTo>
                    <a:pt x="0" y="205"/>
                  </a:lnTo>
                  <a:lnTo>
                    <a:pt x="137" y="0"/>
                  </a:lnTo>
                  <a:lnTo>
                    <a:pt x="155" y="13"/>
                  </a:lnTo>
                  <a:lnTo>
                    <a:pt x="20" y="213"/>
                  </a:lnTo>
                  <a:lnTo>
                    <a:pt x="20" y="474"/>
                  </a:lnTo>
                  <a:lnTo>
                    <a:pt x="0" y="474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rgbClr val="EFA0C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30"/>
            <p:cNvSpPr>
              <a:spLocks/>
            </p:cNvSpPr>
            <p:nvPr/>
          </p:nvSpPr>
          <p:spPr bwMode="auto">
            <a:xfrm>
              <a:off x="2268" y="3099"/>
              <a:ext cx="45" cy="56"/>
            </a:xfrm>
            <a:custGeom>
              <a:avLst/>
              <a:gdLst>
                <a:gd name="T0" fmla="*/ 0 w 45"/>
                <a:gd name="T1" fmla="*/ 42 h 56"/>
                <a:gd name="T2" fmla="*/ 17 w 45"/>
                <a:gd name="T3" fmla="*/ 56 h 56"/>
                <a:gd name="T4" fmla="*/ 45 w 45"/>
                <a:gd name="T5" fmla="*/ 10 h 56"/>
                <a:gd name="T6" fmla="*/ 30 w 45"/>
                <a:gd name="T7" fmla="*/ 0 h 56"/>
                <a:gd name="T8" fmla="*/ 0 w 45"/>
                <a:gd name="T9" fmla="*/ 42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0" y="42"/>
                  </a:moveTo>
                  <a:lnTo>
                    <a:pt x="17" y="56"/>
                  </a:lnTo>
                  <a:lnTo>
                    <a:pt x="45" y="10"/>
                  </a:lnTo>
                  <a:lnTo>
                    <a:pt x="30" y="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31"/>
            <p:cNvSpPr>
              <a:spLocks/>
            </p:cNvSpPr>
            <p:nvPr/>
          </p:nvSpPr>
          <p:spPr bwMode="auto">
            <a:xfrm>
              <a:off x="2238" y="3075"/>
              <a:ext cx="45" cy="56"/>
            </a:xfrm>
            <a:custGeom>
              <a:avLst/>
              <a:gdLst>
                <a:gd name="T0" fmla="*/ 0 w 45"/>
                <a:gd name="T1" fmla="*/ 42 h 56"/>
                <a:gd name="T2" fmla="*/ 15 w 45"/>
                <a:gd name="T3" fmla="*/ 56 h 56"/>
                <a:gd name="T4" fmla="*/ 45 w 45"/>
                <a:gd name="T5" fmla="*/ 13 h 56"/>
                <a:gd name="T6" fmla="*/ 27 w 45"/>
                <a:gd name="T7" fmla="*/ 0 h 56"/>
                <a:gd name="T8" fmla="*/ 0 w 45"/>
                <a:gd name="T9" fmla="*/ 42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56">
                  <a:moveTo>
                    <a:pt x="0" y="42"/>
                  </a:moveTo>
                  <a:lnTo>
                    <a:pt x="15" y="56"/>
                  </a:lnTo>
                  <a:lnTo>
                    <a:pt x="45" y="13"/>
                  </a:lnTo>
                  <a:lnTo>
                    <a:pt x="27" y="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67208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32"/>
            <p:cNvSpPr>
              <a:spLocks/>
            </p:cNvSpPr>
            <p:nvPr/>
          </p:nvSpPr>
          <p:spPr bwMode="auto">
            <a:xfrm>
              <a:off x="2130" y="3117"/>
              <a:ext cx="115" cy="414"/>
            </a:xfrm>
            <a:custGeom>
              <a:avLst/>
              <a:gdLst>
                <a:gd name="T0" fmla="*/ 0 w 46"/>
                <a:gd name="T1" fmla="*/ 1162 h 155"/>
                <a:gd name="T2" fmla="*/ 0 w 46"/>
                <a:gd name="T3" fmla="*/ 1183 h 155"/>
                <a:gd name="T4" fmla="*/ 0 w 46"/>
                <a:gd name="T5" fmla="*/ 1183 h 155"/>
                <a:gd name="T6" fmla="*/ 20 w 46"/>
                <a:gd name="T7" fmla="*/ 2954 h 155"/>
                <a:gd name="T8" fmla="*/ 20 w 46"/>
                <a:gd name="T9" fmla="*/ 2954 h 155"/>
                <a:gd name="T10" fmla="*/ 33 w 46"/>
                <a:gd name="T11" fmla="*/ 1199 h 155"/>
                <a:gd name="T12" fmla="*/ 720 w 46"/>
                <a:gd name="T13" fmla="*/ 0 h 155"/>
                <a:gd name="T14" fmla="*/ 720 w 46"/>
                <a:gd name="T15" fmla="*/ 0 h 155"/>
                <a:gd name="T16" fmla="*/ 0 w 46"/>
                <a:gd name="T17" fmla="*/ 1162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155">
                  <a:moveTo>
                    <a:pt x="0" y="61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1" y="155"/>
                    <a:pt x="2" y="63"/>
                    <a:pt x="2" y="63"/>
                  </a:cubicBezTo>
                  <a:cubicBezTo>
                    <a:pt x="3" y="62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33"/>
            <p:cNvSpPr>
              <a:spLocks/>
            </p:cNvSpPr>
            <p:nvPr/>
          </p:nvSpPr>
          <p:spPr bwMode="auto">
            <a:xfrm>
              <a:off x="2165" y="3131"/>
              <a:ext cx="118" cy="176"/>
            </a:xfrm>
            <a:custGeom>
              <a:avLst/>
              <a:gdLst>
                <a:gd name="T0" fmla="*/ 50 w 47"/>
                <a:gd name="T1" fmla="*/ 1195 h 66"/>
                <a:gd name="T2" fmla="*/ 743 w 47"/>
                <a:gd name="T3" fmla="*/ 0 h 66"/>
                <a:gd name="T4" fmla="*/ 743 w 47"/>
                <a:gd name="T5" fmla="*/ 0 h 66"/>
                <a:gd name="T6" fmla="*/ 0 w 47"/>
                <a:gd name="T7" fmla="*/ 1195 h 66"/>
                <a:gd name="T8" fmla="*/ 63 w 47"/>
                <a:gd name="T9" fmla="*/ 1251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66">
                  <a:moveTo>
                    <a:pt x="3" y="63"/>
                  </a:moveTo>
                  <a:cubicBezTo>
                    <a:pt x="3" y="62"/>
                    <a:pt x="47" y="0"/>
                    <a:pt x="47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4" y="66"/>
                    <a:pt x="4" y="66"/>
                    <a:pt x="4" y="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34"/>
            <p:cNvSpPr>
              <a:spLocks/>
            </p:cNvSpPr>
            <p:nvPr/>
          </p:nvSpPr>
          <p:spPr bwMode="auto">
            <a:xfrm>
              <a:off x="1925" y="3099"/>
              <a:ext cx="153" cy="213"/>
            </a:xfrm>
            <a:custGeom>
              <a:avLst/>
              <a:gdLst>
                <a:gd name="T0" fmla="*/ 153 w 153"/>
                <a:gd name="T1" fmla="*/ 200 h 213"/>
                <a:gd name="T2" fmla="*/ 18 w 153"/>
                <a:gd name="T3" fmla="*/ 0 h 213"/>
                <a:gd name="T4" fmla="*/ 0 w 153"/>
                <a:gd name="T5" fmla="*/ 10 h 213"/>
                <a:gd name="T6" fmla="*/ 135 w 153"/>
                <a:gd name="T7" fmla="*/ 213 h 213"/>
                <a:gd name="T8" fmla="*/ 153 w 153"/>
                <a:gd name="T9" fmla="*/ 200 h 2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" h="213">
                  <a:moveTo>
                    <a:pt x="153" y="200"/>
                  </a:moveTo>
                  <a:lnTo>
                    <a:pt x="18" y="0"/>
                  </a:lnTo>
                  <a:lnTo>
                    <a:pt x="0" y="10"/>
                  </a:lnTo>
                  <a:lnTo>
                    <a:pt x="135" y="213"/>
                  </a:lnTo>
                  <a:lnTo>
                    <a:pt x="153" y="200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35"/>
            <p:cNvSpPr>
              <a:spLocks/>
            </p:cNvSpPr>
            <p:nvPr/>
          </p:nvSpPr>
          <p:spPr bwMode="auto">
            <a:xfrm>
              <a:off x="1958" y="3075"/>
              <a:ext cx="155" cy="474"/>
            </a:xfrm>
            <a:custGeom>
              <a:avLst/>
              <a:gdLst>
                <a:gd name="T0" fmla="*/ 155 w 155"/>
                <a:gd name="T1" fmla="*/ 205 h 474"/>
                <a:gd name="T2" fmla="*/ 155 w 155"/>
                <a:gd name="T3" fmla="*/ 205 h 474"/>
                <a:gd name="T4" fmla="*/ 155 w 155"/>
                <a:gd name="T5" fmla="*/ 205 h 474"/>
                <a:gd name="T6" fmla="*/ 155 w 155"/>
                <a:gd name="T7" fmla="*/ 205 h 474"/>
                <a:gd name="T8" fmla="*/ 15 w 155"/>
                <a:gd name="T9" fmla="*/ 0 h 474"/>
                <a:gd name="T10" fmla="*/ 0 w 155"/>
                <a:gd name="T11" fmla="*/ 13 h 474"/>
                <a:gd name="T12" fmla="*/ 135 w 155"/>
                <a:gd name="T13" fmla="*/ 213 h 474"/>
                <a:gd name="T14" fmla="*/ 135 w 155"/>
                <a:gd name="T15" fmla="*/ 474 h 474"/>
                <a:gd name="T16" fmla="*/ 155 w 155"/>
                <a:gd name="T17" fmla="*/ 474 h 474"/>
                <a:gd name="T18" fmla="*/ 155 w 155"/>
                <a:gd name="T19" fmla="*/ 205 h 474"/>
                <a:gd name="T20" fmla="*/ 155 w 155"/>
                <a:gd name="T21" fmla="*/ 205 h 4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4">
                  <a:moveTo>
                    <a:pt x="155" y="205"/>
                  </a:moveTo>
                  <a:lnTo>
                    <a:pt x="155" y="205"/>
                  </a:lnTo>
                  <a:lnTo>
                    <a:pt x="15" y="0"/>
                  </a:lnTo>
                  <a:lnTo>
                    <a:pt x="0" y="13"/>
                  </a:lnTo>
                  <a:lnTo>
                    <a:pt x="135" y="213"/>
                  </a:lnTo>
                  <a:lnTo>
                    <a:pt x="135" y="474"/>
                  </a:lnTo>
                  <a:lnTo>
                    <a:pt x="155" y="474"/>
                  </a:lnTo>
                  <a:lnTo>
                    <a:pt x="155" y="205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36"/>
            <p:cNvSpPr>
              <a:spLocks/>
            </p:cNvSpPr>
            <p:nvPr/>
          </p:nvSpPr>
          <p:spPr bwMode="auto">
            <a:xfrm>
              <a:off x="2163" y="3099"/>
              <a:ext cx="150" cy="213"/>
            </a:xfrm>
            <a:custGeom>
              <a:avLst/>
              <a:gdLst>
                <a:gd name="T0" fmla="*/ 0 w 150"/>
                <a:gd name="T1" fmla="*/ 200 h 213"/>
                <a:gd name="T2" fmla="*/ 135 w 150"/>
                <a:gd name="T3" fmla="*/ 0 h 213"/>
                <a:gd name="T4" fmla="*/ 150 w 150"/>
                <a:gd name="T5" fmla="*/ 10 h 213"/>
                <a:gd name="T6" fmla="*/ 15 w 150"/>
                <a:gd name="T7" fmla="*/ 213 h 213"/>
                <a:gd name="T8" fmla="*/ 0 w 150"/>
                <a:gd name="T9" fmla="*/ 200 h 2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" h="213">
                  <a:moveTo>
                    <a:pt x="0" y="200"/>
                  </a:moveTo>
                  <a:lnTo>
                    <a:pt x="135" y="0"/>
                  </a:lnTo>
                  <a:lnTo>
                    <a:pt x="150" y="10"/>
                  </a:lnTo>
                  <a:lnTo>
                    <a:pt x="15" y="213"/>
                  </a:lnTo>
                  <a:lnTo>
                    <a:pt x="0" y="200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37"/>
            <p:cNvSpPr>
              <a:spLocks/>
            </p:cNvSpPr>
            <p:nvPr/>
          </p:nvSpPr>
          <p:spPr bwMode="auto">
            <a:xfrm>
              <a:off x="2128" y="3075"/>
              <a:ext cx="155" cy="474"/>
            </a:xfrm>
            <a:custGeom>
              <a:avLst/>
              <a:gdLst>
                <a:gd name="T0" fmla="*/ 0 w 155"/>
                <a:gd name="T1" fmla="*/ 205 h 474"/>
                <a:gd name="T2" fmla="*/ 0 w 155"/>
                <a:gd name="T3" fmla="*/ 205 h 474"/>
                <a:gd name="T4" fmla="*/ 0 w 155"/>
                <a:gd name="T5" fmla="*/ 205 h 474"/>
                <a:gd name="T6" fmla="*/ 0 w 155"/>
                <a:gd name="T7" fmla="*/ 205 h 474"/>
                <a:gd name="T8" fmla="*/ 137 w 155"/>
                <a:gd name="T9" fmla="*/ 0 h 474"/>
                <a:gd name="T10" fmla="*/ 155 w 155"/>
                <a:gd name="T11" fmla="*/ 13 h 474"/>
                <a:gd name="T12" fmla="*/ 20 w 155"/>
                <a:gd name="T13" fmla="*/ 213 h 474"/>
                <a:gd name="T14" fmla="*/ 20 w 155"/>
                <a:gd name="T15" fmla="*/ 474 h 474"/>
                <a:gd name="T16" fmla="*/ 0 w 155"/>
                <a:gd name="T17" fmla="*/ 474 h 474"/>
                <a:gd name="T18" fmla="*/ 0 w 155"/>
                <a:gd name="T19" fmla="*/ 205 h 474"/>
                <a:gd name="T20" fmla="*/ 0 w 155"/>
                <a:gd name="T21" fmla="*/ 205 h 4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55" h="474">
                  <a:moveTo>
                    <a:pt x="0" y="205"/>
                  </a:moveTo>
                  <a:lnTo>
                    <a:pt x="0" y="205"/>
                  </a:lnTo>
                  <a:lnTo>
                    <a:pt x="137" y="0"/>
                  </a:lnTo>
                  <a:lnTo>
                    <a:pt x="155" y="13"/>
                  </a:lnTo>
                  <a:lnTo>
                    <a:pt x="20" y="213"/>
                  </a:lnTo>
                  <a:lnTo>
                    <a:pt x="20" y="474"/>
                  </a:lnTo>
                  <a:lnTo>
                    <a:pt x="0" y="474"/>
                  </a:lnTo>
                  <a:lnTo>
                    <a:pt x="0" y="205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9" name="Group 39"/>
          <p:cNvGrpSpPr>
            <a:grpSpLocks/>
          </p:cNvGrpSpPr>
          <p:nvPr/>
        </p:nvGrpSpPr>
        <p:grpSpPr bwMode="auto">
          <a:xfrm rot="3274457" flipH="1">
            <a:off x="7883828" y="4305393"/>
            <a:ext cx="510288" cy="965112"/>
            <a:chOff x="2851" y="2979"/>
            <a:chExt cx="340" cy="584"/>
          </a:xfrm>
        </p:grpSpPr>
        <p:sp>
          <p:nvSpPr>
            <p:cNvPr id="300" name="Freeform 40"/>
            <p:cNvSpPr>
              <a:spLocks/>
            </p:cNvSpPr>
            <p:nvPr/>
          </p:nvSpPr>
          <p:spPr bwMode="auto">
            <a:xfrm>
              <a:off x="2851" y="2992"/>
              <a:ext cx="123" cy="307"/>
            </a:xfrm>
            <a:custGeom>
              <a:avLst/>
              <a:gdLst>
                <a:gd name="T0" fmla="*/ 123 w 123"/>
                <a:gd name="T1" fmla="*/ 299 h 307"/>
                <a:gd name="T2" fmla="*/ 18 w 123"/>
                <a:gd name="T3" fmla="*/ 0 h 307"/>
                <a:gd name="T4" fmla="*/ 0 w 123"/>
                <a:gd name="T5" fmla="*/ 8 h 307"/>
                <a:gd name="T6" fmla="*/ 105 w 123"/>
                <a:gd name="T7" fmla="*/ 307 h 307"/>
                <a:gd name="T8" fmla="*/ 123 w 123"/>
                <a:gd name="T9" fmla="*/ 299 h 3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3" h="307">
                  <a:moveTo>
                    <a:pt x="123" y="299"/>
                  </a:moveTo>
                  <a:lnTo>
                    <a:pt x="18" y="0"/>
                  </a:lnTo>
                  <a:lnTo>
                    <a:pt x="0" y="8"/>
                  </a:lnTo>
                  <a:lnTo>
                    <a:pt x="105" y="307"/>
                  </a:lnTo>
                  <a:lnTo>
                    <a:pt x="123" y="299"/>
                  </a:lnTo>
                  <a:close/>
                </a:path>
              </a:pathLst>
            </a:custGeom>
            <a:solidFill>
              <a:srgbClr val="0095D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41"/>
            <p:cNvSpPr>
              <a:spLocks/>
            </p:cNvSpPr>
            <p:nvPr/>
          </p:nvSpPr>
          <p:spPr bwMode="auto">
            <a:xfrm>
              <a:off x="2886" y="2979"/>
              <a:ext cx="125" cy="584"/>
            </a:xfrm>
            <a:custGeom>
              <a:avLst/>
              <a:gdLst>
                <a:gd name="T0" fmla="*/ 125 w 125"/>
                <a:gd name="T1" fmla="*/ 298 h 584"/>
                <a:gd name="T2" fmla="*/ 125 w 125"/>
                <a:gd name="T3" fmla="*/ 298 h 584"/>
                <a:gd name="T4" fmla="*/ 125 w 125"/>
                <a:gd name="T5" fmla="*/ 298 h 584"/>
                <a:gd name="T6" fmla="*/ 123 w 125"/>
                <a:gd name="T7" fmla="*/ 298 h 584"/>
                <a:gd name="T8" fmla="*/ 18 w 125"/>
                <a:gd name="T9" fmla="*/ 0 h 584"/>
                <a:gd name="T10" fmla="*/ 0 w 125"/>
                <a:gd name="T11" fmla="*/ 8 h 584"/>
                <a:gd name="T12" fmla="*/ 105 w 125"/>
                <a:gd name="T13" fmla="*/ 306 h 584"/>
                <a:gd name="T14" fmla="*/ 105 w 125"/>
                <a:gd name="T15" fmla="*/ 584 h 584"/>
                <a:gd name="T16" fmla="*/ 125 w 125"/>
                <a:gd name="T17" fmla="*/ 584 h 584"/>
                <a:gd name="T18" fmla="*/ 125 w 125"/>
                <a:gd name="T19" fmla="*/ 298 h 584"/>
                <a:gd name="T20" fmla="*/ 125 w 125"/>
                <a:gd name="T21" fmla="*/ 298 h 5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5" h="584">
                  <a:moveTo>
                    <a:pt x="125" y="298"/>
                  </a:moveTo>
                  <a:lnTo>
                    <a:pt x="125" y="298"/>
                  </a:lnTo>
                  <a:lnTo>
                    <a:pt x="123" y="298"/>
                  </a:lnTo>
                  <a:lnTo>
                    <a:pt x="18" y="0"/>
                  </a:lnTo>
                  <a:lnTo>
                    <a:pt x="0" y="8"/>
                  </a:lnTo>
                  <a:lnTo>
                    <a:pt x="105" y="306"/>
                  </a:lnTo>
                  <a:lnTo>
                    <a:pt x="105" y="584"/>
                  </a:lnTo>
                  <a:lnTo>
                    <a:pt x="125" y="584"/>
                  </a:lnTo>
                  <a:lnTo>
                    <a:pt x="125" y="298"/>
                  </a:lnTo>
                  <a:close/>
                </a:path>
              </a:pathLst>
            </a:custGeom>
            <a:solidFill>
              <a:srgbClr val="0095D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42"/>
            <p:cNvSpPr>
              <a:spLocks/>
            </p:cNvSpPr>
            <p:nvPr/>
          </p:nvSpPr>
          <p:spPr bwMode="auto">
            <a:xfrm>
              <a:off x="2851" y="2992"/>
              <a:ext cx="78" cy="179"/>
            </a:xfrm>
            <a:custGeom>
              <a:avLst/>
              <a:gdLst>
                <a:gd name="T0" fmla="*/ 78 w 78"/>
                <a:gd name="T1" fmla="*/ 171 h 179"/>
                <a:gd name="T2" fmla="*/ 18 w 78"/>
                <a:gd name="T3" fmla="*/ 0 h 179"/>
                <a:gd name="T4" fmla="*/ 0 w 78"/>
                <a:gd name="T5" fmla="*/ 8 h 179"/>
                <a:gd name="T6" fmla="*/ 60 w 78"/>
                <a:gd name="T7" fmla="*/ 179 h 179"/>
                <a:gd name="T8" fmla="*/ 78 w 78"/>
                <a:gd name="T9" fmla="*/ 171 h 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8" h="179">
                  <a:moveTo>
                    <a:pt x="78" y="171"/>
                  </a:moveTo>
                  <a:lnTo>
                    <a:pt x="18" y="0"/>
                  </a:lnTo>
                  <a:lnTo>
                    <a:pt x="0" y="8"/>
                  </a:lnTo>
                  <a:lnTo>
                    <a:pt x="60" y="179"/>
                  </a:lnTo>
                  <a:lnTo>
                    <a:pt x="78" y="171"/>
                  </a:lnTo>
                  <a:close/>
                </a:path>
              </a:pathLst>
            </a:custGeom>
            <a:solidFill>
              <a:srgbClr val="F7B89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43"/>
            <p:cNvSpPr>
              <a:spLocks/>
            </p:cNvSpPr>
            <p:nvPr/>
          </p:nvSpPr>
          <p:spPr bwMode="auto">
            <a:xfrm>
              <a:off x="2886" y="2979"/>
              <a:ext cx="78" cy="178"/>
            </a:xfrm>
            <a:custGeom>
              <a:avLst/>
              <a:gdLst>
                <a:gd name="T0" fmla="*/ 78 w 78"/>
                <a:gd name="T1" fmla="*/ 170 h 178"/>
                <a:gd name="T2" fmla="*/ 18 w 78"/>
                <a:gd name="T3" fmla="*/ 0 h 178"/>
                <a:gd name="T4" fmla="*/ 0 w 78"/>
                <a:gd name="T5" fmla="*/ 8 h 178"/>
                <a:gd name="T6" fmla="*/ 58 w 78"/>
                <a:gd name="T7" fmla="*/ 178 h 178"/>
                <a:gd name="T8" fmla="*/ 78 w 78"/>
                <a:gd name="T9" fmla="*/ 170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8" h="178">
                  <a:moveTo>
                    <a:pt x="78" y="170"/>
                  </a:moveTo>
                  <a:lnTo>
                    <a:pt x="18" y="0"/>
                  </a:lnTo>
                  <a:lnTo>
                    <a:pt x="0" y="8"/>
                  </a:lnTo>
                  <a:lnTo>
                    <a:pt x="58" y="178"/>
                  </a:lnTo>
                  <a:lnTo>
                    <a:pt x="78" y="170"/>
                  </a:lnTo>
                  <a:close/>
                </a:path>
              </a:pathLst>
            </a:custGeom>
            <a:solidFill>
              <a:srgbClr val="F7B89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44"/>
            <p:cNvSpPr>
              <a:spLocks/>
            </p:cNvSpPr>
            <p:nvPr/>
          </p:nvSpPr>
          <p:spPr bwMode="auto">
            <a:xfrm>
              <a:off x="2906" y="3027"/>
              <a:ext cx="93" cy="504"/>
            </a:xfrm>
            <a:custGeom>
              <a:avLst/>
              <a:gdLst>
                <a:gd name="T0" fmla="*/ 588 w 37"/>
                <a:gd name="T1" fmla="*/ 1800 h 189"/>
                <a:gd name="T2" fmla="*/ 588 w 37"/>
                <a:gd name="T3" fmla="*/ 1821 h 189"/>
                <a:gd name="T4" fmla="*/ 588 w 37"/>
                <a:gd name="T5" fmla="*/ 1821 h 189"/>
                <a:gd name="T6" fmla="*/ 568 w 37"/>
                <a:gd name="T7" fmla="*/ 3584 h 189"/>
                <a:gd name="T8" fmla="*/ 568 w 37"/>
                <a:gd name="T9" fmla="*/ 3584 h 189"/>
                <a:gd name="T10" fmla="*/ 555 w 37"/>
                <a:gd name="T11" fmla="*/ 1843 h 189"/>
                <a:gd name="T12" fmla="*/ 0 w 37"/>
                <a:gd name="T13" fmla="*/ 0 h 189"/>
                <a:gd name="T14" fmla="*/ 0 w 37"/>
                <a:gd name="T15" fmla="*/ 0 h 189"/>
                <a:gd name="T16" fmla="*/ 588 w 37"/>
                <a:gd name="T17" fmla="*/ 1800 h 1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189">
                  <a:moveTo>
                    <a:pt x="37" y="95"/>
                  </a:moveTo>
                  <a:cubicBezTo>
                    <a:pt x="37" y="96"/>
                    <a:pt x="37" y="96"/>
                    <a:pt x="37" y="96"/>
                  </a:cubicBezTo>
                  <a:cubicBezTo>
                    <a:pt x="37" y="96"/>
                    <a:pt x="37" y="96"/>
                    <a:pt x="37" y="96"/>
                  </a:cubicBezTo>
                  <a:cubicBezTo>
                    <a:pt x="36" y="189"/>
                    <a:pt x="36" y="189"/>
                    <a:pt x="36" y="189"/>
                  </a:cubicBezTo>
                  <a:cubicBezTo>
                    <a:pt x="36" y="189"/>
                    <a:pt x="36" y="189"/>
                    <a:pt x="36" y="189"/>
                  </a:cubicBezTo>
                  <a:cubicBezTo>
                    <a:pt x="36" y="189"/>
                    <a:pt x="35" y="97"/>
                    <a:pt x="35" y="97"/>
                  </a:cubicBezTo>
                  <a:cubicBezTo>
                    <a:pt x="34" y="96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7" y="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45"/>
            <p:cNvSpPr>
              <a:spLocks/>
            </p:cNvSpPr>
            <p:nvPr/>
          </p:nvSpPr>
          <p:spPr bwMode="auto">
            <a:xfrm>
              <a:off x="2856" y="3000"/>
              <a:ext cx="93" cy="264"/>
            </a:xfrm>
            <a:custGeom>
              <a:avLst/>
              <a:gdLst>
                <a:gd name="T0" fmla="*/ 50 w 37"/>
                <a:gd name="T1" fmla="*/ 35 h 99"/>
                <a:gd name="T2" fmla="*/ 588 w 37"/>
                <a:gd name="T3" fmla="*/ 1877 h 99"/>
                <a:gd name="T4" fmla="*/ 588 w 37"/>
                <a:gd name="T5" fmla="*/ 1877 h 99"/>
                <a:gd name="T6" fmla="*/ 0 w 37"/>
                <a:gd name="T7" fmla="*/ 21 h 99"/>
                <a:gd name="T8" fmla="*/ 83 w 37"/>
                <a:gd name="T9" fmla="*/ 0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99">
                  <a:moveTo>
                    <a:pt x="3" y="2"/>
                  </a:moveTo>
                  <a:cubicBezTo>
                    <a:pt x="3" y="3"/>
                    <a:pt x="37" y="99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46"/>
            <p:cNvSpPr>
              <a:spLocks/>
            </p:cNvSpPr>
            <p:nvPr/>
          </p:nvSpPr>
          <p:spPr bwMode="auto">
            <a:xfrm>
              <a:off x="3069" y="2992"/>
              <a:ext cx="122" cy="307"/>
            </a:xfrm>
            <a:custGeom>
              <a:avLst/>
              <a:gdLst>
                <a:gd name="T0" fmla="*/ 0 w 122"/>
                <a:gd name="T1" fmla="*/ 299 h 307"/>
                <a:gd name="T2" fmla="*/ 102 w 122"/>
                <a:gd name="T3" fmla="*/ 0 h 307"/>
                <a:gd name="T4" fmla="*/ 122 w 122"/>
                <a:gd name="T5" fmla="*/ 8 h 307"/>
                <a:gd name="T6" fmla="*/ 17 w 122"/>
                <a:gd name="T7" fmla="*/ 307 h 307"/>
                <a:gd name="T8" fmla="*/ 0 w 122"/>
                <a:gd name="T9" fmla="*/ 299 h 3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2" h="307">
                  <a:moveTo>
                    <a:pt x="0" y="299"/>
                  </a:moveTo>
                  <a:lnTo>
                    <a:pt x="102" y="0"/>
                  </a:lnTo>
                  <a:lnTo>
                    <a:pt x="122" y="8"/>
                  </a:lnTo>
                  <a:lnTo>
                    <a:pt x="17" y="307"/>
                  </a:lnTo>
                  <a:lnTo>
                    <a:pt x="0" y="299"/>
                  </a:lnTo>
                  <a:close/>
                </a:path>
              </a:pathLst>
            </a:custGeom>
            <a:solidFill>
              <a:srgbClr val="0095D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47"/>
            <p:cNvSpPr>
              <a:spLocks/>
            </p:cNvSpPr>
            <p:nvPr/>
          </p:nvSpPr>
          <p:spPr bwMode="auto">
            <a:xfrm>
              <a:off x="3031" y="2979"/>
              <a:ext cx="125" cy="584"/>
            </a:xfrm>
            <a:custGeom>
              <a:avLst/>
              <a:gdLst>
                <a:gd name="T0" fmla="*/ 0 w 125"/>
                <a:gd name="T1" fmla="*/ 298 h 584"/>
                <a:gd name="T2" fmla="*/ 0 w 125"/>
                <a:gd name="T3" fmla="*/ 298 h 584"/>
                <a:gd name="T4" fmla="*/ 0 w 125"/>
                <a:gd name="T5" fmla="*/ 298 h 584"/>
                <a:gd name="T6" fmla="*/ 0 w 125"/>
                <a:gd name="T7" fmla="*/ 298 h 584"/>
                <a:gd name="T8" fmla="*/ 105 w 125"/>
                <a:gd name="T9" fmla="*/ 0 h 584"/>
                <a:gd name="T10" fmla="*/ 125 w 125"/>
                <a:gd name="T11" fmla="*/ 8 h 584"/>
                <a:gd name="T12" fmla="*/ 20 w 125"/>
                <a:gd name="T13" fmla="*/ 306 h 584"/>
                <a:gd name="T14" fmla="*/ 20 w 125"/>
                <a:gd name="T15" fmla="*/ 584 h 584"/>
                <a:gd name="T16" fmla="*/ 0 w 125"/>
                <a:gd name="T17" fmla="*/ 584 h 584"/>
                <a:gd name="T18" fmla="*/ 0 w 125"/>
                <a:gd name="T19" fmla="*/ 298 h 584"/>
                <a:gd name="T20" fmla="*/ 0 w 125"/>
                <a:gd name="T21" fmla="*/ 298 h 5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5" h="584">
                  <a:moveTo>
                    <a:pt x="0" y="298"/>
                  </a:moveTo>
                  <a:lnTo>
                    <a:pt x="0" y="298"/>
                  </a:lnTo>
                  <a:lnTo>
                    <a:pt x="105" y="0"/>
                  </a:lnTo>
                  <a:lnTo>
                    <a:pt x="125" y="8"/>
                  </a:lnTo>
                  <a:lnTo>
                    <a:pt x="20" y="306"/>
                  </a:lnTo>
                  <a:lnTo>
                    <a:pt x="20" y="584"/>
                  </a:lnTo>
                  <a:lnTo>
                    <a:pt x="0" y="584"/>
                  </a:lnTo>
                  <a:lnTo>
                    <a:pt x="0" y="298"/>
                  </a:lnTo>
                  <a:close/>
                </a:path>
              </a:pathLst>
            </a:custGeom>
            <a:solidFill>
              <a:srgbClr val="0095D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48"/>
            <p:cNvSpPr>
              <a:spLocks/>
            </p:cNvSpPr>
            <p:nvPr/>
          </p:nvSpPr>
          <p:spPr bwMode="auto">
            <a:xfrm>
              <a:off x="3111" y="2992"/>
              <a:ext cx="80" cy="179"/>
            </a:xfrm>
            <a:custGeom>
              <a:avLst/>
              <a:gdLst>
                <a:gd name="T0" fmla="*/ 0 w 80"/>
                <a:gd name="T1" fmla="*/ 171 h 179"/>
                <a:gd name="T2" fmla="*/ 60 w 80"/>
                <a:gd name="T3" fmla="*/ 0 h 179"/>
                <a:gd name="T4" fmla="*/ 80 w 80"/>
                <a:gd name="T5" fmla="*/ 8 h 179"/>
                <a:gd name="T6" fmla="*/ 20 w 80"/>
                <a:gd name="T7" fmla="*/ 179 h 179"/>
                <a:gd name="T8" fmla="*/ 0 w 80"/>
                <a:gd name="T9" fmla="*/ 171 h 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179">
                  <a:moveTo>
                    <a:pt x="0" y="171"/>
                  </a:moveTo>
                  <a:lnTo>
                    <a:pt x="60" y="0"/>
                  </a:lnTo>
                  <a:lnTo>
                    <a:pt x="80" y="8"/>
                  </a:lnTo>
                  <a:lnTo>
                    <a:pt x="20" y="179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F7B89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49"/>
            <p:cNvSpPr>
              <a:spLocks/>
            </p:cNvSpPr>
            <p:nvPr/>
          </p:nvSpPr>
          <p:spPr bwMode="auto">
            <a:xfrm>
              <a:off x="3079" y="2979"/>
              <a:ext cx="77" cy="178"/>
            </a:xfrm>
            <a:custGeom>
              <a:avLst/>
              <a:gdLst>
                <a:gd name="T0" fmla="*/ 0 w 77"/>
                <a:gd name="T1" fmla="*/ 170 h 178"/>
                <a:gd name="T2" fmla="*/ 57 w 77"/>
                <a:gd name="T3" fmla="*/ 0 h 178"/>
                <a:gd name="T4" fmla="*/ 77 w 77"/>
                <a:gd name="T5" fmla="*/ 8 h 178"/>
                <a:gd name="T6" fmla="*/ 17 w 77"/>
                <a:gd name="T7" fmla="*/ 178 h 178"/>
                <a:gd name="T8" fmla="*/ 0 w 77"/>
                <a:gd name="T9" fmla="*/ 170 h 1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7" h="178">
                  <a:moveTo>
                    <a:pt x="0" y="170"/>
                  </a:moveTo>
                  <a:lnTo>
                    <a:pt x="57" y="0"/>
                  </a:lnTo>
                  <a:lnTo>
                    <a:pt x="77" y="8"/>
                  </a:lnTo>
                  <a:lnTo>
                    <a:pt x="17" y="178"/>
                  </a:lnTo>
                  <a:lnTo>
                    <a:pt x="0" y="170"/>
                  </a:lnTo>
                  <a:close/>
                </a:path>
              </a:pathLst>
            </a:custGeom>
            <a:solidFill>
              <a:srgbClr val="F7B89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50"/>
            <p:cNvSpPr>
              <a:spLocks/>
            </p:cNvSpPr>
            <p:nvPr/>
          </p:nvSpPr>
          <p:spPr bwMode="auto">
            <a:xfrm>
              <a:off x="3044" y="3027"/>
              <a:ext cx="90" cy="504"/>
            </a:xfrm>
            <a:custGeom>
              <a:avLst/>
              <a:gdLst>
                <a:gd name="T0" fmla="*/ 0 w 36"/>
                <a:gd name="T1" fmla="*/ 1800 h 189"/>
                <a:gd name="T2" fmla="*/ 0 w 36"/>
                <a:gd name="T3" fmla="*/ 1821 h 189"/>
                <a:gd name="T4" fmla="*/ 0 w 36"/>
                <a:gd name="T5" fmla="*/ 1821 h 189"/>
                <a:gd name="T6" fmla="*/ 20 w 36"/>
                <a:gd name="T7" fmla="*/ 3584 h 189"/>
                <a:gd name="T8" fmla="*/ 20 w 36"/>
                <a:gd name="T9" fmla="*/ 3584 h 189"/>
                <a:gd name="T10" fmla="*/ 33 w 36"/>
                <a:gd name="T11" fmla="*/ 1843 h 189"/>
                <a:gd name="T12" fmla="*/ 563 w 36"/>
                <a:gd name="T13" fmla="*/ 0 h 189"/>
                <a:gd name="T14" fmla="*/ 563 w 36"/>
                <a:gd name="T15" fmla="*/ 0 h 189"/>
                <a:gd name="T16" fmla="*/ 0 w 36"/>
                <a:gd name="T17" fmla="*/ 1800 h 1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189">
                  <a:moveTo>
                    <a:pt x="0" y="95"/>
                  </a:move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1" y="189"/>
                    <a:pt x="1" y="189"/>
                    <a:pt x="1" y="189"/>
                  </a:cubicBezTo>
                  <a:cubicBezTo>
                    <a:pt x="1" y="189"/>
                    <a:pt x="1" y="189"/>
                    <a:pt x="1" y="189"/>
                  </a:cubicBezTo>
                  <a:cubicBezTo>
                    <a:pt x="1" y="189"/>
                    <a:pt x="2" y="97"/>
                    <a:pt x="2" y="97"/>
                  </a:cubicBezTo>
                  <a:cubicBezTo>
                    <a:pt x="2" y="96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lnTo>
                    <a:pt x="0" y="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51"/>
            <p:cNvSpPr>
              <a:spLocks/>
            </p:cNvSpPr>
            <p:nvPr/>
          </p:nvSpPr>
          <p:spPr bwMode="auto">
            <a:xfrm>
              <a:off x="3091" y="3000"/>
              <a:ext cx="93" cy="264"/>
            </a:xfrm>
            <a:custGeom>
              <a:avLst/>
              <a:gdLst>
                <a:gd name="T0" fmla="*/ 555 w 37"/>
                <a:gd name="T1" fmla="*/ 35 h 99"/>
                <a:gd name="T2" fmla="*/ 0 w 37"/>
                <a:gd name="T3" fmla="*/ 1877 h 99"/>
                <a:gd name="T4" fmla="*/ 0 w 37"/>
                <a:gd name="T5" fmla="*/ 1877 h 99"/>
                <a:gd name="T6" fmla="*/ 588 w 37"/>
                <a:gd name="T7" fmla="*/ 21 h 99"/>
                <a:gd name="T8" fmla="*/ 525 w 37"/>
                <a:gd name="T9" fmla="*/ 0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99">
                  <a:moveTo>
                    <a:pt x="35" y="2"/>
                  </a:moveTo>
                  <a:cubicBezTo>
                    <a:pt x="35" y="3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52"/>
            <p:cNvSpPr>
              <a:spLocks/>
            </p:cNvSpPr>
            <p:nvPr/>
          </p:nvSpPr>
          <p:spPr bwMode="auto">
            <a:xfrm>
              <a:off x="2851" y="2992"/>
              <a:ext cx="123" cy="307"/>
            </a:xfrm>
            <a:custGeom>
              <a:avLst/>
              <a:gdLst>
                <a:gd name="T0" fmla="*/ 123 w 123"/>
                <a:gd name="T1" fmla="*/ 299 h 307"/>
                <a:gd name="T2" fmla="*/ 18 w 123"/>
                <a:gd name="T3" fmla="*/ 0 h 307"/>
                <a:gd name="T4" fmla="*/ 0 w 123"/>
                <a:gd name="T5" fmla="*/ 8 h 307"/>
                <a:gd name="T6" fmla="*/ 105 w 123"/>
                <a:gd name="T7" fmla="*/ 307 h 307"/>
                <a:gd name="T8" fmla="*/ 123 w 123"/>
                <a:gd name="T9" fmla="*/ 299 h 3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3" h="307">
                  <a:moveTo>
                    <a:pt x="123" y="299"/>
                  </a:moveTo>
                  <a:lnTo>
                    <a:pt x="18" y="0"/>
                  </a:lnTo>
                  <a:lnTo>
                    <a:pt x="0" y="8"/>
                  </a:lnTo>
                  <a:lnTo>
                    <a:pt x="105" y="307"/>
                  </a:lnTo>
                  <a:lnTo>
                    <a:pt x="123" y="299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53"/>
            <p:cNvSpPr>
              <a:spLocks/>
            </p:cNvSpPr>
            <p:nvPr/>
          </p:nvSpPr>
          <p:spPr bwMode="auto">
            <a:xfrm>
              <a:off x="2886" y="2979"/>
              <a:ext cx="125" cy="584"/>
            </a:xfrm>
            <a:custGeom>
              <a:avLst/>
              <a:gdLst>
                <a:gd name="T0" fmla="*/ 125 w 125"/>
                <a:gd name="T1" fmla="*/ 298 h 584"/>
                <a:gd name="T2" fmla="*/ 125 w 125"/>
                <a:gd name="T3" fmla="*/ 298 h 584"/>
                <a:gd name="T4" fmla="*/ 125 w 125"/>
                <a:gd name="T5" fmla="*/ 298 h 584"/>
                <a:gd name="T6" fmla="*/ 123 w 125"/>
                <a:gd name="T7" fmla="*/ 298 h 584"/>
                <a:gd name="T8" fmla="*/ 18 w 125"/>
                <a:gd name="T9" fmla="*/ 0 h 584"/>
                <a:gd name="T10" fmla="*/ 0 w 125"/>
                <a:gd name="T11" fmla="*/ 8 h 584"/>
                <a:gd name="T12" fmla="*/ 105 w 125"/>
                <a:gd name="T13" fmla="*/ 306 h 584"/>
                <a:gd name="T14" fmla="*/ 105 w 125"/>
                <a:gd name="T15" fmla="*/ 584 h 584"/>
                <a:gd name="T16" fmla="*/ 125 w 125"/>
                <a:gd name="T17" fmla="*/ 584 h 584"/>
                <a:gd name="T18" fmla="*/ 125 w 125"/>
                <a:gd name="T19" fmla="*/ 298 h 584"/>
                <a:gd name="T20" fmla="*/ 125 w 125"/>
                <a:gd name="T21" fmla="*/ 298 h 5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5" h="584">
                  <a:moveTo>
                    <a:pt x="125" y="298"/>
                  </a:moveTo>
                  <a:lnTo>
                    <a:pt x="125" y="298"/>
                  </a:lnTo>
                  <a:lnTo>
                    <a:pt x="123" y="298"/>
                  </a:lnTo>
                  <a:lnTo>
                    <a:pt x="18" y="0"/>
                  </a:lnTo>
                  <a:lnTo>
                    <a:pt x="0" y="8"/>
                  </a:lnTo>
                  <a:lnTo>
                    <a:pt x="105" y="306"/>
                  </a:lnTo>
                  <a:lnTo>
                    <a:pt x="105" y="584"/>
                  </a:lnTo>
                  <a:lnTo>
                    <a:pt x="125" y="584"/>
                  </a:lnTo>
                  <a:lnTo>
                    <a:pt x="125" y="298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54"/>
            <p:cNvSpPr>
              <a:spLocks/>
            </p:cNvSpPr>
            <p:nvPr/>
          </p:nvSpPr>
          <p:spPr bwMode="auto">
            <a:xfrm>
              <a:off x="3069" y="2992"/>
              <a:ext cx="122" cy="307"/>
            </a:xfrm>
            <a:custGeom>
              <a:avLst/>
              <a:gdLst>
                <a:gd name="T0" fmla="*/ 0 w 122"/>
                <a:gd name="T1" fmla="*/ 299 h 307"/>
                <a:gd name="T2" fmla="*/ 102 w 122"/>
                <a:gd name="T3" fmla="*/ 0 h 307"/>
                <a:gd name="T4" fmla="*/ 122 w 122"/>
                <a:gd name="T5" fmla="*/ 8 h 307"/>
                <a:gd name="T6" fmla="*/ 17 w 122"/>
                <a:gd name="T7" fmla="*/ 307 h 307"/>
                <a:gd name="T8" fmla="*/ 0 w 122"/>
                <a:gd name="T9" fmla="*/ 299 h 3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2" h="307">
                  <a:moveTo>
                    <a:pt x="0" y="299"/>
                  </a:moveTo>
                  <a:lnTo>
                    <a:pt x="102" y="0"/>
                  </a:lnTo>
                  <a:lnTo>
                    <a:pt x="122" y="8"/>
                  </a:lnTo>
                  <a:lnTo>
                    <a:pt x="17" y="307"/>
                  </a:lnTo>
                  <a:lnTo>
                    <a:pt x="0" y="299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55"/>
            <p:cNvSpPr>
              <a:spLocks/>
            </p:cNvSpPr>
            <p:nvPr/>
          </p:nvSpPr>
          <p:spPr bwMode="auto">
            <a:xfrm>
              <a:off x="3031" y="2979"/>
              <a:ext cx="125" cy="584"/>
            </a:xfrm>
            <a:custGeom>
              <a:avLst/>
              <a:gdLst>
                <a:gd name="T0" fmla="*/ 0 w 125"/>
                <a:gd name="T1" fmla="*/ 298 h 584"/>
                <a:gd name="T2" fmla="*/ 0 w 125"/>
                <a:gd name="T3" fmla="*/ 298 h 584"/>
                <a:gd name="T4" fmla="*/ 0 w 125"/>
                <a:gd name="T5" fmla="*/ 298 h 584"/>
                <a:gd name="T6" fmla="*/ 0 w 125"/>
                <a:gd name="T7" fmla="*/ 298 h 584"/>
                <a:gd name="T8" fmla="*/ 105 w 125"/>
                <a:gd name="T9" fmla="*/ 0 h 584"/>
                <a:gd name="T10" fmla="*/ 125 w 125"/>
                <a:gd name="T11" fmla="*/ 8 h 584"/>
                <a:gd name="T12" fmla="*/ 20 w 125"/>
                <a:gd name="T13" fmla="*/ 306 h 584"/>
                <a:gd name="T14" fmla="*/ 20 w 125"/>
                <a:gd name="T15" fmla="*/ 584 h 584"/>
                <a:gd name="T16" fmla="*/ 0 w 125"/>
                <a:gd name="T17" fmla="*/ 584 h 584"/>
                <a:gd name="T18" fmla="*/ 0 w 125"/>
                <a:gd name="T19" fmla="*/ 298 h 584"/>
                <a:gd name="T20" fmla="*/ 0 w 125"/>
                <a:gd name="T21" fmla="*/ 298 h 5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25" h="584">
                  <a:moveTo>
                    <a:pt x="0" y="298"/>
                  </a:moveTo>
                  <a:lnTo>
                    <a:pt x="0" y="298"/>
                  </a:lnTo>
                  <a:lnTo>
                    <a:pt x="105" y="0"/>
                  </a:lnTo>
                  <a:lnTo>
                    <a:pt x="125" y="8"/>
                  </a:lnTo>
                  <a:lnTo>
                    <a:pt x="20" y="306"/>
                  </a:lnTo>
                  <a:lnTo>
                    <a:pt x="20" y="584"/>
                  </a:lnTo>
                  <a:lnTo>
                    <a:pt x="0" y="584"/>
                  </a:lnTo>
                  <a:lnTo>
                    <a:pt x="0" y="298"/>
                  </a:ln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" name="Group 57"/>
          <p:cNvGrpSpPr>
            <a:grpSpLocks/>
          </p:cNvGrpSpPr>
          <p:nvPr/>
        </p:nvGrpSpPr>
        <p:grpSpPr bwMode="auto">
          <a:xfrm rot="3139189">
            <a:off x="7941097" y="3811176"/>
            <a:ext cx="640819" cy="709078"/>
            <a:chOff x="3696" y="3064"/>
            <a:chExt cx="453" cy="496"/>
          </a:xfrm>
        </p:grpSpPr>
        <p:sp>
          <p:nvSpPr>
            <p:cNvPr id="318" name="Freeform 58"/>
            <p:cNvSpPr>
              <a:spLocks/>
            </p:cNvSpPr>
            <p:nvPr/>
          </p:nvSpPr>
          <p:spPr bwMode="auto">
            <a:xfrm>
              <a:off x="3696" y="3099"/>
              <a:ext cx="165" cy="224"/>
            </a:xfrm>
            <a:custGeom>
              <a:avLst/>
              <a:gdLst>
                <a:gd name="T0" fmla="*/ 145 w 66"/>
                <a:gd name="T1" fmla="*/ 21 h 84"/>
                <a:gd name="T2" fmla="*/ 33 w 66"/>
                <a:gd name="T3" fmla="*/ 115 h 84"/>
                <a:gd name="T4" fmla="*/ 20 w 66"/>
                <a:gd name="T5" fmla="*/ 205 h 84"/>
                <a:gd name="T6" fmla="*/ 813 w 66"/>
                <a:gd name="T7" fmla="*/ 1557 h 84"/>
                <a:gd name="T8" fmla="*/ 863 w 66"/>
                <a:gd name="T9" fmla="*/ 1571 h 84"/>
                <a:gd name="T10" fmla="*/ 908 w 66"/>
                <a:gd name="T11" fmla="*/ 1571 h 84"/>
                <a:gd name="T12" fmla="*/ 1000 w 66"/>
                <a:gd name="T13" fmla="*/ 1480 h 84"/>
                <a:gd name="T14" fmla="*/ 1020 w 66"/>
                <a:gd name="T15" fmla="*/ 1387 h 84"/>
                <a:gd name="T16" fmla="*/ 220 w 66"/>
                <a:gd name="T17" fmla="*/ 35 h 84"/>
                <a:gd name="T18" fmla="*/ 188 w 66"/>
                <a:gd name="T19" fmla="*/ 0 h 84"/>
                <a:gd name="T20" fmla="*/ 145 w 66"/>
                <a:gd name="T21" fmla="*/ 21 h 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6" h="84">
                  <a:moveTo>
                    <a:pt x="9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0" y="9"/>
                    <a:pt x="1" y="11"/>
                  </a:cubicBezTo>
                  <a:cubicBezTo>
                    <a:pt x="52" y="82"/>
                    <a:pt x="52" y="82"/>
                    <a:pt x="52" y="82"/>
                  </a:cubicBezTo>
                  <a:cubicBezTo>
                    <a:pt x="53" y="83"/>
                    <a:pt x="54" y="83"/>
                    <a:pt x="55" y="83"/>
                  </a:cubicBezTo>
                  <a:cubicBezTo>
                    <a:pt x="56" y="84"/>
                    <a:pt x="57" y="83"/>
                    <a:pt x="58" y="83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6" y="77"/>
                    <a:pt x="66" y="74"/>
                    <a:pt x="65" y="7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3" y="0"/>
                    <a:pt x="12" y="0"/>
                  </a:cubicBezTo>
                  <a:cubicBezTo>
                    <a:pt x="11" y="0"/>
                    <a:pt x="10" y="0"/>
                    <a:pt x="9" y="1"/>
                  </a:cubicBezTo>
                  <a:close/>
                </a:path>
              </a:pathLst>
            </a:custGeom>
            <a:solidFill>
              <a:srgbClr val="009C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59"/>
            <p:cNvSpPr>
              <a:spLocks/>
            </p:cNvSpPr>
            <p:nvPr/>
          </p:nvSpPr>
          <p:spPr bwMode="auto">
            <a:xfrm>
              <a:off x="3744" y="3064"/>
              <a:ext cx="175" cy="496"/>
            </a:xfrm>
            <a:custGeom>
              <a:avLst/>
              <a:gdLst>
                <a:gd name="T0" fmla="*/ 125 w 70"/>
                <a:gd name="T1" fmla="*/ 21 h 186"/>
                <a:gd name="T2" fmla="*/ 20 w 70"/>
                <a:gd name="T3" fmla="*/ 115 h 186"/>
                <a:gd name="T4" fmla="*/ 0 w 70"/>
                <a:gd name="T5" fmla="*/ 149 h 186"/>
                <a:gd name="T6" fmla="*/ 0 w 70"/>
                <a:gd name="T7" fmla="*/ 171 h 186"/>
                <a:gd name="T8" fmla="*/ 0 w 70"/>
                <a:gd name="T9" fmla="*/ 205 h 186"/>
                <a:gd name="T10" fmla="*/ 845 w 70"/>
                <a:gd name="T11" fmla="*/ 1629 h 186"/>
                <a:gd name="T12" fmla="*/ 845 w 70"/>
                <a:gd name="T13" fmla="*/ 3448 h 186"/>
                <a:gd name="T14" fmla="*/ 908 w 70"/>
                <a:gd name="T15" fmla="*/ 3528 h 186"/>
                <a:gd name="T16" fmla="*/ 1033 w 70"/>
                <a:gd name="T17" fmla="*/ 3528 h 186"/>
                <a:gd name="T18" fmla="*/ 1095 w 70"/>
                <a:gd name="T19" fmla="*/ 3448 h 186"/>
                <a:gd name="T20" fmla="*/ 1095 w 70"/>
                <a:gd name="T21" fmla="*/ 1536 h 186"/>
                <a:gd name="T22" fmla="*/ 1083 w 70"/>
                <a:gd name="T23" fmla="*/ 1501 h 186"/>
                <a:gd name="T24" fmla="*/ 208 w 70"/>
                <a:gd name="T25" fmla="*/ 35 h 186"/>
                <a:gd name="T26" fmla="*/ 125 w 70"/>
                <a:gd name="T27" fmla="*/ 21 h 1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186">
                  <a:moveTo>
                    <a:pt x="8" y="1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0" y="11"/>
                    <a:pt x="52" y="84"/>
                    <a:pt x="54" y="86"/>
                  </a:cubicBezTo>
                  <a:cubicBezTo>
                    <a:pt x="54" y="88"/>
                    <a:pt x="54" y="182"/>
                    <a:pt x="54" y="182"/>
                  </a:cubicBezTo>
                  <a:cubicBezTo>
                    <a:pt x="54" y="184"/>
                    <a:pt x="56" y="186"/>
                    <a:pt x="58" y="186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6"/>
                    <a:pt x="70" y="184"/>
                    <a:pt x="70" y="182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0" y="80"/>
                    <a:pt x="70" y="79"/>
                    <a:pt x="69" y="79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0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9C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60"/>
            <p:cNvSpPr>
              <a:spLocks/>
            </p:cNvSpPr>
            <p:nvPr/>
          </p:nvSpPr>
          <p:spPr bwMode="auto">
            <a:xfrm>
              <a:off x="3696" y="3099"/>
              <a:ext cx="95" cy="117"/>
            </a:xfrm>
            <a:custGeom>
              <a:avLst/>
              <a:gdLst>
                <a:gd name="T0" fmla="*/ 220 w 38"/>
                <a:gd name="T1" fmla="*/ 35 h 44"/>
                <a:gd name="T2" fmla="*/ 188 w 38"/>
                <a:gd name="T3" fmla="*/ 0 h 44"/>
                <a:gd name="T4" fmla="*/ 145 w 38"/>
                <a:gd name="T5" fmla="*/ 21 h 44"/>
                <a:gd name="T6" fmla="*/ 33 w 38"/>
                <a:gd name="T7" fmla="*/ 114 h 44"/>
                <a:gd name="T8" fmla="*/ 20 w 38"/>
                <a:gd name="T9" fmla="*/ 205 h 44"/>
                <a:gd name="T10" fmla="*/ 395 w 38"/>
                <a:gd name="T11" fmla="*/ 827 h 44"/>
                <a:gd name="T12" fmla="*/ 595 w 38"/>
                <a:gd name="T13" fmla="*/ 657 h 44"/>
                <a:gd name="T14" fmla="*/ 220 w 38"/>
                <a:gd name="T15" fmla="*/ 35 h 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" h="44">
                  <a:moveTo>
                    <a:pt x="14" y="2"/>
                  </a:moveTo>
                  <a:cubicBezTo>
                    <a:pt x="14" y="1"/>
                    <a:pt x="13" y="0"/>
                    <a:pt x="12" y="0"/>
                  </a:cubicBezTo>
                  <a:cubicBezTo>
                    <a:pt x="11" y="0"/>
                    <a:pt x="10" y="0"/>
                    <a:pt x="9" y="1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0" y="9"/>
                    <a:pt x="1" y="11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38" y="35"/>
                    <a:pt x="38" y="35"/>
                    <a:pt x="38" y="35"/>
                  </a:cubicBezTo>
                  <a:lnTo>
                    <a:pt x="14" y="2"/>
                  </a:lnTo>
                  <a:close/>
                </a:path>
              </a:pathLst>
            </a:custGeom>
            <a:solidFill>
              <a:srgbClr val="F5A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61"/>
            <p:cNvSpPr>
              <a:spLocks/>
            </p:cNvSpPr>
            <p:nvPr/>
          </p:nvSpPr>
          <p:spPr bwMode="auto">
            <a:xfrm>
              <a:off x="3744" y="3064"/>
              <a:ext cx="92" cy="117"/>
            </a:xfrm>
            <a:custGeom>
              <a:avLst/>
              <a:gdLst>
                <a:gd name="T0" fmla="*/ 124 w 37"/>
                <a:gd name="T1" fmla="*/ 21 h 44"/>
                <a:gd name="T2" fmla="*/ 12 w 37"/>
                <a:gd name="T3" fmla="*/ 114 h 44"/>
                <a:gd name="T4" fmla="*/ 0 w 37"/>
                <a:gd name="T5" fmla="*/ 149 h 44"/>
                <a:gd name="T6" fmla="*/ 0 w 37"/>
                <a:gd name="T7" fmla="*/ 170 h 44"/>
                <a:gd name="T8" fmla="*/ 0 w 37"/>
                <a:gd name="T9" fmla="*/ 205 h 44"/>
                <a:gd name="T10" fmla="*/ 370 w 37"/>
                <a:gd name="T11" fmla="*/ 827 h 44"/>
                <a:gd name="T12" fmla="*/ 569 w 37"/>
                <a:gd name="T13" fmla="*/ 657 h 44"/>
                <a:gd name="T14" fmla="*/ 199 w 37"/>
                <a:gd name="T15" fmla="*/ 35 h 44"/>
                <a:gd name="T16" fmla="*/ 124 w 37"/>
                <a:gd name="T17" fmla="*/ 21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44">
                  <a:moveTo>
                    <a:pt x="8" y="1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0" y="11"/>
                    <a:pt x="12" y="27"/>
                    <a:pt x="24" y="44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0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F5A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62"/>
            <p:cNvSpPr>
              <a:spLocks/>
            </p:cNvSpPr>
            <p:nvPr/>
          </p:nvSpPr>
          <p:spPr bwMode="auto">
            <a:xfrm>
              <a:off x="3776" y="3123"/>
              <a:ext cx="118" cy="413"/>
            </a:xfrm>
            <a:custGeom>
              <a:avLst/>
              <a:gdLst>
                <a:gd name="T0" fmla="*/ 713 w 47"/>
                <a:gd name="T1" fmla="*/ 1114 h 155"/>
                <a:gd name="T2" fmla="*/ 743 w 47"/>
                <a:gd name="T3" fmla="*/ 1228 h 155"/>
                <a:gd name="T4" fmla="*/ 693 w 47"/>
                <a:gd name="T5" fmla="*/ 2931 h 155"/>
                <a:gd name="T6" fmla="*/ 693 w 47"/>
                <a:gd name="T7" fmla="*/ 2931 h 155"/>
                <a:gd name="T8" fmla="*/ 680 w 47"/>
                <a:gd name="T9" fmla="*/ 1250 h 155"/>
                <a:gd name="T10" fmla="*/ 650 w 47"/>
                <a:gd name="T11" fmla="*/ 1114 h 155"/>
                <a:gd name="T12" fmla="*/ 0 w 47"/>
                <a:gd name="T13" fmla="*/ 0 h 155"/>
                <a:gd name="T14" fmla="*/ 0 w 47"/>
                <a:gd name="T15" fmla="*/ 0 h 155"/>
                <a:gd name="T16" fmla="*/ 713 w 47"/>
                <a:gd name="T17" fmla="*/ 1114 h 1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7" h="155">
                  <a:moveTo>
                    <a:pt x="45" y="59"/>
                  </a:moveTo>
                  <a:cubicBezTo>
                    <a:pt x="46" y="60"/>
                    <a:pt x="47" y="60"/>
                    <a:pt x="47" y="65"/>
                  </a:cubicBezTo>
                  <a:cubicBezTo>
                    <a:pt x="47" y="69"/>
                    <a:pt x="44" y="155"/>
                    <a:pt x="44" y="155"/>
                  </a:cubicBezTo>
                  <a:cubicBezTo>
                    <a:pt x="44" y="155"/>
                    <a:pt x="44" y="155"/>
                    <a:pt x="44" y="155"/>
                  </a:cubicBezTo>
                  <a:cubicBezTo>
                    <a:pt x="44" y="155"/>
                    <a:pt x="44" y="84"/>
                    <a:pt x="43" y="66"/>
                  </a:cubicBezTo>
                  <a:cubicBezTo>
                    <a:pt x="43" y="62"/>
                    <a:pt x="43" y="61"/>
                    <a:pt x="41" y="59"/>
                  </a:cubicBezTo>
                  <a:cubicBezTo>
                    <a:pt x="32" y="47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44" y="57"/>
                    <a:pt x="45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63"/>
            <p:cNvSpPr>
              <a:spLocks/>
            </p:cNvSpPr>
            <p:nvPr/>
          </p:nvSpPr>
          <p:spPr bwMode="auto">
            <a:xfrm>
              <a:off x="3704" y="3107"/>
              <a:ext cx="120" cy="189"/>
            </a:xfrm>
            <a:custGeom>
              <a:avLst/>
              <a:gdLst>
                <a:gd name="T0" fmla="*/ 113 w 48"/>
                <a:gd name="T1" fmla="*/ 192 h 71"/>
                <a:gd name="T2" fmla="*/ 750 w 48"/>
                <a:gd name="T3" fmla="*/ 1339 h 71"/>
                <a:gd name="T4" fmla="*/ 750 w 48"/>
                <a:gd name="T5" fmla="*/ 1339 h 71"/>
                <a:gd name="T6" fmla="*/ 33 w 48"/>
                <a:gd name="T7" fmla="*/ 149 h 71"/>
                <a:gd name="T8" fmla="*/ 33 w 48"/>
                <a:gd name="T9" fmla="*/ 77 h 71"/>
                <a:gd name="T10" fmla="*/ 125 w 48"/>
                <a:gd name="T11" fmla="*/ 0 h 71"/>
                <a:gd name="T12" fmla="*/ 113 w 48"/>
                <a:gd name="T13" fmla="*/ 192 h 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" h="71">
                  <a:moveTo>
                    <a:pt x="7" y="10"/>
                  </a:moveTo>
                  <a:cubicBezTo>
                    <a:pt x="7" y="11"/>
                    <a:pt x="48" y="71"/>
                    <a:pt x="48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6"/>
                    <a:pt x="0" y="5"/>
                    <a:pt x="2" y="4"/>
                  </a:cubicBezTo>
                  <a:cubicBezTo>
                    <a:pt x="3" y="3"/>
                    <a:pt x="8" y="0"/>
                    <a:pt x="8" y="0"/>
                  </a:cubicBezTo>
                  <a:cubicBezTo>
                    <a:pt x="6" y="1"/>
                    <a:pt x="3" y="5"/>
                    <a:pt x="7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64"/>
            <p:cNvSpPr>
              <a:spLocks/>
            </p:cNvSpPr>
            <p:nvPr/>
          </p:nvSpPr>
          <p:spPr bwMode="auto">
            <a:xfrm>
              <a:off x="3984" y="3099"/>
              <a:ext cx="165" cy="224"/>
            </a:xfrm>
            <a:custGeom>
              <a:avLst/>
              <a:gdLst>
                <a:gd name="T0" fmla="*/ 895 w 66"/>
                <a:gd name="T1" fmla="*/ 21 h 84"/>
                <a:gd name="T2" fmla="*/ 1000 w 66"/>
                <a:gd name="T3" fmla="*/ 115 h 84"/>
                <a:gd name="T4" fmla="*/ 1020 w 66"/>
                <a:gd name="T5" fmla="*/ 205 h 84"/>
                <a:gd name="T6" fmla="*/ 220 w 66"/>
                <a:gd name="T7" fmla="*/ 1557 h 84"/>
                <a:gd name="T8" fmla="*/ 175 w 66"/>
                <a:gd name="T9" fmla="*/ 1571 h 84"/>
                <a:gd name="T10" fmla="*/ 125 w 66"/>
                <a:gd name="T11" fmla="*/ 1571 h 84"/>
                <a:gd name="T12" fmla="*/ 33 w 66"/>
                <a:gd name="T13" fmla="*/ 1480 h 84"/>
                <a:gd name="T14" fmla="*/ 20 w 66"/>
                <a:gd name="T15" fmla="*/ 1387 h 84"/>
                <a:gd name="T16" fmla="*/ 813 w 66"/>
                <a:gd name="T17" fmla="*/ 35 h 84"/>
                <a:gd name="T18" fmla="*/ 845 w 66"/>
                <a:gd name="T19" fmla="*/ 0 h 84"/>
                <a:gd name="T20" fmla="*/ 895 w 66"/>
                <a:gd name="T21" fmla="*/ 21 h 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6" h="84">
                  <a:moveTo>
                    <a:pt x="57" y="1"/>
                  </a:moveTo>
                  <a:cubicBezTo>
                    <a:pt x="64" y="6"/>
                    <a:pt x="64" y="6"/>
                    <a:pt x="64" y="6"/>
                  </a:cubicBezTo>
                  <a:cubicBezTo>
                    <a:pt x="65" y="7"/>
                    <a:pt x="66" y="9"/>
                    <a:pt x="65" y="11"/>
                  </a:cubicBezTo>
                  <a:cubicBezTo>
                    <a:pt x="14" y="82"/>
                    <a:pt x="14" y="82"/>
                    <a:pt x="14" y="82"/>
                  </a:cubicBezTo>
                  <a:cubicBezTo>
                    <a:pt x="13" y="83"/>
                    <a:pt x="12" y="83"/>
                    <a:pt x="11" y="83"/>
                  </a:cubicBezTo>
                  <a:cubicBezTo>
                    <a:pt x="10" y="84"/>
                    <a:pt x="9" y="83"/>
                    <a:pt x="8" y="83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0" y="77"/>
                    <a:pt x="0" y="74"/>
                    <a:pt x="1" y="73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2" y="1"/>
                    <a:pt x="53" y="0"/>
                    <a:pt x="54" y="0"/>
                  </a:cubicBezTo>
                  <a:cubicBezTo>
                    <a:pt x="55" y="0"/>
                    <a:pt x="56" y="0"/>
                    <a:pt x="57" y="1"/>
                  </a:cubicBezTo>
                  <a:close/>
                </a:path>
              </a:pathLst>
            </a:custGeom>
            <a:solidFill>
              <a:srgbClr val="009C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65"/>
            <p:cNvSpPr>
              <a:spLocks/>
            </p:cNvSpPr>
            <p:nvPr/>
          </p:nvSpPr>
          <p:spPr bwMode="auto">
            <a:xfrm>
              <a:off x="3926" y="3064"/>
              <a:ext cx="175" cy="496"/>
            </a:xfrm>
            <a:custGeom>
              <a:avLst/>
              <a:gdLst>
                <a:gd name="T0" fmla="*/ 875 w 70"/>
                <a:gd name="T1" fmla="*/ 35 h 186"/>
                <a:gd name="T2" fmla="*/ 20 w 70"/>
                <a:gd name="T3" fmla="*/ 1501 h 186"/>
                <a:gd name="T4" fmla="*/ 0 w 70"/>
                <a:gd name="T5" fmla="*/ 1536 h 186"/>
                <a:gd name="T6" fmla="*/ 0 w 70"/>
                <a:gd name="T7" fmla="*/ 3448 h 186"/>
                <a:gd name="T8" fmla="*/ 63 w 70"/>
                <a:gd name="T9" fmla="*/ 3528 h 186"/>
                <a:gd name="T10" fmla="*/ 188 w 70"/>
                <a:gd name="T11" fmla="*/ 3528 h 186"/>
                <a:gd name="T12" fmla="*/ 250 w 70"/>
                <a:gd name="T13" fmla="*/ 3448 h 186"/>
                <a:gd name="T14" fmla="*/ 250 w 70"/>
                <a:gd name="T15" fmla="*/ 1629 h 186"/>
                <a:gd name="T16" fmla="*/ 1083 w 70"/>
                <a:gd name="T17" fmla="*/ 205 h 186"/>
                <a:gd name="T18" fmla="*/ 1095 w 70"/>
                <a:gd name="T19" fmla="*/ 171 h 186"/>
                <a:gd name="T20" fmla="*/ 1095 w 70"/>
                <a:gd name="T21" fmla="*/ 149 h 186"/>
                <a:gd name="T22" fmla="*/ 1083 w 70"/>
                <a:gd name="T23" fmla="*/ 115 h 186"/>
                <a:gd name="T24" fmla="*/ 970 w 70"/>
                <a:gd name="T25" fmla="*/ 21 h 186"/>
                <a:gd name="T26" fmla="*/ 875 w 70"/>
                <a:gd name="T27" fmla="*/ 35 h 1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186">
                  <a:moveTo>
                    <a:pt x="56" y="2"/>
                  </a:moveTo>
                  <a:cubicBezTo>
                    <a:pt x="1" y="79"/>
                    <a:pt x="1" y="79"/>
                    <a:pt x="1" y="79"/>
                  </a:cubicBezTo>
                  <a:cubicBezTo>
                    <a:pt x="0" y="79"/>
                    <a:pt x="0" y="80"/>
                    <a:pt x="0" y="8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4"/>
                    <a:pt x="2" y="186"/>
                    <a:pt x="4" y="186"/>
                  </a:cubicBezTo>
                  <a:cubicBezTo>
                    <a:pt x="12" y="186"/>
                    <a:pt x="12" y="186"/>
                    <a:pt x="12" y="186"/>
                  </a:cubicBezTo>
                  <a:cubicBezTo>
                    <a:pt x="14" y="186"/>
                    <a:pt x="16" y="184"/>
                    <a:pt x="16" y="182"/>
                  </a:cubicBezTo>
                  <a:cubicBezTo>
                    <a:pt x="16" y="182"/>
                    <a:pt x="16" y="88"/>
                    <a:pt x="16" y="86"/>
                  </a:cubicBezTo>
                  <a:cubicBezTo>
                    <a:pt x="18" y="84"/>
                    <a:pt x="69" y="11"/>
                    <a:pt x="69" y="11"/>
                  </a:cubicBezTo>
                  <a:cubicBezTo>
                    <a:pt x="70" y="10"/>
                    <a:pt x="70" y="10"/>
                    <a:pt x="70" y="9"/>
                  </a:cubicBezTo>
                  <a:cubicBezTo>
                    <a:pt x="70" y="9"/>
                    <a:pt x="70" y="8"/>
                    <a:pt x="70" y="8"/>
                  </a:cubicBezTo>
                  <a:cubicBezTo>
                    <a:pt x="70" y="7"/>
                    <a:pt x="69" y="6"/>
                    <a:pt x="69" y="6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0" y="0"/>
                    <a:pt x="58" y="0"/>
                    <a:pt x="56" y="2"/>
                  </a:cubicBezTo>
                  <a:close/>
                </a:path>
              </a:pathLst>
            </a:custGeom>
            <a:solidFill>
              <a:srgbClr val="009C3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66"/>
            <p:cNvSpPr>
              <a:spLocks/>
            </p:cNvSpPr>
            <p:nvPr/>
          </p:nvSpPr>
          <p:spPr bwMode="auto">
            <a:xfrm>
              <a:off x="4054" y="3099"/>
              <a:ext cx="95" cy="117"/>
            </a:xfrm>
            <a:custGeom>
              <a:avLst/>
              <a:gdLst>
                <a:gd name="T0" fmla="*/ 375 w 38"/>
                <a:gd name="T1" fmla="*/ 35 h 44"/>
                <a:gd name="T2" fmla="*/ 408 w 38"/>
                <a:gd name="T3" fmla="*/ 0 h 44"/>
                <a:gd name="T4" fmla="*/ 458 w 38"/>
                <a:gd name="T5" fmla="*/ 21 h 44"/>
                <a:gd name="T6" fmla="*/ 563 w 38"/>
                <a:gd name="T7" fmla="*/ 114 h 44"/>
                <a:gd name="T8" fmla="*/ 583 w 38"/>
                <a:gd name="T9" fmla="*/ 205 h 44"/>
                <a:gd name="T10" fmla="*/ 208 w 38"/>
                <a:gd name="T11" fmla="*/ 827 h 44"/>
                <a:gd name="T12" fmla="*/ 0 w 38"/>
                <a:gd name="T13" fmla="*/ 657 h 44"/>
                <a:gd name="T14" fmla="*/ 375 w 38"/>
                <a:gd name="T15" fmla="*/ 35 h 4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" h="44">
                  <a:moveTo>
                    <a:pt x="24" y="2"/>
                  </a:moveTo>
                  <a:cubicBezTo>
                    <a:pt x="24" y="1"/>
                    <a:pt x="25" y="0"/>
                    <a:pt x="26" y="0"/>
                  </a:cubicBezTo>
                  <a:cubicBezTo>
                    <a:pt x="27" y="0"/>
                    <a:pt x="28" y="0"/>
                    <a:pt x="29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7"/>
                    <a:pt x="38" y="9"/>
                    <a:pt x="37" y="11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0" y="35"/>
                    <a:pt x="0" y="35"/>
                    <a:pt x="0" y="35"/>
                  </a:cubicBezTo>
                  <a:lnTo>
                    <a:pt x="24" y="2"/>
                  </a:lnTo>
                  <a:close/>
                </a:path>
              </a:pathLst>
            </a:custGeom>
            <a:solidFill>
              <a:srgbClr val="F5A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67"/>
            <p:cNvSpPr>
              <a:spLocks/>
            </p:cNvSpPr>
            <p:nvPr/>
          </p:nvSpPr>
          <p:spPr bwMode="auto">
            <a:xfrm>
              <a:off x="4009" y="3064"/>
              <a:ext cx="92" cy="117"/>
            </a:xfrm>
            <a:custGeom>
              <a:avLst/>
              <a:gdLst>
                <a:gd name="T0" fmla="*/ 445 w 37"/>
                <a:gd name="T1" fmla="*/ 21 h 44"/>
                <a:gd name="T2" fmla="*/ 557 w 37"/>
                <a:gd name="T3" fmla="*/ 114 h 44"/>
                <a:gd name="T4" fmla="*/ 569 w 37"/>
                <a:gd name="T5" fmla="*/ 149 h 44"/>
                <a:gd name="T6" fmla="*/ 569 w 37"/>
                <a:gd name="T7" fmla="*/ 170 h 44"/>
                <a:gd name="T8" fmla="*/ 557 w 37"/>
                <a:gd name="T9" fmla="*/ 205 h 44"/>
                <a:gd name="T10" fmla="*/ 199 w 37"/>
                <a:gd name="T11" fmla="*/ 827 h 44"/>
                <a:gd name="T12" fmla="*/ 0 w 37"/>
                <a:gd name="T13" fmla="*/ 657 h 44"/>
                <a:gd name="T14" fmla="*/ 353 w 37"/>
                <a:gd name="T15" fmla="*/ 35 h 44"/>
                <a:gd name="T16" fmla="*/ 445 w 37"/>
                <a:gd name="T17" fmla="*/ 21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7" h="44">
                  <a:moveTo>
                    <a:pt x="29" y="1"/>
                  </a:moveTo>
                  <a:cubicBezTo>
                    <a:pt x="36" y="6"/>
                    <a:pt x="36" y="6"/>
                    <a:pt x="36" y="6"/>
                  </a:cubicBezTo>
                  <a:cubicBezTo>
                    <a:pt x="36" y="6"/>
                    <a:pt x="37" y="7"/>
                    <a:pt x="37" y="8"/>
                  </a:cubicBezTo>
                  <a:cubicBezTo>
                    <a:pt x="37" y="8"/>
                    <a:pt x="37" y="9"/>
                    <a:pt x="37" y="9"/>
                  </a:cubicBezTo>
                  <a:cubicBezTo>
                    <a:pt x="37" y="10"/>
                    <a:pt x="37" y="10"/>
                    <a:pt x="36" y="11"/>
                  </a:cubicBezTo>
                  <a:cubicBezTo>
                    <a:pt x="36" y="11"/>
                    <a:pt x="25" y="27"/>
                    <a:pt x="13" y="4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5" y="0"/>
                    <a:pt x="27" y="0"/>
                    <a:pt x="29" y="1"/>
                  </a:cubicBezTo>
                  <a:close/>
                </a:path>
              </a:pathLst>
            </a:custGeom>
            <a:solidFill>
              <a:srgbClr val="F5A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68"/>
            <p:cNvSpPr>
              <a:spLocks/>
            </p:cNvSpPr>
            <p:nvPr/>
          </p:nvSpPr>
          <p:spPr bwMode="auto">
            <a:xfrm>
              <a:off x="3931" y="3096"/>
              <a:ext cx="125" cy="443"/>
            </a:xfrm>
            <a:custGeom>
              <a:avLst/>
              <a:gdLst>
                <a:gd name="T0" fmla="*/ 33 w 50"/>
                <a:gd name="T1" fmla="*/ 1289 h 166"/>
                <a:gd name="T2" fmla="*/ 0 w 50"/>
                <a:gd name="T3" fmla="*/ 1388 h 166"/>
                <a:gd name="T4" fmla="*/ 20 w 50"/>
                <a:gd name="T5" fmla="*/ 3154 h 166"/>
                <a:gd name="T6" fmla="*/ 20 w 50"/>
                <a:gd name="T7" fmla="*/ 3154 h 166"/>
                <a:gd name="T8" fmla="*/ 63 w 50"/>
                <a:gd name="T9" fmla="*/ 1345 h 166"/>
                <a:gd name="T10" fmla="*/ 783 w 50"/>
                <a:gd name="T11" fmla="*/ 0 h 166"/>
                <a:gd name="T12" fmla="*/ 783 w 50"/>
                <a:gd name="T13" fmla="*/ 0 h 166"/>
                <a:gd name="T14" fmla="*/ 33 w 50"/>
                <a:gd name="T15" fmla="*/ 1289 h 1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0" h="166">
                  <a:moveTo>
                    <a:pt x="2" y="68"/>
                  </a:moveTo>
                  <a:cubicBezTo>
                    <a:pt x="1" y="69"/>
                    <a:pt x="1" y="69"/>
                    <a:pt x="0" y="73"/>
                  </a:cubicBezTo>
                  <a:cubicBezTo>
                    <a:pt x="0" y="78"/>
                    <a:pt x="1" y="166"/>
                    <a:pt x="1" y="166"/>
                  </a:cubicBezTo>
                  <a:cubicBezTo>
                    <a:pt x="1" y="166"/>
                    <a:pt x="1" y="166"/>
                    <a:pt x="1" y="166"/>
                  </a:cubicBezTo>
                  <a:cubicBezTo>
                    <a:pt x="1" y="166"/>
                    <a:pt x="4" y="72"/>
                    <a:pt x="4" y="71"/>
                  </a:cubicBezTo>
                  <a:cubicBezTo>
                    <a:pt x="4" y="70"/>
                    <a:pt x="50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50" y="0"/>
                    <a:pt x="3" y="66"/>
                    <a:pt x="2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69"/>
            <p:cNvSpPr>
              <a:spLocks/>
            </p:cNvSpPr>
            <p:nvPr/>
          </p:nvSpPr>
          <p:spPr bwMode="auto">
            <a:xfrm>
              <a:off x="4004" y="3104"/>
              <a:ext cx="135" cy="179"/>
            </a:xfrm>
            <a:custGeom>
              <a:avLst/>
              <a:gdLst>
                <a:gd name="T0" fmla="*/ 675 w 54"/>
                <a:gd name="T1" fmla="*/ 150 h 67"/>
                <a:gd name="T2" fmla="*/ 0 w 54"/>
                <a:gd name="T3" fmla="*/ 1277 h 67"/>
                <a:gd name="T4" fmla="*/ 0 w 54"/>
                <a:gd name="T5" fmla="*/ 1277 h 67"/>
                <a:gd name="T6" fmla="*/ 688 w 54"/>
                <a:gd name="T7" fmla="*/ 56 h 67"/>
                <a:gd name="T8" fmla="*/ 750 w 54"/>
                <a:gd name="T9" fmla="*/ 21 h 67"/>
                <a:gd name="T10" fmla="*/ 845 w 54"/>
                <a:gd name="T11" fmla="*/ 115 h 67"/>
                <a:gd name="T12" fmla="*/ 675 w 54"/>
                <a:gd name="T13" fmla="*/ 150 h 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67">
                  <a:moveTo>
                    <a:pt x="43" y="8"/>
                  </a:moveTo>
                  <a:cubicBezTo>
                    <a:pt x="43" y="9"/>
                    <a:pt x="0" y="67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5" y="1"/>
                    <a:pt x="46" y="0"/>
                    <a:pt x="48" y="1"/>
                  </a:cubicBezTo>
                  <a:cubicBezTo>
                    <a:pt x="49" y="3"/>
                    <a:pt x="54" y="6"/>
                    <a:pt x="54" y="6"/>
                  </a:cubicBezTo>
                  <a:cubicBezTo>
                    <a:pt x="52" y="5"/>
                    <a:pt x="48" y="3"/>
                    <a:pt x="4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70"/>
            <p:cNvSpPr>
              <a:spLocks/>
            </p:cNvSpPr>
            <p:nvPr/>
          </p:nvSpPr>
          <p:spPr bwMode="auto">
            <a:xfrm>
              <a:off x="3696" y="3099"/>
              <a:ext cx="165" cy="224"/>
            </a:xfrm>
            <a:custGeom>
              <a:avLst/>
              <a:gdLst>
                <a:gd name="T0" fmla="*/ 145 w 66"/>
                <a:gd name="T1" fmla="*/ 21 h 84"/>
                <a:gd name="T2" fmla="*/ 33 w 66"/>
                <a:gd name="T3" fmla="*/ 115 h 84"/>
                <a:gd name="T4" fmla="*/ 20 w 66"/>
                <a:gd name="T5" fmla="*/ 205 h 84"/>
                <a:gd name="T6" fmla="*/ 813 w 66"/>
                <a:gd name="T7" fmla="*/ 1557 h 84"/>
                <a:gd name="T8" fmla="*/ 863 w 66"/>
                <a:gd name="T9" fmla="*/ 1571 h 84"/>
                <a:gd name="T10" fmla="*/ 908 w 66"/>
                <a:gd name="T11" fmla="*/ 1571 h 84"/>
                <a:gd name="T12" fmla="*/ 1000 w 66"/>
                <a:gd name="T13" fmla="*/ 1480 h 84"/>
                <a:gd name="T14" fmla="*/ 1020 w 66"/>
                <a:gd name="T15" fmla="*/ 1387 h 84"/>
                <a:gd name="T16" fmla="*/ 220 w 66"/>
                <a:gd name="T17" fmla="*/ 35 h 84"/>
                <a:gd name="T18" fmla="*/ 188 w 66"/>
                <a:gd name="T19" fmla="*/ 0 h 84"/>
                <a:gd name="T20" fmla="*/ 145 w 66"/>
                <a:gd name="T21" fmla="*/ 21 h 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6" h="84">
                  <a:moveTo>
                    <a:pt x="9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0" y="9"/>
                    <a:pt x="1" y="11"/>
                  </a:cubicBezTo>
                  <a:cubicBezTo>
                    <a:pt x="52" y="82"/>
                    <a:pt x="52" y="82"/>
                    <a:pt x="52" y="82"/>
                  </a:cubicBezTo>
                  <a:cubicBezTo>
                    <a:pt x="53" y="83"/>
                    <a:pt x="54" y="83"/>
                    <a:pt x="55" y="83"/>
                  </a:cubicBezTo>
                  <a:cubicBezTo>
                    <a:pt x="56" y="84"/>
                    <a:pt x="57" y="83"/>
                    <a:pt x="58" y="83"/>
                  </a:cubicBezTo>
                  <a:cubicBezTo>
                    <a:pt x="64" y="78"/>
                    <a:pt x="64" y="78"/>
                    <a:pt x="64" y="78"/>
                  </a:cubicBezTo>
                  <a:cubicBezTo>
                    <a:pt x="66" y="77"/>
                    <a:pt x="66" y="74"/>
                    <a:pt x="65" y="7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3" y="0"/>
                    <a:pt x="12" y="0"/>
                  </a:cubicBezTo>
                  <a:cubicBezTo>
                    <a:pt x="11" y="0"/>
                    <a:pt x="10" y="0"/>
                    <a:pt x="9" y="1"/>
                  </a:cubicBez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71"/>
            <p:cNvSpPr>
              <a:spLocks/>
            </p:cNvSpPr>
            <p:nvPr/>
          </p:nvSpPr>
          <p:spPr bwMode="auto">
            <a:xfrm>
              <a:off x="3744" y="3064"/>
              <a:ext cx="175" cy="496"/>
            </a:xfrm>
            <a:custGeom>
              <a:avLst/>
              <a:gdLst>
                <a:gd name="T0" fmla="*/ 125 w 70"/>
                <a:gd name="T1" fmla="*/ 21 h 186"/>
                <a:gd name="T2" fmla="*/ 20 w 70"/>
                <a:gd name="T3" fmla="*/ 115 h 186"/>
                <a:gd name="T4" fmla="*/ 0 w 70"/>
                <a:gd name="T5" fmla="*/ 149 h 186"/>
                <a:gd name="T6" fmla="*/ 0 w 70"/>
                <a:gd name="T7" fmla="*/ 171 h 186"/>
                <a:gd name="T8" fmla="*/ 0 w 70"/>
                <a:gd name="T9" fmla="*/ 205 h 186"/>
                <a:gd name="T10" fmla="*/ 845 w 70"/>
                <a:gd name="T11" fmla="*/ 1629 h 186"/>
                <a:gd name="T12" fmla="*/ 845 w 70"/>
                <a:gd name="T13" fmla="*/ 3448 h 186"/>
                <a:gd name="T14" fmla="*/ 908 w 70"/>
                <a:gd name="T15" fmla="*/ 3528 h 186"/>
                <a:gd name="T16" fmla="*/ 1033 w 70"/>
                <a:gd name="T17" fmla="*/ 3528 h 186"/>
                <a:gd name="T18" fmla="*/ 1095 w 70"/>
                <a:gd name="T19" fmla="*/ 3448 h 186"/>
                <a:gd name="T20" fmla="*/ 1095 w 70"/>
                <a:gd name="T21" fmla="*/ 1536 h 186"/>
                <a:gd name="T22" fmla="*/ 1083 w 70"/>
                <a:gd name="T23" fmla="*/ 1501 h 186"/>
                <a:gd name="T24" fmla="*/ 208 w 70"/>
                <a:gd name="T25" fmla="*/ 35 h 186"/>
                <a:gd name="T26" fmla="*/ 125 w 70"/>
                <a:gd name="T27" fmla="*/ 21 h 1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186">
                  <a:moveTo>
                    <a:pt x="8" y="1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0" y="11"/>
                    <a:pt x="52" y="84"/>
                    <a:pt x="54" y="86"/>
                  </a:cubicBezTo>
                  <a:cubicBezTo>
                    <a:pt x="54" y="88"/>
                    <a:pt x="54" y="182"/>
                    <a:pt x="54" y="182"/>
                  </a:cubicBezTo>
                  <a:cubicBezTo>
                    <a:pt x="54" y="184"/>
                    <a:pt x="56" y="186"/>
                    <a:pt x="58" y="186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6"/>
                    <a:pt x="70" y="184"/>
                    <a:pt x="70" y="182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0" y="80"/>
                    <a:pt x="70" y="79"/>
                    <a:pt x="69" y="79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0"/>
                    <a:pt x="10" y="0"/>
                    <a:pt x="8" y="1"/>
                  </a:cubicBez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72"/>
            <p:cNvSpPr>
              <a:spLocks/>
            </p:cNvSpPr>
            <p:nvPr/>
          </p:nvSpPr>
          <p:spPr bwMode="auto">
            <a:xfrm>
              <a:off x="3984" y="3099"/>
              <a:ext cx="165" cy="224"/>
            </a:xfrm>
            <a:custGeom>
              <a:avLst/>
              <a:gdLst>
                <a:gd name="T0" fmla="*/ 895 w 66"/>
                <a:gd name="T1" fmla="*/ 21 h 84"/>
                <a:gd name="T2" fmla="*/ 1000 w 66"/>
                <a:gd name="T3" fmla="*/ 115 h 84"/>
                <a:gd name="T4" fmla="*/ 1020 w 66"/>
                <a:gd name="T5" fmla="*/ 205 h 84"/>
                <a:gd name="T6" fmla="*/ 220 w 66"/>
                <a:gd name="T7" fmla="*/ 1557 h 84"/>
                <a:gd name="T8" fmla="*/ 175 w 66"/>
                <a:gd name="T9" fmla="*/ 1571 h 84"/>
                <a:gd name="T10" fmla="*/ 125 w 66"/>
                <a:gd name="T11" fmla="*/ 1571 h 84"/>
                <a:gd name="T12" fmla="*/ 33 w 66"/>
                <a:gd name="T13" fmla="*/ 1480 h 84"/>
                <a:gd name="T14" fmla="*/ 20 w 66"/>
                <a:gd name="T15" fmla="*/ 1387 h 84"/>
                <a:gd name="T16" fmla="*/ 813 w 66"/>
                <a:gd name="T17" fmla="*/ 35 h 84"/>
                <a:gd name="T18" fmla="*/ 845 w 66"/>
                <a:gd name="T19" fmla="*/ 0 h 84"/>
                <a:gd name="T20" fmla="*/ 895 w 66"/>
                <a:gd name="T21" fmla="*/ 21 h 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6" h="84">
                  <a:moveTo>
                    <a:pt x="57" y="1"/>
                  </a:moveTo>
                  <a:cubicBezTo>
                    <a:pt x="64" y="6"/>
                    <a:pt x="64" y="6"/>
                    <a:pt x="64" y="6"/>
                  </a:cubicBezTo>
                  <a:cubicBezTo>
                    <a:pt x="65" y="7"/>
                    <a:pt x="66" y="9"/>
                    <a:pt x="65" y="11"/>
                  </a:cubicBezTo>
                  <a:cubicBezTo>
                    <a:pt x="14" y="82"/>
                    <a:pt x="14" y="82"/>
                    <a:pt x="14" y="82"/>
                  </a:cubicBezTo>
                  <a:cubicBezTo>
                    <a:pt x="13" y="83"/>
                    <a:pt x="12" y="83"/>
                    <a:pt x="11" y="83"/>
                  </a:cubicBezTo>
                  <a:cubicBezTo>
                    <a:pt x="10" y="84"/>
                    <a:pt x="9" y="83"/>
                    <a:pt x="8" y="83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0" y="77"/>
                    <a:pt x="0" y="74"/>
                    <a:pt x="1" y="73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2" y="1"/>
                    <a:pt x="53" y="0"/>
                    <a:pt x="54" y="0"/>
                  </a:cubicBezTo>
                  <a:cubicBezTo>
                    <a:pt x="55" y="0"/>
                    <a:pt x="56" y="0"/>
                    <a:pt x="57" y="1"/>
                  </a:cubicBez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73"/>
            <p:cNvSpPr>
              <a:spLocks/>
            </p:cNvSpPr>
            <p:nvPr/>
          </p:nvSpPr>
          <p:spPr bwMode="auto">
            <a:xfrm>
              <a:off x="3926" y="3064"/>
              <a:ext cx="175" cy="496"/>
            </a:xfrm>
            <a:custGeom>
              <a:avLst/>
              <a:gdLst>
                <a:gd name="T0" fmla="*/ 875 w 70"/>
                <a:gd name="T1" fmla="*/ 35 h 186"/>
                <a:gd name="T2" fmla="*/ 20 w 70"/>
                <a:gd name="T3" fmla="*/ 1501 h 186"/>
                <a:gd name="T4" fmla="*/ 0 w 70"/>
                <a:gd name="T5" fmla="*/ 1536 h 186"/>
                <a:gd name="T6" fmla="*/ 0 w 70"/>
                <a:gd name="T7" fmla="*/ 3448 h 186"/>
                <a:gd name="T8" fmla="*/ 63 w 70"/>
                <a:gd name="T9" fmla="*/ 3528 h 186"/>
                <a:gd name="T10" fmla="*/ 188 w 70"/>
                <a:gd name="T11" fmla="*/ 3528 h 186"/>
                <a:gd name="T12" fmla="*/ 250 w 70"/>
                <a:gd name="T13" fmla="*/ 3448 h 186"/>
                <a:gd name="T14" fmla="*/ 250 w 70"/>
                <a:gd name="T15" fmla="*/ 1629 h 186"/>
                <a:gd name="T16" fmla="*/ 1083 w 70"/>
                <a:gd name="T17" fmla="*/ 205 h 186"/>
                <a:gd name="T18" fmla="*/ 1095 w 70"/>
                <a:gd name="T19" fmla="*/ 171 h 186"/>
                <a:gd name="T20" fmla="*/ 1095 w 70"/>
                <a:gd name="T21" fmla="*/ 149 h 186"/>
                <a:gd name="T22" fmla="*/ 1083 w 70"/>
                <a:gd name="T23" fmla="*/ 115 h 186"/>
                <a:gd name="T24" fmla="*/ 970 w 70"/>
                <a:gd name="T25" fmla="*/ 21 h 186"/>
                <a:gd name="T26" fmla="*/ 875 w 70"/>
                <a:gd name="T27" fmla="*/ 35 h 1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" h="186">
                  <a:moveTo>
                    <a:pt x="56" y="2"/>
                  </a:moveTo>
                  <a:cubicBezTo>
                    <a:pt x="1" y="79"/>
                    <a:pt x="1" y="79"/>
                    <a:pt x="1" y="79"/>
                  </a:cubicBezTo>
                  <a:cubicBezTo>
                    <a:pt x="0" y="79"/>
                    <a:pt x="0" y="80"/>
                    <a:pt x="0" y="8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4"/>
                    <a:pt x="2" y="186"/>
                    <a:pt x="4" y="186"/>
                  </a:cubicBezTo>
                  <a:cubicBezTo>
                    <a:pt x="12" y="186"/>
                    <a:pt x="12" y="186"/>
                    <a:pt x="12" y="186"/>
                  </a:cubicBezTo>
                  <a:cubicBezTo>
                    <a:pt x="14" y="186"/>
                    <a:pt x="16" y="184"/>
                    <a:pt x="16" y="182"/>
                  </a:cubicBezTo>
                  <a:cubicBezTo>
                    <a:pt x="16" y="182"/>
                    <a:pt x="16" y="88"/>
                    <a:pt x="16" y="86"/>
                  </a:cubicBezTo>
                  <a:cubicBezTo>
                    <a:pt x="18" y="84"/>
                    <a:pt x="69" y="11"/>
                    <a:pt x="69" y="11"/>
                  </a:cubicBezTo>
                  <a:cubicBezTo>
                    <a:pt x="70" y="10"/>
                    <a:pt x="70" y="10"/>
                    <a:pt x="70" y="9"/>
                  </a:cubicBezTo>
                  <a:cubicBezTo>
                    <a:pt x="70" y="9"/>
                    <a:pt x="70" y="8"/>
                    <a:pt x="70" y="8"/>
                  </a:cubicBezTo>
                  <a:cubicBezTo>
                    <a:pt x="70" y="7"/>
                    <a:pt x="69" y="6"/>
                    <a:pt x="69" y="6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0" y="0"/>
                    <a:pt x="58" y="0"/>
                    <a:pt x="56" y="2"/>
                  </a:cubicBezTo>
                  <a:close/>
                </a:path>
              </a:pathLst>
            </a:custGeom>
            <a:noFill/>
            <a:ln w="7938" cap="rnd">
              <a:solidFill>
                <a:srgbClr val="58585A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2" name="Group 2296"/>
          <p:cNvGrpSpPr>
            <a:grpSpLocks/>
          </p:cNvGrpSpPr>
          <p:nvPr/>
        </p:nvGrpSpPr>
        <p:grpSpPr bwMode="auto">
          <a:xfrm>
            <a:off x="897720" y="4451843"/>
            <a:ext cx="1138846" cy="1092200"/>
            <a:chOff x="930" y="1787"/>
            <a:chExt cx="979" cy="934"/>
          </a:xfrm>
        </p:grpSpPr>
        <p:sp>
          <p:nvSpPr>
            <p:cNvPr id="363" name="Freeform 2269"/>
            <p:cNvSpPr>
              <a:spLocks/>
            </p:cNvSpPr>
            <p:nvPr/>
          </p:nvSpPr>
          <p:spPr bwMode="auto">
            <a:xfrm>
              <a:off x="957" y="1804"/>
              <a:ext cx="952" cy="914"/>
            </a:xfrm>
            <a:custGeom>
              <a:avLst/>
              <a:gdLst>
                <a:gd name="T0" fmla="*/ 271 w 569"/>
                <a:gd name="T1" fmla="*/ 333 h 546"/>
                <a:gd name="T2" fmla="*/ 465 w 569"/>
                <a:gd name="T3" fmla="*/ 732 h 546"/>
                <a:gd name="T4" fmla="*/ 294 w 569"/>
                <a:gd name="T5" fmla="*/ 710 h 546"/>
                <a:gd name="T6" fmla="*/ 179 w 569"/>
                <a:gd name="T7" fmla="*/ 666 h 546"/>
                <a:gd name="T8" fmla="*/ 333 w 569"/>
                <a:gd name="T9" fmla="*/ 906 h 546"/>
                <a:gd name="T10" fmla="*/ 279 w 569"/>
                <a:gd name="T11" fmla="*/ 1113 h 546"/>
                <a:gd name="T12" fmla="*/ 151 w 569"/>
                <a:gd name="T13" fmla="*/ 1225 h 546"/>
                <a:gd name="T14" fmla="*/ 253 w 569"/>
                <a:gd name="T15" fmla="*/ 1317 h 546"/>
                <a:gd name="T16" fmla="*/ 167 w 569"/>
                <a:gd name="T17" fmla="*/ 1393 h 546"/>
                <a:gd name="T18" fmla="*/ 244 w 569"/>
                <a:gd name="T19" fmla="*/ 1455 h 546"/>
                <a:gd name="T20" fmla="*/ 249 w 569"/>
                <a:gd name="T21" fmla="*/ 1622 h 546"/>
                <a:gd name="T22" fmla="*/ 22 w 569"/>
                <a:gd name="T23" fmla="*/ 1858 h 546"/>
                <a:gd name="T24" fmla="*/ 132 w 569"/>
                <a:gd name="T25" fmla="*/ 1838 h 546"/>
                <a:gd name="T26" fmla="*/ 271 w 569"/>
                <a:gd name="T27" fmla="*/ 1838 h 546"/>
                <a:gd name="T28" fmla="*/ 473 w 569"/>
                <a:gd name="T29" fmla="*/ 2205 h 546"/>
                <a:gd name="T30" fmla="*/ 557 w 569"/>
                <a:gd name="T31" fmla="*/ 2324 h 546"/>
                <a:gd name="T32" fmla="*/ 566 w 569"/>
                <a:gd name="T33" fmla="*/ 2506 h 546"/>
                <a:gd name="T34" fmla="*/ 632 w 569"/>
                <a:gd name="T35" fmla="*/ 2449 h 546"/>
                <a:gd name="T36" fmla="*/ 716 w 569"/>
                <a:gd name="T37" fmla="*/ 2387 h 546"/>
                <a:gd name="T38" fmla="*/ 740 w 569"/>
                <a:gd name="T39" fmla="*/ 2457 h 546"/>
                <a:gd name="T40" fmla="*/ 778 w 569"/>
                <a:gd name="T41" fmla="*/ 2449 h 546"/>
                <a:gd name="T42" fmla="*/ 828 w 569"/>
                <a:gd name="T43" fmla="*/ 2437 h 546"/>
                <a:gd name="T44" fmla="*/ 1119 w 569"/>
                <a:gd name="T45" fmla="*/ 2506 h 546"/>
                <a:gd name="T46" fmla="*/ 1231 w 569"/>
                <a:gd name="T47" fmla="*/ 2561 h 546"/>
                <a:gd name="T48" fmla="*/ 1280 w 569"/>
                <a:gd name="T49" fmla="*/ 2514 h 546"/>
                <a:gd name="T50" fmla="*/ 1683 w 569"/>
                <a:gd name="T51" fmla="*/ 2483 h 546"/>
                <a:gd name="T52" fmla="*/ 1755 w 569"/>
                <a:gd name="T53" fmla="*/ 2514 h 546"/>
                <a:gd name="T54" fmla="*/ 1822 w 569"/>
                <a:gd name="T55" fmla="*/ 2548 h 546"/>
                <a:gd name="T56" fmla="*/ 1897 w 569"/>
                <a:gd name="T57" fmla="*/ 2437 h 546"/>
                <a:gd name="T58" fmla="*/ 1971 w 569"/>
                <a:gd name="T59" fmla="*/ 2449 h 546"/>
                <a:gd name="T60" fmla="*/ 2024 w 569"/>
                <a:gd name="T61" fmla="*/ 2462 h 546"/>
                <a:gd name="T62" fmla="*/ 2100 w 569"/>
                <a:gd name="T63" fmla="*/ 2332 h 546"/>
                <a:gd name="T64" fmla="*/ 2254 w 569"/>
                <a:gd name="T65" fmla="*/ 2282 h 546"/>
                <a:gd name="T66" fmla="*/ 2454 w 569"/>
                <a:gd name="T67" fmla="*/ 2337 h 546"/>
                <a:gd name="T68" fmla="*/ 2399 w 569"/>
                <a:gd name="T69" fmla="*/ 2054 h 546"/>
                <a:gd name="T70" fmla="*/ 2558 w 569"/>
                <a:gd name="T71" fmla="*/ 1560 h 546"/>
                <a:gd name="T72" fmla="*/ 2657 w 569"/>
                <a:gd name="T73" fmla="*/ 1421 h 546"/>
                <a:gd name="T74" fmla="*/ 2533 w 569"/>
                <a:gd name="T75" fmla="*/ 1364 h 546"/>
                <a:gd name="T76" fmla="*/ 2520 w 569"/>
                <a:gd name="T77" fmla="*/ 1197 h 546"/>
                <a:gd name="T78" fmla="*/ 2608 w 569"/>
                <a:gd name="T79" fmla="*/ 1098 h 546"/>
                <a:gd name="T80" fmla="*/ 2540 w 569"/>
                <a:gd name="T81" fmla="*/ 1085 h 546"/>
                <a:gd name="T82" fmla="*/ 2429 w 569"/>
                <a:gd name="T83" fmla="*/ 1056 h 546"/>
                <a:gd name="T84" fmla="*/ 2429 w 569"/>
                <a:gd name="T85" fmla="*/ 840 h 546"/>
                <a:gd name="T86" fmla="*/ 2533 w 569"/>
                <a:gd name="T87" fmla="*/ 633 h 546"/>
                <a:gd name="T88" fmla="*/ 2416 w 569"/>
                <a:gd name="T89" fmla="*/ 675 h 546"/>
                <a:gd name="T90" fmla="*/ 2262 w 569"/>
                <a:gd name="T91" fmla="*/ 711 h 546"/>
                <a:gd name="T92" fmla="*/ 2004 w 569"/>
                <a:gd name="T93" fmla="*/ 541 h 546"/>
                <a:gd name="T94" fmla="*/ 1926 w 569"/>
                <a:gd name="T95" fmla="*/ 454 h 546"/>
                <a:gd name="T96" fmla="*/ 1887 w 569"/>
                <a:gd name="T97" fmla="*/ 454 h 546"/>
                <a:gd name="T98" fmla="*/ 1864 w 569"/>
                <a:gd name="T99" fmla="*/ 445 h 546"/>
                <a:gd name="T100" fmla="*/ 1830 w 569"/>
                <a:gd name="T101" fmla="*/ 341 h 546"/>
                <a:gd name="T102" fmla="*/ 1768 w 569"/>
                <a:gd name="T103" fmla="*/ 357 h 546"/>
                <a:gd name="T104" fmla="*/ 1725 w 569"/>
                <a:gd name="T105" fmla="*/ 370 h 546"/>
                <a:gd name="T106" fmla="*/ 1526 w 569"/>
                <a:gd name="T107" fmla="*/ 249 h 546"/>
                <a:gd name="T108" fmla="*/ 1434 w 569"/>
                <a:gd name="T109" fmla="*/ 104 h 546"/>
                <a:gd name="T110" fmla="*/ 1315 w 569"/>
                <a:gd name="T111" fmla="*/ 328 h 546"/>
                <a:gd name="T112" fmla="*/ 1114 w 569"/>
                <a:gd name="T113" fmla="*/ 367 h 546"/>
                <a:gd name="T114" fmla="*/ 932 w 569"/>
                <a:gd name="T115" fmla="*/ 370 h 546"/>
                <a:gd name="T116" fmla="*/ 823 w 569"/>
                <a:gd name="T117" fmla="*/ 333 h 546"/>
                <a:gd name="T118" fmla="*/ 766 w 569"/>
                <a:gd name="T119" fmla="*/ 465 h 546"/>
                <a:gd name="T120" fmla="*/ 566 w 569"/>
                <a:gd name="T121" fmla="*/ 536 h 546"/>
                <a:gd name="T122" fmla="*/ 271 w 569"/>
                <a:gd name="T123" fmla="*/ 333 h 5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69" h="546">
                  <a:moveTo>
                    <a:pt x="58" y="71"/>
                  </a:moveTo>
                  <a:cubicBezTo>
                    <a:pt x="50" y="78"/>
                    <a:pt x="114" y="135"/>
                    <a:pt x="99" y="156"/>
                  </a:cubicBezTo>
                  <a:cubicBezTo>
                    <a:pt x="90" y="167"/>
                    <a:pt x="76" y="159"/>
                    <a:pt x="63" y="151"/>
                  </a:cubicBezTo>
                  <a:cubicBezTo>
                    <a:pt x="52" y="144"/>
                    <a:pt x="43" y="138"/>
                    <a:pt x="38" y="142"/>
                  </a:cubicBezTo>
                  <a:cubicBezTo>
                    <a:pt x="28" y="152"/>
                    <a:pt x="79" y="169"/>
                    <a:pt x="71" y="193"/>
                  </a:cubicBezTo>
                  <a:cubicBezTo>
                    <a:pt x="64" y="216"/>
                    <a:pt x="62" y="225"/>
                    <a:pt x="60" y="237"/>
                  </a:cubicBezTo>
                  <a:cubicBezTo>
                    <a:pt x="55" y="260"/>
                    <a:pt x="34" y="248"/>
                    <a:pt x="32" y="261"/>
                  </a:cubicBezTo>
                  <a:cubicBezTo>
                    <a:pt x="30" y="269"/>
                    <a:pt x="55" y="267"/>
                    <a:pt x="54" y="281"/>
                  </a:cubicBezTo>
                  <a:cubicBezTo>
                    <a:pt x="53" y="288"/>
                    <a:pt x="40" y="286"/>
                    <a:pt x="36" y="297"/>
                  </a:cubicBezTo>
                  <a:cubicBezTo>
                    <a:pt x="35" y="301"/>
                    <a:pt x="50" y="295"/>
                    <a:pt x="52" y="310"/>
                  </a:cubicBezTo>
                  <a:cubicBezTo>
                    <a:pt x="55" y="325"/>
                    <a:pt x="62" y="341"/>
                    <a:pt x="53" y="346"/>
                  </a:cubicBezTo>
                  <a:cubicBezTo>
                    <a:pt x="45" y="351"/>
                    <a:pt x="0" y="383"/>
                    <a:pt x="5" y="396"/>
                  </a:cubicBezTo>
                  <a:cubicBezTo>
                    <a:pt x="7" y="402"/>
                    <a:pt x="17" y="397"/>
                    <a:pt x="28" y="392"/>
                  </a:cubicBezTo>
                  <a:cubicBezTo>
                    <a:pt x="41" y="387"/>
                    <a:pt x="55" y="381"/>
                    <a:pt x="58" y="392"/>
                  </a:cubicBezTo>
                  <a:cubicBezTo>
                    <a:pt x="64" y="412"/>
                    <a:pt x="82" y="451"/>
                    <a:pt x="101" y="470"/>
                  </a:cubicBezTo>
                  <a:cubicBezTo>
                    <a:pt x="120" y="488"/>
                    <a:pt x="112" y="490"/>
                    <a:pt x="119" y="495"/>
                  </a:cubicBezTo>
                  <a:cubicBezTo>
                    <a:pt x="126" y="501"/>
                    <a:pt x="114" y="529"/>
                    <a:pt x="121" y="534"/>
                  </a:cubicBezTo>
                  <a:cubicBezTo>
                    <a:pt x="124" y="537"/>
                    <a:pt x="129" y="529"/>
                    <a:pt x="135" y="522"/>
                  </a:cubicBezTo>
                  <a:cubicBezTo>
                    <a:pt x="141" y="514"/>
                    <a:pt x="147" y="507"/>
                    <a:pt x="153" y="509"/>
                  </a:cubicBezTo>
                  <a:cubicBezTo>
                    <a:pt x="164" y="515"/>
                    <a:pt x="151" y="522"/>
                    <a:pt x="158" y="524"/>
                  </a:cubicBezTo>
                  <a:cubicBezTo>
                    <a:pt x="161" y="525"/>
                    <a:pt x="163" y="524"/>
                    <a:pt x="166" y="522"/>
                  </a:cubicBezTo>
                  <a:cubicBezTo>
                    <a:pt x="169" y="520"/>
                    <a:pt x="172" y="518"/>
                    <a:pt x="177" y="520"/>
                  </a:cubicBezTo>
                  <a:cubicBezTo>
                    <a:pt x="187" y="522"/>
                    <a:pt x="216" y="536"/>
                    <a:pt x="239" y="534"/>
                  </a:cubicBezTo>
                  <a:cubicBezTo>
                    <a:pt x="262" y="531"/>
                    <a:pt x="253" y="546"/>
                    <a:pt x="263" y="546"/>
                  </a:cubicBezTo>
                  <a:cubicBezTo>
                    <a:pt x="272" y="546"/>
                    <a:pt x="264" y="537"/>
                    <a:pt x="273" y="536"/>
                  </a:cubicBezTo>
                  <a:cubicBezTo>
                    <a:pt x="282" y="534"/>
                    <a:pt x="343" y="533"/>
                    <a:pt x="359" y="529"/>
                  </a:cubicBezTo>
                  <a:cubicBezTo>
                    <a:pt x="367" y="527"/>
                    <a:pt x="371" y="531"/>
                    <a:pt x="375" y="536"/>
                  </a:cubicBezTo>
                  <a:cubicBezTo>
                    <a:pt x="379" y="540"/>
                    <a:pt x="383" y="544"/>
                    <a:pt x="389" y="543"/>
                  </a:cubicBezTo>
                  <a:cubicBezTo>
                    <a:pt x="401" y="542"/>
                    <a:pt x="396" y="525"/>
                    <a:pt x="405" y="520"/>
                  </a:cubicBezTo>
                  <a:cubicBezTo>
                    <a:pt x="410" y="517"/>
                    <a:pt x="416" y="519"/>
                    <a:pt x="421" y="522"/>
                  </a:cubicBezTo>
                  <a:cubicBezTo>
                    <a:pt x="425" y="524"/>
                    <a:pt x="429" y="527"/>
                    <a:pt x="432" y="525"/>
                  </a:cubicBezTo>
                  <a:cubicBezTo>
                    <a:pt x="438" y="523"/>
                    <a:pt x="434" y="504"/>
                    <a:pt x="448" y="497"/>
                  </a:cubicBezTo>
                  <a:cubicBezTo>
                    <a:pt x="461" y="490"/>
                    <a:pt x="469" y="479"/>
                    <a:pt x="481" y="486"/>
                  </a:cubicBezTo>
                  <a:cubicBezTo>
                    <a:pt x="494" y="492"/>
                    <a:pt x="518" y="504"/>
                    <a:pt x="524" y="498"/>
                  </a:cubicBezTo>
                  <a:cubicBezTo>
                    <a:pt x="531" y="492"/>
                    <a:pt x="503" y="460"/>
                    <a:pt x="512" y="438"/>
                  </a:cubicBezTo>
                  <a:cubicBezTo>
                    <a:pt x="521" y="417"/>
                    <a:pt x="544" y="357"/>
                    <a:pt x="546" y="333"/>
                  </a:cubicBezTo>
                  <a:cubicBezTo>
                    <a:pt x="549" y="309"/>
                    <a:pt x="569" y="315"/>
                    <a:pt x="567" y="303"/>
                  </a:cubicBezTo>
                  <a:cubicBezTo>
                    <a:pt x="565" y="292"/>
                    <a:pt x="544" y="303"/>
                    <a:pt x="541" y="291"/>
                  </a:cubicBezTo>
                  <a:cubicBezTo>
                    <a:pt x="538" y="278"/>
                    <a:pt x="529" y="264"/>
                    <a:pt x="538" y="255"/>
                  </a:cubicBezTo>
                  <a:cubicBezTo>
                    <a:pt x="546" y="247"/>
                    <a:pt x="558" y="242"/>
                    <a:pt x="557" y="234"/>
                  </a:cubicBezTo>
                  <a:cubicBezTo>
                    <a:pt x="556" y="231"/>
                    <a:pt x="550" y="231"/>
                    <a:pt x="542" y="231"/>
                  </a:cubicBezTo>
                  <a:cubicBezTo>
                    <a:pt x="532" y="232"/>
                    <a:pt x="521" y="232"/>
                    <a:pt x="519" y="225"/>
                  </a:cubicBezTo>
                  <a:cubicBezTo>
                    <a:pt x="517" y="212"/>
                    <a:pt x="513" y="192"/>
                    <a:pt x="519" y="179"/>
                  </a:cubicBezTo>
                  <a:cubicBezTo>
                    <a:pt x="524" y="166"/>
                    <a:pt x="549" y="141"/>
                    <a:pt x="541" y="135"/>
                  </a:cubicBezTo>
                  <a:cubicBezTo>
                    <a:pt x="537" y="132"/>
                    <a:pt x="527" y="138"/>
                    <a:pt x="516" y="144"/>
                  </a:cubicBezTo>
                  <a:cubicBezTo>
                    <a:pt x="504" y="151"/>
                    <a:pt x="491" y="157"/>
                    <a:pt x="483" y="152"/>
                  </a:cubicBezTo>
                  <a:cubicBezTo>
                    <a:pt x="469" y="143"/>
                    <a:pt x="438" y="120"/>
                    <a:pt x="428" y="115"/>
                  </a:cubicBezTo>
                  <a:cubicBezTo>
                    <a:pt x="417" y="109"/>
                    <a:pt x="419" y="102"/>
                    <a:pt x="411" y="97"/>
                  </a:cubicBezTo>
                  <a:cubicBezTo>
                    <a:pt x="407" y="95"/>
                    <a:pt x="405" y="96"/>
                    <a:pt x="403" y="97"/>
                  </a:cubicBezTo>
                  <a:cubicBezTo>
                    <a:pt x="402" y="97"/>
                    <a:pt x="400" y="98"/>
                    <a:pt x="398" y="95"/>
                  </a:cubicBezTo>
                  <a:cubicBezTo>
                    <a:pt x="393" y="90"/>
                    <a:pt x="401" y="76"/>
                    <a:pt x="391" y="73"/>
                  </a:cubicBezTo>
                  <a:cubicBezTo>
                    <a:pt x="385" y="71"/>
                    <a:pt x="382" y="74"/>
                    <a:pt x="378" y="76"/>
                  </a:cubicBezTo>
                  <a:cubicBezTo>
                    <a:pt x="376" y="78"/>
                    <a:pt x="373" y="80"/>
                    <a:pt x="368" y="79"/>
                  </a:cubicBezTo>
                  <a:cubicBezTo>
                    <a:pt x="358" y="79"/>
                    <a:pt x="330" y="77"/>
                    <a:pt x="326" y="53"/>
                  </a:cubicBezTo>
                  <a:cubicBezTo>
                    <a:pt x="322" y="29"/>
                    <a:pt x="312" y="0"/>
                    <a:pt x="306" y="22"/>
                  </a:cubicBezTo>
                  <a:cubicBezTo>
                    <a:pt x="300" y="44"/>
                    <a:pt x="293" y="68"/>
                    <a:pt x="281" y="70"/>
                  </a:cubicBezTo>
                  <a:cubicBezTo>
                    <a:pt x="269" y="72"/>
                    <a:pt x="254" y="72"/>
                    <a:pt x="238" y="78"/>
                  </a:cubicBezTo>
                  <a:cubicBezTo>
                    <a:pt x="222" y="85"/>
                    <a:pt x="212" y="88"/>
                    <a:pt x="199" y="79"/>
                  </a:cubicBezTo>
                  <a:cubicBezTo>
                    <a:pt x="186" y="71"/>
                    <a:pt x="183" y="69"/>
                    <a:pt x="176" y="71"/>
                  </a:cubicBezTo>
                  <a:cubicBezTo>
                    <a:pt x="169" y="74"/>
                    <a:pt x="172" y="91"/>
                    <a:pt x="164" y="99"/>
                  </a:cubicBezTo>
                  <a:cubicBezTo>
                    <a:pt x="156" y="106"/>
                    <a:pt x="134" y="122"/>
                    <a:pt x="121" y="114"/>
                  </a:cubicBezTo>
                  <a:cubicBezTo>
                    <a:pt x="107" y="106"/>
                    <a:pt x="67" y="64"/>
                    <a:pt x="58" y="71"/>
                  </a:cubicBezTo>
                </a:path>
              </a:pathLst>
            </a:custGeom>
            <a:solidFill>
              <a:srgbClr val="8DD3F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2270"/>
            <p:cNvSpPr>
              <a:spLocks/>
            </p:cNvSpPr>
            <p:nvPr/>
          </p:nvSpPr>
          <p:spPr bwMode="auto">
            <a:xfrm>
              <a:off x="960" y="1824"/>
              <a:ext cx="949" cy="897"/>
            </a:xfrm>
            <a:custGeom>
              <a:avLst/>
              <a:gdLst>
                <a:gd name="T0" fmla="*/ 445 w 567"/>
                <a:gd name="T1" fmla="*/ 666 h 536"/>
                <a:gd name="T2" fmla="*/ 166 w 567"/>
                <a:gd name="T3" fmla="*/ 648 h 536"/>
                <a:gd name="T4" fmla="*/ 179 w 567"/>
                <a:gd name="T5" fmla="*/ 1120 h 536"/>
                <a:gd name="T6" fmla="*/ 236 w 567"/>
                <a:gd name="T7" fmla="*/ 1257 h 536"/>
                <a:gd name="T8" fmla="*/ 166 w 567"/>
                <a:gd name="T9" fmla="*/ 1351 h 536"/>
                <a:gd name="T10" fmla="*/ 107 w 567"/>
                <a:gd name="T11" fmla="*/ 1655 h 536"/>
                <a:gd name="T12" fmla="*/ 154 w 567"/>
                <a:gd name="T13" fmla="*/ 1781 h 536"/>
                <a:gd name="T14" fmla="*/ 537 w 567"/>
                <a:gd name="T15" fmla="*/ 2274 h 536"/>
                <a:gd name="T16" fmla="*/ 549 w 567"/>
                <a:gd name="T17" fmla="*/ 2457 h 536"/>
                <a:gd name="T18" fmla="*/ 716 w 567"/>
                <a:gd name="T19" fmla="*/ 2346 h 536"/>
                <a:gd name="T20" fmla="*/ 778 w 567"/>
                <a:gd name="T21" fmla="*/ 2395 h 536"/>
                <a:gd name="T22" fmla="*/ 1182 w 567"/>
                <a:gd name="T23" fmla="*/ 2475 h 536"/>
                <a:gd name="T24" fmla="*/ 1260 w 567"/>
                <a:gd name="T25" fmla="*/ 2465 h 536"/>
                <a:gd name="T26" fmla="*/ 1776 w 567"/>
                <a:gd name="T27" fmla="*/ 2492 h 536"/>
                <a:gd name="T28" fmla="*/ 1913 w 567"/>
                <a:gd name="T29" fmla="*/ 2380 h 536"/>
                <a:gd name="T30" fmla="*/ 2095 w 567"/>
                <a:gd name="T31" fmla="*/ 2283 h 536"/>
                <a:gd name="T32" fmla="*/ 2452 w 567"/>
                <a:gd name="T33" fmla="*/ 2221 h 536"/>
                <a:gd name="T34" fmla="*/ 2644 w 567"/>
                <a:gd name="T35" fmla="*/ 1397 h 536"/>
                <a:gd name="T36" fmla="*/ 2519 w 567"/>
                <a:gd name="T37" fmla="*/ 1238 h 536"/>
                <a:gd name="T38" fmla="*/ 2583 w 567"/>
                <a:gd name="T39" fmla="*/ 1023 h 536"/>
                <a:gd name="T40" fmla="*/ 2494 w 567"/>
                <a:gd name="T41" fmla="*/ 695 h 536"/>
                <a:gd name="T42" fmla="*/ 2263 w 567"/>
                <a:gd name="T43" fmla="*/ 653 h 536"/>
                <a:gd name="T44" fmla="*/ 1866 w 567"/>
                <a:gd name="T45" fmla="*/ 390 h 536"/>
                <a:gd name="T46" fmla="*/ 1776 w 567"/>
                <a:gd name="T47" fmla="*/ 279 h 536"/>
                <a:gd name="T48" fmla="*/ 1496 w 567"/>
                <a:gd name="T49" fmla="*/ 64 h 536"/>
                <a:gd name="T50" fmla="*/ 1342 w 567"/>
                <a:gd name="T51" fmla="*/ 238 h 536"/>
                <a:gd name="T52" fmla="*/ 798 w 567"/>
                <a:gd name="T53" fmla="*/ 278 h 536"/>
                <a:gd name="T54" fmla="*/ 382 w 567"/>
                <a:gd name="T55" fmla="*/ 321 h 536"/>
                <a:gd name="T56" fmla="*/ 278 w 567"/>
                <a:gd name="T57" fmla="*/ 279 h 536"/>
                <a:gd name="T58" fmla="*/ 787 w 567"/>
                <a:gd name="T59" fmla="*/ 375 h 536"/>
                <a:gd name="T60" fmla="*/ 1106 w 567"/>
                <a:gd name="T61" fmla="*/ 320 h 536"/>
                <a:gd name="T62" fmla="*/ 1454 w 567"/>
                <a:gd name="T63" fmla="*/ 22 h 536"/>
                <a:gd name="T64" fmla="*/ 1721 w 567"/>
                <a:gd name="T65" fmla="*/ 321 h 536"/>
                <a:gd name="T66" fmla="*/ 1838 w 567"/>
                <a:gd name="T67" fmla="*/ 382 h 536"/>
                <a:gd name="T68" fmla="*/ 1992 w 567"/>
                <a:gd name="T69" fmla="*/ 487 h 536"/>
                <a:gd name="T70" fmla="*/ 2521 w 567"/>
                <a:gd name="T71" fmla="*/ 586 h 536"/>
                <a:gd name="T72" fmla="*/ 2462 w 567"/>
                <a:gd name="T73" fmla="*/ 1036 h 536"/>
                <a:gd name="T74" fmla="*/ 2552 w 567"/>
                <a:gd name="T75" fmla="*/ 1098 h 536"/>
                <a:gd name="T76" fmla="*/ 2631 w 567"/>
                <a:gd name="T77" fmla="*/ 1356 h 536"/>
                <a:gd name="T78" fmla="*/ 2382 w 567"/>
                <a:gd name="T79" fmla="*/ 1996 h 536"/>
                <a:gd name="T80" fmla="*/ 2249 w 567"/>
                <a:gd name="T81" fmla="*/ 2212 h 536"/>
                <a:gd name="T82" fmla="*/ 2005 w 567"/>
                <a:gd name="T83" fmla="*/ 2400 h 536"/>
                <a:gd name="T84" fmla="*/ 1809 w 567"/>
                <a:gd name="T85" fmla="*/ 2478 h 536"/>
                <a:gd name="T86" fmla="*/ 1398 w 567"/>
                <a:gd name="T87" fmla="*/ 2437 h 536"/>
                <a:gd name="T88" fmla="*/ 1223 w 567"/>
                <a:gd name="T89" fmla="*/ 2492 h 536"/>
                <a:gd name="T90" fmla="*/ 932 w 567"/>
                <a:gd name="T91" fmla="*/ 2408 h 536"/>
                <a:gd name="T92" fmla="*/ 731 w 567"/>
                <a:gd name="T93" fmla="*/ 2390 h 536"/>
                <a:gd name="T94" fmla="*/ 731 w 567"/>
                <a:gd name="T95" fmla="*/ 2338 h 536"/>
                <a:gd name="T96" fmla="*/ 562 w 567"/>
                <a:gd name="T97" fmla="*/ 2442 h 536"/>
                <a:gd name="T98" fmla="*/ 537 w 567"/>
                <a:gd name="T99" fmla="*/ 2246 h 536"/>
                <a:gd name="T100" fmla="*/ 33 w 567"/>
                <a:gd name="T101" fmla="*/ 1801 h 536"/>
                <a:gd name="T102" fmla="*/ 266 w 567"/>
                <a:gd name="T103" fmla="*/ 1523 h 536"/>
                <a:gd name="T104" fmla="*/ 166 w 567"/>
                <a:gd name="T105" fmla="*/ 1335 h 536"/>
                <a:gd name="T106" fmla="*/ 166 w 567"/>
                <a:gd name="T107" fmla="*/ 1335 h 536"/>
                <a:gd name="T108" fmla="*/ 224 w 567"/>
                <a:gd name="T109" fmla="*/ 1294 h 536"/>
                <a:gd name="T110" fmla="*/ 146 w 567"/>
                <a:gd name="T111" fmla="*/ 1168 h 536"/>
                <a:gd name="T112" fmla="*/ 308 w 567"/>
                <a:gd name="T113" fmla="*/ 753 h 536"/>
                <a:gd name="T114" fmla="*/ 308 w 567"/>
                <a:gd name="T115" fmla="*/ 674 h 536"/>
                <a:gd name="T116" fmla="*/ 271 w 567"/>
                <a:gd name="T117" fmla="*/ 286 h 536"/>
                <a:gd name="T118" fmla="*/ 271 w 567"/>
                <a:gd name="T119" fmla="*/ 286 h 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67" h="536">
                  <a:moveTo>
                    <a:pt x="56" y="59"/>
                  </a:moveTo>
                  <a:cubicBezTo>
                    <a:pt x="55" y="58"/>
                    <a:pt x="55" y="58"/>
                    <a:pt x="55" y="58"/>
                  </a:cubicBezTo>
                  <a:cubicBezTo>
                    <a:pt x="54" y="58"/>
                    <a:pt x="54" y="60"/>
                    <a:pt x="54" y="61"/>
                  </a:cubicBezTo>
                  <a:cubicBezTo>
                    <a:pt x="54" y="63"/>
                    <a:pt x="55" y="65"/>
                    <a:pt x="56" y="67"/>
                  </a:cubicBezTo>
                  <a:cubicBezTo>
                    <a:pt x="58" y="71"/>
                    <a:pt x="62" y="76"/>
                    <a:pt x="66" y="82"/>
                  </a:cubicBezTo>
                  <a:cubicBezTo>
                    <a:pt x="72" y="91"/>
                    <a:pt x="80" y="101"/>
                    <a:pt x="87" y="110"/>
                  </a:cubicBezTo>
                  <a:cubicBezTo>
                    <a:pt x="93" y="120"/>
                    <a:pt x="97" y="129"/>
                    <a:pt x="97" y="136"/>
                  </a:cubicBezTo>
                  <a:cubicBezTo>
                    <a:pt x="97" y="138"/>
                    <a:pt x="97" y="141"/>
                    <a:pt x="95" y="142"/>
                  </a:cubicBezTo>
                  <a:cubicBezTo>
                    <a:pt x="93" y="146"/>
                    <a:pt x="90" y="147"/>
                    <a:pt x="86" y="147"/>
                  </a:cubicBezTo>
                  <a:cubicBezTo>
                    <a:pt x="83" y="147"/>
                    <a:pt x="79" y="146"/>
                    <a:pt x="75" y="144"/>
                  </a:cubicBezTo>
                  <a:cubicBezTo>
                    <a:pt x="69" y="141"/>
                    <a:pt x="62" y="137"/>
                    <a:pt x="56" y="133"/>
                  </a:cubicBezTo>
                  <a:cubicBezTo>
                    <a:pt x="53" y="132"/>
                    <a:pt x="50" y="130"/>
                    <a:pt x="48" y="129"/>
                  </a:cubicBezTo>
                  <a:cubicBezTo>
                    <a:pt x="45" y="128"/>
                    <a:pt x="42" y="127"/>
                    <a:pt x="40" y="127"/>
                  </a:cubicBezTo>
                  <a:cubicBezTo>
                    <a:pt x="38" y="127"/>
                    <a:pt x="36" y="127"/>
                    <a:pt x="35" y="129"/>
                  </a:cubicBezTo>
                  <a:cubicBezTo>
                    <a:pt x="33" y="130"/>
                    <a:pt x="33" y="131"/>
                    <a:pt x="33" y="133"/>
                  </a:cubicBezTo>
                  <a:cubicBezTo>
                    <a:pt x="33" y="135"/>
                    <a:pt x="33" y="136"/>
                    <a:pt x="35" y="138"/>
                  </a:cubicBezTo>
                  <a:cubicBezTo>
                    <a:pt x="36" y="140"/>
                    <a:pt x="40" y="143"/>
                    <a:pt x="43" y="146"/>
                  </a:cubicBezTo>
                  <a:cubicBezTo>
                    <a:pt x="48" y="150"/>
                    <a:pt x="55" y="155"/>
                    <a:pt x="60" y="160"/>
                  </a:cubicBezTo>
                  <a:cubicBezTo>
                    <a:pt x="62" y="162"/>
                    <a:pt x="64" y="165"/>
                    <a:pt x="66" y="168"/>
                  </a:cubicBezTo>
                  <a:cubicBezTo>
                    <a:pt x="67" y="170"/>
                    <a:pt x="68" y="173"/>
                    <a:pt x="68" y="176"/>
                  </a:cubicBezTo>
                  <a:cubicBezTo>
                    <a:pt x="68" y="177"/>
                    <a:pt x="68" y="179"/>
                    <a:pt x="67" y="180"/>
                  </a:cubicBezTo>
                  <a:cubicBezTo>
                    <a:pt x="60" y="204"/>
                    <a:pt x="58" y="212"/>
                    <a:pt x="56" y="224"/>
                  </a:cubicBezTo>
                  <a:cubicBezTo>
                    <a:pt x="55" y="230"/>
                    <a:pt x="53" y="233"/>
                    <a:pt x="50" y="235"/>
                  </a:cubicBezTo>
                  <a:cubicBezTo>
                    <a:pt x="47" y="238"/>
                    <a:pt x="42" y="239"/>
                    <a:pt x="38" y="239"/>
                  </a:cubicBezTo>
                  <a:cubicBezTo>
                    <a:pt x="36" y="240"/>
                    <a:pt x="34" y="241"/>
                    <a:pt x="32" y="242"/>
                  </a:cubicBezTo>
                  <a:cubicBezTo>
                    <a:pt x="30" y="243"/>
                    <a:pt x="28" y="245"/>
                    <a:pt x="28" y="248"/>
                  </a:cubicBezTo>
                  <a:cubicBezTo>
                    <a:pt x="28" y="249"/>
                    <a:pt x="27" y="249"/>
                    <a:pt x="27" y="249"/>
                  </a:cubicBezTo>
                  <a:cubicBezTo>
                    <a:pt x="27" y="251"/>
                    <a:pt x="28" y="252"/>
                    <a:pt x="29" y="253"/>
                  </a:cubicBezTo>
                  <a:cubicBezTo>
                    <a:pt x="30" y="255"/>
                    <a:pt x="33" y="256"/>
                    <a:pt x="35" y="257"/>
                  </a:cubicBezTo>
                  <a:cubicBezTo>
                    <a:pt x="38" y="258"/>
                    <a:pt x="42" y="259"/>
                    <a:pt x="45" y="261"/>
                  </a:cubicBezTo>
                  <a:cubicBezTo>
                    <a:pt x="47" y="262"/>
                    <a:pt x="48" y="263"/>
                    <a:pt x="49" y="264"/>
                  </a:cubicBezTo>
                  <a:cubicBezTo>
                    <a:pt x="50" y="265"/>
                    <a:pt x="50" y="266"/>
                    <a:pt x="50" y="268"/>
                  </a:cubicBezTo>
                  <a:cubicBezTo>
                    <a:pt x="50" y="269"/>
                    <a:pt x="50" y="269"/>
                    <a:pt x="50" y="269"/>
                  </a:cubicBezTo>
                  <a:cubicBezTo>
                    <a:pt x="50" y="269"/>
                    <a:pt x="50" y="270"/>
                    <a:pt x="50" y="270"/>
                  </a:cubicBezTo>
                  <a:cubicBezTo>
                    <a:pt x="49" y="271"/>
                    <a:pt x="48" y="271"/>
                    <a:pt x="47" y="272"/>
                  </a:cubicBezTo>
                  <a:cubicBezTo>
                    <a:pt x="45" y="273"/>
                    <a:pt x="42" y="274"/>
                    <a:pt x="39" y="276"/>
                  </a:cubicBezTo>
                  <a:cubicBezTo>
                    <a:pt x="36" y="278"/>
                    <a:pt x="34" y="280"/>
                    <a:pt x="32" y="284"/>
                  </a:cubicBezTo>
                  <a:cubicBezTo>
                    <a:pt x="32" y="285"/>
                    <a:pt x="32" y="285"/>
                    <a:pt x="32" y="285"/>
                  </a:cubicBezTo>
                  <a:cubicBezTo>
                    <a:pt x="32" y="286"/>
                    <a:pt x="32" y="287"/>
                    <a:pt x="33" y="287"/>
                  </a:cubicBezTo>
                  <a:cubicBezTo>
                    <a:pt x="33" y="288"/>
                    <a:pt x="34" y="288"/>
                    <a:pt x="35" y="288"/>
                  </a:cubicBezTo>
                  <a:cubicBezTo>
                    <a:pt x="36" y="289"/>
                    <a:pt x="37" y="289"/>
                    <a:pt x="38" y="289"/>
                  </a:cubicBezTo>
                  <a:cubicBezTo>
                    <a:pt x="40" y="289"/>
                    <a:pt x="42" y="290"/>
                    <a:pt x="44" y="291"/>
                  </a:cubicBezTo>
                  <a:cubicBezTo>
                    <a:pt x="46" y="292"/>
                    <a:pt x="47" y="294"/>
                    <a:pt x="48" y="298"/>
                  </a:cubicBezTo>
                  <a:cubicBezTo>
                    <a:pt x="49" y="303"/>
                    <a:pt x="50" y="308"/>
                    <a:pt x="51" y="313"/>
                  </a:cubicBezTo>
                  <a:cubicBezTo>
                    <a:pt x="52" y="317"/>
                    <a:pt x="53" y="321"/>
                    <a:pt x="53" y="325"/>
                  </a:cubicBezTo>
                  <a:cubicBezTo>
                    <a:pt x="53" y="327"/>
                    <a:pt x="53" y="328"/>
                    <a:pt x="53" y="329"/>
                  </a:cubicBezTo>
                  <a:cubicBezTo>
                    <a:pt x="52" y="330"/>
                    <a:pt x="51" y="331"/>
                    <a:pt x="50" y="332"/>
                  </a:cubicBezTo>
                  <a:cubicBezTo>
                    <a:pt x="46" y="334"/>
                    <a:pt x="34" y="343"/>
                    <a:pt x="23" y="353"/>
                  </a:cubicBezTo>
                  <a:cubicBezTo>
                    <a:pt x="17" y="358"/>
                    <a:pt x="11" y="363"/>
                    <a:pt x="7" y="368"/>
                  </a:cubicBezTo>
                  <a:cubicBezTo>
                    <a:pt x="5" y="370"/>
                    <a:pt x="4" y="373"/>
                    <a:pt x="2" y="375"/>
                  </a:cubicBezTo>
                  <a:cubicBezTo>
                    <a:pt x="1" y="377"/>
                    <a:pt x="0" y="379"/>
                    <a:pt x="0" y="382"/>
                  </a:cubicBezTo>
                  <a:cubicBezTo>
                    <a:pt x="0" y="382"/>
                    <a:pt x="1" y="383"/>
                    <a:pt x="1" y="384"/>
                  </a:cubicBezTo>
                  <a:cubicBezTo>
                    <a:pt x="1" y="386"/>
                    <a:pt x="2" y="387"/>
                    <a:pt x="3" y="387"/>
                  </a:cubicBezTo>
                  <a:cubicBezTo>
                    <a:pt x="5" y="388"/>
                    <a:pt x="6" y="388"/>
                    <a:pt x="7" y="388"/>
                  </a:cubicBezTo>
                  <a:cubicBezTo>
                    <a:pt x="10" y="388"/>
                    <a:pt x="13" y="387"/>
                    <a:pt x="16" y="386"/>
                  </a:cubicBezTo>
                  <a:cubicBezTo>
                    <a:pt x="22" y="384"/>
                    <a:pt x="27" y="382"/>
                    <a:pt x="33" y="380"/>
                  </a:cubicBezTo>
                  <a:cubicBezTo>
                    <a:pt x="38" y="377"/>
                    <a:pt x="44" y="376"/>
                    <a:pt x="47" y="376"/>
                  </a:cubicBezTo>
                  <a:cubicBezTo>
                    <a:pt x="49" y="376"/>
                    <a:pt x="51" y="376"/>
                    <a:pt x="52" y="377"/>
                  </a:cubicBezTo>
                  <a:cubicBezTo>
                    <a:pt x="53" y="377"/>
                    <a:pt x="53" y="378"/>
                    <a:pt x="54" y="380"/>
                  </a:cubicBezTo>
                  <a:cubicBezTo>
                    <a:pt x="60" y="400"/>
                    <a:pt x="78" y="440"/>
                    <a:pt x="97" y="459"/>
                  </a:cubicBezTo>
                  <a:cubicBezTo>
                    <a:pt x="102" y="464"/>
                    <a:pt x="105" y="467"/>
                    <a:pt x="107" y="470"/>
                  </a:cubicBezTo>
                  <a:cubicBezTo>
                    <a:pt x="110" y="474"/>
                    <a:pt x="110" y="476"/>
                    <a:pt x="111" y="478"/>
                  </a:cubicBezTo>
                  <a:cubicBezTo>
                    <a:pt x="111" y="479"/>
                    <a:pt x="112" y="480"/>
                    <a:pt x="112" y="481"/>
                  </a:cubicBezTo>
                  <a:cubicBezTo>
                    <a:pt x="113" y="483"/>
                    <a:pt x="114" y="484"/>
                    <a:pt x="115" y="485"/>
                  </a:cubicBezTo>
                  <a:cubicBezTo>
                    <a:pt x="116" y="485"/>
                    <a:pt x="116" y="486"/>
                    <a:pt x="116" y="487"/>
                  </a:cubicBezTo>
                  <a:cubicBezTo>
                    <a:pt x="117" y="488"/>
                    <a:pt x="117" y="489"/>
                    <a:pt x="117" y="491"/>
                  </a:cubicBezTo>
                  <a:cubicBezTo>
                    <a:pt x="117" y="494"/>
                    <a:pt x="116" y="499"/>
                    <a:pt x="116" y="503"/>
                  </a:cubicBezTo>
                  <a:cubicBezTo>
                    <a:pt x="115" y="507"/>
                    <a:pt x="114" y="512"/>
                    <a:pt x="114" y="515"/>
                  </a:cubicBezTo>
                  <a:cubicBezTo>
                    <a:pt x="114" y="517"/>
                    <a:pt x="114" y="519"/>
                    <a:pt x="115" y="520"/>
                  </a:cubicBezTo>
                  <a:cubicBezTo>
                    <a:pt x="115" y="522"/>
                    <a:pt x="116" y="523"/>
                    <a:pt x="117" y="524"/>
                  </a:cubicBezTo>
                  <a:cubicBezTo>
                    <a:pt x="117" y="524"/>
                    <a:pt x="117" y="524"/>
                    <a:pt x="117" y="524"/>
                  </a:cubicBezTo>
                  <a:cubicBezTo>
                    <a:pt x="117" y="524"/>
                    <a:pt x="117" y="524"/>
                    <a:pt x="117" y="524"/>
                  </a:cubicBezTo>
                  <a:cubicBezTo>
                    <a:pt x="118" y="525"/>
                    <a:pt x="119" y="525"/>
                    <a:pt x="120" y="525"/>
                  </a:cubicBezTo>
                  <a:cubicBezTo>
                    <a:pt x="122" y="525"/>
                    <a:pt x="123" y="524"/>
                    <a:pt x="124" y="523"/>
                  </a:cubicBezTo>
                  <a:cubicBezTo>
                    <a:pt x="126" y="522"/>
                    <a:pt x="128" y="520"/>
                    <a:pt x="130" y="517"/>
                  </a:cubicBezTo>
                  <a:cubicBezTo>
                    <a:pt x="133" y="513"/>
                    <a:pt x="136" y="508"/>
                    <a:pt x="140" y="505"/>
                  </a:cubicBezTo>
                  <a:cubicBezTo>
                    <a:pt x="141" y="503"/>
                    <a:pt x="143" y="501"/>
                    <a:pt x="144" y="500"/>
                  </a:cubicBezTo>
                  <a:cubicBezTo>
                    <a:pt x="146" y="499"/>
                    <a:pt x="147" y="499"/>
                    <a:pt x="148" y="499"/>
                  </a:cubicBezTo>
                  <a:cubicBezTo>
                    <a:pt x="149" y="499"/>
                    <a:pt x="149" y="499"/>
                    <a:pt x="150" y="499"/>
                  </a:cubicBezTo>
                  <a:cubicBezTo>
                    <a:pt x="152" y="500"/>
                    <a:pt x="152" y="501"/>
                    <a:pt x="153" y="501"/>
                  </a:cubicBezTo>
                  <a:cubicBezTo>
                    <a:pt x="153" y="502"/>
                    <a:pt x="154" y="503"/>
                    <a:pt x="154" y="503"/>
                  </a:cubicBezTo>
                  <a:cubicBezTo>
                    <a:pt x="154" y="504"/>
                    <a:pt x="153" y="505"/>
                    <a:pt x="153" y="506"/>
                  </a:cubicBezTo>
                  <a:cubicBezTo>
                    <a:pt x="152" y="507"/>
                    <a:pt x="152" y="508"/>
                    <a:pt x="152" y="510"/>
                  </a:cubicBezTo>
                  <a:cubicBezTo>
                    <a:pt x="152" y="511"/>
                    <a:pt x="152" y="512"/>
                    <a:pt x="153" y="512"/>
                  </a:cubicBezTo>
                  <a:cubicBezTo>
                    <a:pt x="153" y="513"/>
                    <a:pt x="154" y="514"/>
                    <a:pt x="155" y="514"/>
                  </a:cubicBezTo>
                  <a:cubicBezTo>
                    <a:pt x="156" y="514"/>
                    <a:pt x="157" y="515"/>
                    <a:pt x="158" y="515"/>
                  </a:cubicBezTo>
                  <a:cubicBezTo>
                    <a:pt x="159" y="515"/>
                    <a:pt x="161" y="514"/>
                    <a:pt x="162" y="514"/>
                  </a:cubicBezTo>
                  <a:cubicBezTo>
                    <a:pt x="163" y="513"/>
                    <a:pt x="165" y="512"/>
                    <a:pt x="166" y="511"/>
                  </a:cubicBezTo>
                  <a:cubicBezTo>
                    <a:pt x="168" y="510"/>
                    <a:pt x="169" y="509"/>
                    <a:pt x="172" y="509"/>
                  </a:cubicBezTo>
                  <a:cubicBezTo>
                    <a:pt x="172" y="509"/>
                    <a:pt x="173" y="509"/>
                    <a:pt x="174" y="510"/>
                  </a:cubicBezTo>
                  <a:cubicBezTo>
                    <a:pt x="179" y="511"/>
                    <a:pt x="187" y="514"/>
                    <a:pt x="198" y="518"/>
                  </a:cubicBezTo>
                  <a:cubicBezTo>
                    <a:pt x="208" y="521"/>
                    <a:pt x="220" y="524"/>
                    <a:pt x="231" y="524"/>
                  </a:cubicBezTo>
                  <a:cubicBezTo>
                    <a:pt x="233" y="524"/>
                    <a:pt x="235" y="524"/>
                    <a:pt x="237" y="524"/>
                  </a:cubicBezTo>
                  <a:cubicBezTo>
                    <a:pt x="239" y="524"/>
                    <a:pt x="241" y="523"/>
                    <a:pt x="242" y="523"/>
                  </a:cubicBezTo>
                  <a:cubicBezTo>
                    <a:pt x="246" y="523"/>
                    <a:pt x="248" y="524"/>
                    <a:pt x="250" y="525"/>
                  </a:cubicBezTo>
                  <a:cubicBezTo>
                    <a:pt x="251" y="526"/>
                    <a:pt x="251" y="527"/>
                    <a:pt x="252" y="528"/>
                  </a:cubicBezTo>
                  <a:cubicBezTo>
                    <a:pt x="253" y="529"/>
                    <a:pt x="253" y="531"/>
                    <a:pt x="254" y="533"/>
                  </a:cubicBezTo>
                  <a:cubicBezTo>
                    <a:pt x="255" y="533"/>
                    <a:pt x="256" y="534"/>
                    <a:pt x="257" y="535"/>
                  </a:cubicBezTo>
                  <a:cubicBezTo>
                    <a:pt x="258" y="536"/>
                    <a:pt x="259" y="536"/>
                    <a:pt x="261" y="536"/>
                  </a:cubicBezTo>
                  <a:cubicBezTo>
                    <a:pt x="262" y="536"/>
                    <a:pt x="263" y="536"/>
                    <a:pt x="264" y="535"/>
                  </a:cubicBezTo>
                  <a:cubicBezTo>
                    <a:pt x="265" y="535"/>
                    <a:pt x="266" y="535"/>
                    <a:pt x="266" y="534"/>
                  </a:cubicBezTo>
                  <a:cubicBezTo>
                    <a:pt x="267" y="533"/>
                    <a:pt x="268" y="532"/>
                    <a:pt x="268" y="531"/>
                  </a:cubicBezTo>
                  <a:cubicBezTo>
                    <a:pt x="268" y="529"/>
                    <a:pt x="268" y="528"/>
                    <a:pt x="268" y="527"/>
                  </a:cubicBezTo>
                  <a:cubicBezTo>
                    <a:pt x="269" y="526"/>
                    <a:pt x="269" y="526"/>
                    <a:pt x="269" y="526"/>
                  </a:cubicBezTo>
                  <a:cubicBezTo>
                    <a:pt x="269" y="526"/>
                    <a:pt x="270" y="526"/>
                    <a:pt x="271" y="526"/>
                  </a:cubicBezTo>
                  <a:cubicBezTo>
                    <a:pt x="273" y="525"/>
                    <a:pt x="279" y="525"/>
                    <a:pt x="286" y="525"/>
                  </a:cubicBezTo>
                  <a:cubicBezTo>
                    <a:pt x="297" y="524"/>
                    <a:pt x="312" y="523"/>
                    <a:pt x="325" y="522"/>
                  </a:cubicBezTo>
                  <a:cubicBezTo>
                    <a:pt x="339" y="521"/>
                    <a:pt x="351" y="520"/>
                    <a:pt x="357" y="519"/>
                  </a:cubicBezTo>
                  <a:cubicBezTo>
                    <a:pt x="358" y="518"/>
                    <a:pt x="359" y="518"/>
                    <a:pt x="360" y="518"/>
                  </a:cubicBezTo>
                  <a:cubicBezTo>
                    <a:pt x="363" y="518"/>
                    <a:pt x="365" y="519"/>
                    <a:pt x="367" y="520"/>
                  </a:cubicBezTo>
                  <a:cubicBezTo>
                    <a:pt x="369" y="522"/>
                    <a:pt x="372" y="525"/>
                    <a:pt x="375" y="528"/>
                  </a:cubicBezTo>
                  <a:cubicBezTo>
                    <a:pt x="376" y="529"/>
                    <a:pt x="377" y="531"/>
                    <a:pt x="379" y="532"/>
                  </a:cubicBezTo>
                  <a:cubicBezTo>
                    <a:pt x="381" y="533"/>
                    <a:pt x="383" y="533"/>
                    <a:pt x="386" y="533"/>
                  </a:cubicBezTo>
                  <a:cubicBezTo>
                    <a:pt x="386" y="533"/>
                    <a:pt x="386" y="533"/>
                    <a:pt x="387" y="533"/>
                  </a:cubicBezTo>
                  <a:cubicBezTo>
                    <a:pt x="387" y="533"/>
                    <a:pt x="387" y="533"/>
                    <a:pt x="387" y="533"/>
                  </a:cubicBezTo>
                  <a:cubicBezTo>
                    <a:pt x="391" y="533"/>
                    <a:pt x="393" y="531"/>
                    <a:pt x="395" y="529"/>
                  </a:cubicBezTo>
                  <a:cubicBezTo>
                    <a:pt x="398" y="526"/>
                    <a:pt x="398" y="522"/>
                    <a:pt x="399" y="518"/>
                  </a:cubicBezTo>
                  <a:cubicBezTo>
                    <a:pt x="400" y="516"/>
                    <a:pt x="401" y="514"/>
                    <a:pt x="401" y="513"/>
                  </a:cubicBezTo>
                  <a:cubicBezTo>
                    <a:pt x="402" y="511"/>
                    <a:pt x="403" y="510"/>
                    <a:pt x="404" y="509"/>
                  </a:cubicBezTo>
                  <a:cubicBezTo>
                    <a:pt x="406" y="509"/>
                    <a:pt x="407" y="508"/>
                    <a:pt x="408" y="508"/>
                  </a:cubicBezTo>
                  <a:cubicBezTo>
                    <a:pt x="411" y="508"/>
                    <a:pt x="414" y="510"/>
                    <a:pt x="418" y="512"/>
                  </a:cubicBezTo>
                  <a:cubicBezTo>
                    <a:pt x="419" y="513"/>
                    <a:pt x="421" y="514"/>
                    <a:pt x="423" y="514"/>
                  </a:cubicBezTo>
                  <a:cubicBezTo>
                    <a:pt x="424" y="515"/>
                    <a:pt x="426" y="516"/>
                    <a:pt x="428" y="516"/>
                  </a:cubicBezTo>
                  <a:cubicBezTo>
                    <a:pt x="429" y="516"/>
                    <a:pt x="430" y="516"/>
                    <a:pt x="430" y="515"/>
                  </a:cubicBezTo>
                  <a:cubicBezTo>
                    <a:pt x="432" y="515"/>
                    <a:pt x="433" y="514"/>
                    <a:pt x="433" y="513"/>
                  </a:cubicBezTo>
                  <a:cubicBezTo>
                    <a:pt x="434" y="511"/>
                    <a:pt x="435" y="509"/>
                    <a:pt x="436" y="507"/>
                  </a:cubicBezTo>
                  <a:cubicBezTo>
                    <a:pt x="436" y="503"/>
                    <a:pt x="437" y="499"/>
                    <a:pt x="439" y="496"/>
                  </a:cubicBezTo>
                  <a:cubicBezTo>
                    <a:pt x="440" y="492"/>
                    <a:pt x="443" y="489"/>
                    <a:pt x="447" y="487"/>
                  </a:cubicBezTo>
                  <a:cubicBezTo>
                    <a:pt x="452" y="484"/>
                    <a:pt x="457" y="481"/>
                    <a:pt x="461" y="478"/>
                  </a:cubicBezTo>
                  <a:cubicBezTo>
                    <a:pt x="465" y="476"/>
                    <a:pt x="469" y="474"/>
                    <a:pt x="472" y="474"/>
                  </a:cubicBezTo>
                  <a:cubicBezTo>
                    <a:pt x="474" y="474"/>
                    <a:pt x="476" y="474"/>
                    <a:pt x="479" y="476"/>
                  </a:cubicBezTo>
                  <a:cubicBezTo>
                    <a:pt x="483" y="478"/>
                    <a:pt x="490" y="482"/>
                    <a:pt x="497" y="485"/>
                  </a:cubicBezTo>
                  <a:cubicBezTo>
                    <a:pt x="504" y="487"/>
                    <a:pt x="511" y="490"/>
                    <a:pt x="517" y="490"/>
                  </a:cubicBezTo>
                  <a:cubicBezTo>
                    <a:pt x="519" y="490"/>
                    <a:pt x="522" y="489"/>
                    <a:pt x="524" y="487"/>
                  </a:cubicBezTo>
                  <a:cubicBezTo>
                    <a:pt x="525" y="486"/>
                    <a:pt x="525" y="485"/>
                    <a:pt x="525" y="483"/>
                  </a:cubicBezTo>
                  <a:cubicBezTo>
                    <a:pt x="525" y="480"/>
                    <a:pt x="524" y="477"/>
                    <a:pt x="523" y="474"/>
                  </a:cubicBezTo>
                  <a:cubicBezTo>
                    <a:pt x="521" y="469"/>
                    <a:pt x="517" y="462"/>
                    <a:pt x="515" y="456"/>
                  </a:cubicBezTo>
                  <a:cubicBezTo>
                    <a:pt x="512" y="449"/>
                    <a:pt x="510" y="442"/>
                    <a:pt x="510" y="436"/>
                  </a:cubicBezTo>
                  <a:cubicBezTo>
                    <a:pt x="510" y="433"/>
                    <a:pt x="510" y="430"/>
                    <a:pt x="511" y="427"/>
                  </a:cubicBezTo>
                  <a:cubicBezTo>
                    <a:pt x="516" y="416"/>
                    <a:pt x="524" y="396"/>
                    <a:pt x="531" y="375"/>
                  </a:cubicBezTo>
                  <a:cubicBezTo>
                    <a:pt x="538" y="355"/>
                    <a:pt x="545" y="334"/>
                    <a:pt x="546" y="321"/>
                  </a:cubicBezTo>
                  <a:cubicBezTo>
                    <a:pt x="547" y="316"/>
                    <a:pt x="548" y="312"/>
                    <a:pt x="550" y="309"/>
                  </a:cubicBezTo>
                  <a:cubicBezTo>
                    <a:pt x="553" y="305"/>
                    <a:pt x="556" y="303"/>
                    <a:pt x="560" y="302"/>
                  </a:cubicBezTo>
                  <a:cubicBezTo>
                    <a:pt x="561" y="301"/>
                    <a:pt x="563" y="300"/>
                    <a:pt x="564" y="298"/>
                  </a:cubicBezTo>
                  <a:cubicBezTo>
                    <a:pt x="566" y="297"/>
                    <a:pt x="567" y="295"/>
                    <a:pt x="567" y="293"/>
                  </a:cubicBezTo>
                  <a:cubicBezTo>
                    <a:pt x="567" y="292"/>
                    <a:pt x="567" y="292"/>
                    <a:pt x="567" y="291"/>
                  </a:cubicBezTo>
                  <a:cubicBezTo>
                    <a:pt x="566" y="289"/>
                    <a:pt x="566" y="288"/>
                    <a:pt x="565" y="287"/>
                  </a:cubicBezTo>
                  <a:cubicBezTo>
                    <a:pt x="563" y="285"/>
                    <a:pt x="560" y="284"/>
                    <a:pt x="558" y="284"/>
                  </a:cubicBezTo>
                  <a:cubicBezTo>
                    <a:pt x="554" y="283"/>
                    <a:pt x="550" y="284"/>
                    <a:pt x="547" y="283"/>
                  </a:cubicBezTo>
                  <a:cubicBezTo>
                    <a:pt x="545" y="283"/>
                    <a:pt x="544" y="282"/>
                    <a:pt x="543" y="282"/>
                  </a:cubicBezTo>
                  <a:cubicBezTo>
                    <a:pt x="542" y="281"/>
                    <a:pt x="541" y="280"/>
                    <a:pt x="541" y="278"/>
                  </a:cubicBezTo>
                  <a:cubicBezTo>
                    <a:pt x="540" y="274"/>
                    <a:pt x="538" y="269"/>
                    <a:pt x="537" y="264"/>
                  </a:cubicBezTo>
                  <a:cubicBezTo>
                    <a:pt x="535" y="260"/>
                    <a:pt x="534" y="256"/>
                    <a:pt x="534" y="252"/>
                  </a:cubicBezTo>
                  <a:cubicBezTo>
                    <a:pt x="534" y="249"/>
                    <a:pt x="535" y="247"/>
                    <a:pt x="537" y="245"/>
                  </a:cubicBezTo>
                  <a:cubicBezTo>
                    <a:pt x="541" y="241"/>
                    <a:pt x="546" y="238"/>
                    <a:pt x="550" y="235"/>
                  </a:cubicBezTo>
                  <a:cubicBezTo>
                    <a:pt x="552" y="233"/>
                    <a:pt x="553" y="231"/>
                    <a:pt x="555" y="230"/>
                  </a:cubicBezTo>
                  <a:cubicBezTo>
                    <a:pt x="556" y="228"/>
                    <a:pt x="557" y="226"/>
                    <a:pt x="557" y="223"/>
                  </a:cubicBezTo>
                  <a:cubicBezTo>
                    <a:pt x="557" y="223"/>
                    <a:pt x="557" y="222"/>
                    <a:pt x="557" y="222"/>
                  </a:cubicBezTo>
                  <a:cubicBezTo>
                    <a:pt x="557" y="221"/>
                    <a:pt x="556" y="220"/>
                    <a:pt x="555" y="219"/>
                  </a:cubicBezTo>
                  <a:cubicBezTo>
                    <a:pt x="554" y="218"/>
                    <a:pt x="553" y="218"/>
                    <a:pt x="551" y="218"/>
                  </a:cubicBezTo>
                  <a:cubicBezTo>
                    <a:pt x="549" y="217"/>
                    <a:pt x="547" y="217"/>
                    <a:pt x="545" y="217"/>
                  </a:cubicBezTo>
                  <a:cubicBezTo>
                    <a:pt x="542" y="217"/>
                    <a:pt x="538" y="217"/>
                    <a:pt x="534" y="217"/>
                  </a:cubicBezTo>
                  <a:cubicBezTo>
                    <a:pt x="530" y="217"/>
                    <a:pt x="526" y="217"/>
                    <a:pt x="524" y="216"/>
                  </a:cubicBezTo>
                  <a:cubicBezTo>
                    <a:pt x="522" y="216"/>
                    <a:pt x="521" y="215"/>
                    <a:pt x="521" y="215"/>
                  </a:cubicBezTo>
                  <a:cubicBezTo>
                    <a:pt x="520" y="214"/>
                    <a:pt x="519" y="213"/>
                    <a:pt x="519" y="212"/>
                  </a:cubicBezTo>
                  <a:cubicBezTo>
                    <a:pt x="518" y="204"/>
                    <a:pt x="516" y="194"/>
                    <a:pt x="516" y="184"/>
                  </a:cubicBezTo>
                  <a:cubicBezTo>
                    <a:pt x="516" y="178"/>
                    <a:pt x="516" y="173"/>
                    <a:pt x="518" y="168"/>
                  </a:cubicBezTo>
                  <a:cubicBezTo>
                    <a:pt x="521" y="163"/>
                    <a:pt x="527" y="155"/>
                    <a:pt x="532" y="148"/>
                  </a:cubicBezTo>
                  <a:cubicBezTo>
                    <a:pt x="535" y="144"/>
                    <a:pt x="537" y="140"/>
                    <a:pt x="539" y="137"/>
                  </a:cubicBezTo>
                  <a:cubicBezTo>
                    <a:pt x="541" y="133"/>
                    <a:pt x="543" y="130"/>
                    <a:pt x="543" y="127"/>
                  </a:cubicBezTo>
                  <a:cubicBezTo>
                    <a:pt x="543" y="125"/>
                    <a:pt x="542" y="123"/>
                    <a:pt x="540" y="121"/>
                  </a:cubicBezTo>
                  <a:cubicBezTo>
                    <a:pt x="539" y="121"/>
                    <a:pt x="538" y="120"/>
                    <a:pt x="536" y="120"/>
                  </a:cubicBezTo>
                  <a:cubicBezTo>
                    <a:pt x="533" y="120"/>
                    <a:pt x="530" y="122"/>
                    <a:pt x="526" y="124"/>
                  </a:cubicBezTo>
                  <a:cubicBezTo>
                    <a:pt x="520" y="126"/>
                    <a:pt x="513" y="131"/>
                    <a:pt x="506" y="134"/>
                  </a:cubicBezTo>
                  <a:cubicBezTo>
                    <a:pt x="500" y="138"/>
                    <a:pt x="493" y="140"/>
                    <a:pt x="488" y="140"/>
                  </a:cubicBezTo>
                  <a:cubicBezTo>
                    <a:pt x="486" y="140"/>
                    <a:pt x="484" y="140"/>
                    <a:pt x="483" y="139"/>
                  </a:cubicBezTo>
                  <a:cubicBezTo>
                    <a:pt x="475" y="134"/>
                    <a:pt x="464" y="126"/>
                    <a:pt x="453" y="118"/>
                  </a:cubicBezTo>
                  <a:cubicBezTo>
                    <a:pt x="442" y="111"/>
                    <a:pt x="432" y="104"/>
                    <a:pt x="427" y="101"/>
                  </a:cubicBezTo>
                  <a:cubicBezTo>
                    <a:pt x="422" y="98"/>
                    <a:pt x="420" y="95"/>
                    <a:pt x="418" y="92"/>
                  </a:cubicBezTo>
                  <a:cubicBezTo>
                    <a:pt x="417" y="89"/>
                    <a:pt x="415" y="86"/>
                    <a:pt x="410" y="84"/>
                  </a:cubicBezTo>
                  <a:cubicBezTo>
                    <a:pt x="408" y="82"/>
                    <a:pt x="406" y="82"/>
                    <a:pt x="404" y="82"/>
                  </a:cubicBezTo>
                  <a:cubicBezTo>
                    <a:pt x="403" y="82"/>
                    <a:pt x="401" y="82"/>
                    <a:pt x="401" y="83"/>
                  </a:cubicBezTo>
                  <a:cubicBezTo>
                    <a:pt x="400" y="83"/>
                    <a:pt x="399" y="83"/>
                    <a:pt x="399" y="83"/>
                  </a:cubicBezTo>
                  <a:cubicBezTo>
                    <a:pt x="398" y="83"/>
                    <a:pt x="398" y="83"/>
                    <a:pt x="398" y="83"/>
                  </a:cubicBezTo>
                  <a:cubicBezTo>
                    <a:pt x="398" y="83"/>
                    <a:pt x="398" y="83"/>
                    <a:pt x="397" y="82"/>
                  </a:cubicBezTo>
                  <a:cubicBezTo>
                    <a:pt x="397" y="82"/>
                    <a:pt x="396" y="81"/>
                    <a:pt x="396" y="80"/>
                  </a:cubicBezTo>
                  <a:cubicBezTo>
                    <a:pt x="396" y="79"/>
                    <a:pt x="396" y="78"/>
                    <a:pt x="396" y="77"/>
                  </a:cubicBezTo>
                  <a:cubicBezTo>
                    <a:pt x="396" y="75"/>
                    <a:pt x="396" y="73"/>
                    <a:pt x="396" y="70"/>
                  </a:cubicBezTo>
                  <a:cubicBezTo>
                    <a:pt x="396" y="68"/>
                    <a:pt x="396" y="66"/>
                    <a:pt x="395" y="64"/>
                  </a:cubicBezTo>
                  <a:cubicBezTo>
                    <a:pt x="394" y="62"/>
                    <a:pt x="392" y="60"/>
                    <a:pt x="389" y="59"/>
                  </a:cubicBezTo>
                  <a:cubicBezTo>
                    <a:pt x="388" y="59"/>
                    <a:pt x="386" y="58"/>
                    <a:pt x="385" y="58"/>
                  </a:cubicBezTo>
                  <a:cubicBezTo>
                    <a:pt x="383" y="58"/>
                    <a:pt x="381" y="59"/>
                    <a:pt x="379" y="60"/>
                  </a:cubicBezTo>
                  <a:cubicBezTo>
                    <a:pt x="377" y="61"/>
                    <a:pt x="375" y="62"/>
                    <a:pt x="373" y="63"/>
                  </a:cubicBezTo>
                  <a:cubicBezTo>
                    <a:pt x="372" y="65"/>
                    <a:pt x="370" y="65"/>
                    <a:pt x="367" y="65"/>
                  </a:cubicBezTo>
                  <a:cubicBezTo>
                    <a:pt x="366" y="65"/>
                    <a:pt x="366" y="65"/>
                    <a:pt x="366" y="65"/>
                  </a:cubicBezTo>
                  <a:cubicBezTo>
                    <a:pt x="366" y="65"/>
                    <a:pt x="366" y="65"/>
                    <a:pt x="366" y="65"/>
                  </a:cubicBezTo>
                  <a:cubicBezTo>
                    <a:pt x="361" y="65"/>
                    <a:pt x="352" y="64"/>
                    <a:pt x="343" y="61"/>
                  </a:cubicBezTo>
                  <a:cubicBezTo>
                    <a:pt x="339" y="59"/>
                    <a:pt x="335" y="57"/>
                    <a:pt x="332" y="54"/>
                  </a:cubicBezTo>
                  <a:cubicBezTo>
                    <a:pt x="329" y="51"/>
                    <a:pt x="327" y="46"/>
                    <a:pt x="326" y="41"/>
                  </a:cubicBezTo>
                  <a:cubicBezTo>
                    <a:pt x="324" y="32"/>
                    <a:pt x="322" y="22"/>
                    <a:pt x="319" y="14"/>
                  </a:cubicBezTo>
                  <a:cubicBezTo>
                    <a:pt x="318" y="10"/>
                    <a:pt x="317" y="7"/>
                    <a:pt x="315" y="5"/>
                  </a:cubicBezTo>
                  <a:cubicBezTo>
                    <a:pt x="314" y="3"/>
                    <a:pt x="313" y="2"/>
                    <a:pt x="312" y="2"/>
                  </a:cubicBezTo>
                  <a:cubicBezTo>
                    <a:pt x="312" y="1"/>
                    <a:pt x="310" y="0"/>
                    <a:pt x="309" y="0"/>
                  </a:cubicBezTo>
                  <a:cubicBezTo>
                    <a:pt x="308" y="0"/>
                    <a:pt x="307" y="0"/>
                    <a:pt x="307" y="1"/>
                  </a:cubicBezTo>
                  <a:cubicBezTo>
                    <a:pt x="306" y="2"/>
                    <a:pt x="305" y="3"/>
                    <a:pt x="304" y="4"/>
                  </a:cubicBezTo>
                  <a:cubicBezTo>
                    <a:pt x="303" y="6"/>
                    <a:pt x="303" y="7"/>
                    <a:pt x="302" y="9"/>
                  </a:cubicBezTo>
                  <a:cubicBezTo>
                    <a:pt x="299" y="20"/>
                    <a:pt x="296" y="32"/>
                    <a:pt x="292" y="40"/>
                  </a:cubicBezTo>
                  <a:cubicBezTo>
                    <a:pt x="290" y="45"/>
                    <a:pt x="288" y="49"/>
                    <a:pt x="286" y="51"/>
                  </a:cubicBezTo>
                  <a:cubicBezTo>
                    <a:pt x="284" y="54"/>
                    <a:pt x="281" y="55"/>
                    <a:pt x="279" y="56"/>
                  </a:cubicBezTo>
                  <a:cubicBezTo>
                    <a:pt x="267" y="58"/>
                    <a:pt x="251" y="58"/>
                    <a:pt x="235" y="64"/>
                  </a:cubicBezTo>
                  <a:cubicBezTo>
                    <a:pt x="226" y="68"/>
                    <a:pt x="219" y="70"/>
                    <a:pt x="213" y="70"/>
                  </a:cubicBezTo>
                  <a:cubicBezTo>
                    <a:pt x="208" y="70"/>
                    <a:pt x="204" y="69"/>
                    <a:pt x="198" y="66"/>
                  </a:cubicBezTo>
                  <a:cubicBezTo>
                    <a:pt x="194" y="63"/>
                    <a:pt x="190" y="60"/>
                    <a:pt x="187" y="59"/>
                  </a:cubicBezTo>
                  <a:cubicBezTo>
                    <a:pt x="184" y="57"/>
                    <a:pt x="181" y="56"/>
                    <a:pt x="178" y="56"/>
                  </a:cubicBezTo>
                  <a:cubicBezTo>
                    <a:pt x="177" y="56"/>
                    <a:pt x="175" y="57"/>
                    <a:pt x="173" y="57"/>
                  </a:cubicBezTo>
                  <a:cubicBezTo>
                    <a:pt x="172" y="58"/>
                    <a:pt x="171" y="58"/>
                    <a:pt x="170" y="59"/>
                  </a:cubicBezTo>
                  <a:cubicBezTo>
                    <a:pt x="169" y="61"/>
                    <a:pt x="168" y="63"/>
                    <a:pt x="167" y="66"/>
                  </a:cubicBezTo>
                  <a:cubicBezTo>
                    <a:pt x="167" y="69"/>
                    <a:pt x="166" y="73"/>
                    <a:pt x="165" y="76"/>
                  </a:cubicBezTo>
                  <a:cubicBezTo>
                    <a:pt x="164" y="80"/>
                    <a:pt x="163" y="83"/>
                    <a:pt x="161" y="85"/>
                  </a:cubicBezTo>
                  <a:cubicBezTo>
                    <a:pt x="157" y="88"/>
                    <a:pt x="152" y="92"/>
                    <a:pt x="146" y="96"/>
                  </a:cubicBezTo>
                  <a:cubicBezTo>
                    <a:pt x="140" y="100"/>
                    <a:pt x="133" y="102"/>
                    <a:pt x="127" y="102"/>
                  </a:cubicBezTo>
                  <a:cubicBezTo>
                    <a:pt x="124" y="102"/>
                    <a:pt x="122" y="102"/>
                    <a:pt x="120" y="100"/>
                  </a:cubicBezTo>
                  <a:cubicBezTo>
                    <a:pt x="117" y="98"/>
                    <a:pt x="112" y="95"/>
                    <a:pt x="107" y="90"/>
                  </a:cubicBezTo>
                  <a:cubicBezTo>
                    <a:pt x="99" y="84"/>
                    <a:pt x="90" y="75"/>
                    <a:pt x="81" y="69"/>
                  </a:cubicBezTo>
                  <a:cubicBezTo>
                    <a:pt x="77" y="65"/>
                    <a:pt x="73" y="62"/>
                    <a:pt x="69" y="60"/>
                  </a:cubicBezTo>
                  <a:cubicBezTo>
                    <a:pt x="65" y="58"/>
                    <a:pt x="62" y="56"/>
                    <a:pt x="59" y="56"/>
                  </a:cubicBezTo>
                  <a:cubicBezTo>
                    <a:pt x="58" y="56"/>
                    <a:pt x="56" y="57"/>
                    <a:pt x="55" y="58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60"/>
                    <a:pt x="58" y="60"/>
                    <a:pt x="59" y="60"/>
                  </a:cubicBezTo>
                  <a:cubicBezTo>
                    <a:pt x="60" y="60"/>
                    <a:pt x="62" y="61"/>
                    <a:pt x="64" y="62"/>
                  </a:cubicBezTo>
                  <a:cubicBezTo>
                    <a:pt x="71" y="65"/>
                    <a:pt x="82" y="74"/>
                    <a:pt x="92" y="83"/>
                  </a:cubicBezTo>
                  <a:cubicBezTo>
                    <a:pt x="97" y="87"/>
                    <a:pt x="102" y="91"/>
                    <a:pt x="106" y="95"/>
                  </a:cubicBezTo>
                  <a:cubicBezTo>
                    <a:pt x="111" y="99"/>
                    <a:pt x="115" y="102"/>
                    <a:pt x="117" y="104"/>
                  </a:cubicBezTo>
                  <a:cubicBezTo>
                    <a:pt x="121" y="106"/>
                    <a:pt x="124" y="106"/>
                    <a:pt x="127" y="106"/>
                  </a:cubicBezTo>
                  <a:cubicBezTo>
                    <a:pt x="134" y="106"/>
                    <a:pt x="142" y="103"/>
                    <a:pt x="148" y="99"/>
                  </a:cubicBezTo>
                  <a:cubicBezTo>
                    <a:pt x="154" y="96"/>
                    <a:pt x="160" y="91"/>
                    <a:pt x="163" y="88"/>
                  </a:cubicBezTo>
                  <a:cubicBezTo>
                    <a:pt x="166" y="86"/>
                    <a:pt x="167" y="83"/>
                    <a:pt x="168" y="80"/>
                  </a:cubicBezTo>
                  <a:cubicBezTo>
                    <a:pt x="170" y="76"/>
                    <a:pt x="170" y="71"/>
                    <a:pt x="171" y="67"/>
                  </a:cubicBezTo>
                  <a:cubicBezTo>
                    <a:pt x="171" y="65"/>
                    <a:pt x="172" y="64"/>
                    <a:pt x="172" y="63"/>
                  </a:cubicBezTo>
                  <a:cubicBezTo>
                    <a:pt x="173" y="62"/>
                    <a:pt x="174" y="61"/>
                    <a:pt x="174" y="61"/>
                  </a:cubicBezTo>
                  <a:cubicBezTo>
                    <a:pt x="176" y="60"/>
                    <a:pt x="177" y="60"/>
                    <a:pt x="178" y="60"/>
                  </a:cubicBezTo>
                  <a:cubicBezTo>
                    <a:pt x="180" y="60"/>
                    <a:pt x="182" y="61"/>
                    <a:pt x="185" y="62"/>
                  </a:cubicBezTo>
                  <a:cubicBezTo>
                    <a:pt x="188" y="64"/>
                    <a:pt x="191" y="66"/>
                    <a:pt x="196" y="69"/>
                  </a:cubicBezTo>
                  <a:cubicBezTo>
                    <a:pt x="202" y="73"/>
                    <a:pt x="207" y="74"/>
                    <a:pt x="213" y="74"/>
                  </a:cubicBezTo>
                  <a:cubicBezTo>
                    <a:pt x="220" y="74"/>
                    <a:pt x="227" y="72"/>
                    <a:pt x="236" y="68"/>
                  </a:cubicBezTo>
                  <a:cubicBezTo>
                    <a:pt x="252" y="62"/>
                    <a:pt x="267" y="62"/>
                    <a:pt x="279" y="60"/>
                  </a:cubicBezTo>
                  <a:cubicBezTo>
                    <a:pt x="283" y="59"/>
                    <a:pt x="286" y="57"/>
                    <a:pt x="289" y="54"/>
                  </a:cubicBezTo>
                  <a:cubicBezTo>
                    <a:pt x="293" y="49"/>
                    <a:pt x="296" y="42"/>
                    <a:pt x="299" y="35"/>
                  </a:cubicBezTo>
                  <a:cubicBezTo>
                    <a:pt x="302" y="27"/>
                    <a:pt x="304" y="18"/>
                    <a:pt x="306" y="10"/>
                  </a:cubicBezTo>
                  <a:cubicBezTo>
                    <a:pt x="307" y="8"/>
                    <a:pt x="307" y="6"/>
                    <a:pt x="308" y="5"/>
                  </a:cubicBezTo>
                  <a:cubicBezTo>
                    <a:pt x="308" y="5"/>
                    <a:pt x="309" y="4"/>
                    <a:pt x="309" y="4"/>
                  </a:cubicBezTo>
                  <a:cubicBezTo>
                    <a:pt x="309" y="4"/>
                    <a:pt x="309" y="4"/>
                    <a:pt x="309" y="4"/>
                  </a:cubicBezTo>
                  <a:cubicBezTo>
                    <a:pt x="309" y="4"/>
                    <a:pt x="309" y="4"/>
                    <a:pt x="310" y="5"/>
                  </a:cubicBezTo>
                  <a:cubicBezTo>
                    <a:pt x="311" y="5"/>
                    <a:pt x="312" y="7"/>
                    <a:pt x="313" y="10"/>
                  </a:cubicBezTo>
                  <a:cubicBezTo>
                    <a:pt x="317" y="17"/>
                    <a:pt x="320" y="30"/>
                    <a:pt x="322" y="41"/>
                  </a:cubicBezTo>
                  <a:cubicBezTo>
                    <a:pt x="323" y="48"/>
                    <a:pt x="326" y="53"/>
                    <a:pt x="329" y="57"/>
                  </a:cubicBezTo>
                  <a:cubicBezTo>
                    <a:pt x="335" y="62"/>
                    <a:pt x="342" y="65"/>
                    <a:pt x="349" y="67"/>
                  </a:cubicBezTo>
                  <a:cubicBezTo>
                    <a:pt x="356" y="69"/>
                    <a:pt x="362" y="69"/>
                    <a:pt x="366" y="69"/>
                  </a:cubicBezTo>
                  <a:cubicBezTo>
                    <a:pt x="366" y="69"/>
                    <a:pt x="366" y="69"/>
                    <a:pt x="366" y="69"/>
                  </a:cubicBezTo>
                  <a:cubicBezTo>
                    <a:pt x="366" y="69"/>
                    <a:pt x="366" y="69"/>
                    <a:pt x="366" y="69"/>
                  </a:cubicBezTo>
                  <a:cubicBezTo>
                    <a:pt x="367" y="69"/>
                    <a:pt x="367" y="69"/>
                    <a:pt x="367" y="69"/>
                  </a:cubicBezTo>
                  <a:cubicBezTo>
                    <a:pt x="372" y="69"/>
                    <a:pt x="375" y="67"/>
                    <a:pt x="378" y="66"/>
                  </a:cubicBezTo>
                  <a:cubicBezTo>
                    <a:pt x="379" y="65"/>
                    <a:pt x="380" y="64"/>
                    <a:pt x="381" y="63"/>
                  </a:cubicBezTo>
                  <a:cubicBezTo>
                    <a:pt x="382" y="63"/>
                    <a:pt x="383" y="62"/>
                    <a:pt x="385" y="62"/>
                  </a:cubicBezTo>
                  <a:cubicBezTo>
                    <a:pt x="386" y="62"/>
                    <a:pt x="387" y="63"/>
                    <a:pt x="388" y="63"/>
                  </a:cubicBezTo>
                  <a:cubicBezTo>
                    <a:pt x="390" y="64"/>
                    <a:pt x="391" y="64"/>
                    <a:pt x="391" y="65"/>
                  </a:cubicBezTo>
                  <a:cubicBezTo>
                    <a:pt x="392" y="67"/>
                    <a:pt x="392" y="68"/>
                    <a:pt x="392" y="70"/>
                  </a:cubicBezTo>
                  <a:cubicBezTo>
                    <a:pt x="392" y="72"/>
                    <a:pt x="392" y="75"/>
                    <a:pt x="392" y="77"/>
                  </a:cubicBezTo>
                  <a:cubicBezTo>
                    <a:pt x="392" y="78"/>
                    <a:pt x="392" y="80"/>
                    <a:pt x="392" y="81"/>
                  </a:cubicBezTo>
                  <a:cubicBezTo>
                    <a:pt x="393" y="82"/>
                    <a:pt x="393" y="84"/>
                    <a:pt x="394" y="85"/>
                  </a:cubicBezTo>
                  <a:cubicBezTo>
                    <a:pt x="395" y="86"/>
                    <a:pt x="396" y="86"/>
                    <a:pt x="397" y="87"/>
                  </a:cubicBezTo>
                  <a:cubicBezTo>
                    <a:pt x="397" y="87"/>
                    <a:pt x="398" y="87"/>
                    <a:pt x="399" y="87"/>
                  </a:cubicBezTo>
                  <a:cubicBezTo>
                    <a:pt x="400" y="87"/>
                    <a:pt x="401" y="87"/>
                    <a:pt x="402" y="86"/>
                  </a:cubicBezTo>
                  <a:cubicBezTo>
                    <a:pt x="403" y="86"/>
                    <a:pt x="403" y="86"/>
                    <a:pt x="404" y="86"/>
                  </a:cubicBezTo>
                  <a:cubicBezTo>
                    <a:pt x="405" y="86"/>
                    <a:pt x="406" y="86"/>
                    <a:pt x="408" y="87"/>
                  </a:cubicBezTo>
                  <a:cubicBezTo>
                    <a:pt x="412" y="89"/>
                    <a:pt x="413" y="91"/>
                    <a:pt x="415" y="95"/>
                  </a:cubicBezTo>
                  <a:cubicBezTo>
                    <a:pt x="417" y="98"/>
                    <a:pt x="419" y="101"/>
                    <a:pt x="425" y="104"/>
                  </a:cubicBezTo>
                  <a:cubicBezTo>
                    <a:pt x="430" y="107"/>
                    <a:pt x="440" y="114"/>
                    <a:pt x="451" y="122"/>
                  </a:cubicBezTo>
                  <a:cubicBezTo>
                    <a:pt x="462" y="129"/>
                    <a:pt x="473" y="137"/>
                    <a:pt x="480" y="142"/>
                  </a:cubicBezTo>
                  <a:cubicBezTo>
                    <a:pt x="483" y="144"/>
                    <a:pt x="485" y="144"/>
                    <a:pt x="488" y="144"/>
                  </a:cubicBezTo>
                  <a:cubicBezTo>
                    <a:pt x="492" y="144"/>
                    <a:pt x="497" y="143"/>
                    <a:pt x="501" y="141"/>
                  </a:cubicBezTo>
                  <a:cubicBezTo>
                    <a:pt x="508" y="138"/>
                    <a:pt x="515" y="134"/>
                    <a:pt x="521" y="130"/>
                  </a:cubicBezTo>
                  <a:cubicBezTo>
                    <a:pt x="525" y="129"/>
                    <a:pt x="528" y="127"/>
                    <a:pt x="530" y="126"/>
                  </a:cubicBezTo>
                  <a:cubicBezTo>
                    <a:pt x="533" y="125"/>
                    <a:pt x="535" y="124"/>
                    <a:pt x="536" y="124"/>
                  </a:cubicBezTo>
                  <a:cubicBezTo>
                    <a:pt x="537" y="124"/>
                    <a:pt x="537" y="124"/>
                    <a:pt x="538" y="125"/>
                  </a:cubicBezTo>
                  <a:cubicBezTo>
                    <a:pt x="538" y="125"/>
                    <a:pt x="539" y="126"/>
                    <a:pt x="539" y="127"/>
                  </a:cubicBezTo>
                  <a:cubicBezTo>
                    <a:pt x="539" y="129"/>
                    <a:pt x="538" y="131"/>
                    <a:pt x="536" y="135"/>
                  </a:cubicBezTo>
                  <a:cubicBezTo>
                    <a:pt x="533" y="139"/>
                    <a:pt x="529" y="145"/>
                    <a:pt x="525" y="151"/>
                  </a:cubicBezTo>
                  <a:cubicBezTo>
                    <a:pt x="521" y="157"/>
                    <a:pt x="517" y="162"/>
                    <a:pt x="515" y="166"/>
                  </a:cubicBezTo>
                  <a:cubicBezTo>
                    <a:pt x="512" y="172"/>
                    <a:pt x="512" y="178"/>
                    <a:pt x="512" y="184"/>
                  </a:cubicBezTo>
                  <a:cubicBezTo>
                    <a:pt x="512" y="194"/>
                    <a:pt x="514" y="205"/>
                    <a:pt x="515" y="213"/>
                  </a:cubicBezTo>
                  <a:cubicBezTo>
                    <a:pt x="516" y="215"/>
                    <a:pt x="517" y="217"/>
                    <a:pt x="518" y="218"/>
                  </a:cubicBezTo>
                  <a:cubicBezTo>
                    <a:pt x="520" y="219"/>
                    <a:pt x="522" y="220"/>
                    <a:pt x="525" y="221"/>
                  </a:cubicBezTo>
                  <a:cubicBezTo>
                    <a:pt x="528" y="221"/>
                    <a:pt x="531" y="221"/>
                    <a:pt x="534" y="221"/>
                  </a:cubicBezTo>
                  <a:cubicBezTo>
                    <a:pt x="538" y="221"/>
                    <a:pt x="542" y="221"/>
                    <a:pt x="545" y="221"/>
                  </a:cubicBezTo>
                  <a:cubicBezTo>
                    <a:pt x="548" y="221"/>
                    <a:pt x="550" y="221"/>
                    <a:pt x="551" y="222"/>
                  </a:cubicBezTo>
                  <a:cubicBezTo>
                    <a:pt x="552" y="222"/>
                    <a:pt x="553" y="222"/>
                    <a:pt x="553" y="222"/>
                  </a:cubicBezTo>
                  <a:cubicBezTo>
                    <a:pt x="553" y="223"/>
                    <a:pt x="553" y="223"/>
                    <a:pt x="553" y="223"/>
                  </a:cubicBezTo>
                  <a:cubicBezTo>
                    <a:pt x="553" y="223"/>
                    <a:pt x="553" y="223"/>
                    <a:pt x="553" y="223"/>
                  </a:cubicBezTo>
                  <a:cubicBezTo>
                    <a:pt x="553" y="225"/>
                    <a:pt x="553" y="226"/>
                    <a:pt x="552" y="227"/>
                  </a:cubicBezTo>
                  <a:cubicBezTo>
                    <a:pt x="550" y="229"/>
                    <a:pt x="547" y="231"/>
                    <a:pt x="544" y="234"/>
                  </a:cubicBezTo>
                  <a:cubicBezTo>
                    <a:pt x="541" y="236"/>
                    <a:pt x="538" y="239"/>
                    <a:pt x="534" y="242"/>
                  </a:cubicBezTo>
                  <a:cubicBezTo>
                    <a:pt x="531" y="245"/>
                    <a:pt x="530" y="249"/>
                    <a:pt x="530" y="252"/>
                  </a:cubicBezTo>
                  <a:cubicBezTo>
                    <a:pt x="530" y="257"/>
                    <a:pt x="532" y="261"/>
                    <a:pt x="533" y="266"/>
                  </a:cubicBezTo>
                  <a:cubicBezTo>
                    <a:pt x="535" y="270"/>
                    <a:pt x="536" y="275"/>
                    <a:pt x="537" y="279"/>
                  </a:cubicBezTo>
                  <a:cubicBezTo>
                    <a:pt x="537" y="281"/>
                    <a:pt x="538" y="282"/>
                    <a:pt x="539" y="284"/>
                  </a:cubicBezTo>
                  <a:cubicBezTo>
                    <a:pt x="541" y="286"/>
                    <a:pt x="544" y="287"/>
                    <a:pt x="546" y="287"/>
                  </a:cubicBezTo>
                  <a:cubicBezTo>
                    <a:pt x="550" y="288"/>
                    <a:pt x="554" y="287"/>
                    <a:pt x="558" y="288"/>
                  </a:cubicBezTo>
                  <a:cubicBezTo>
                    <a:pt x="559" y="288"/>
                    <a:pt x="560" y="288"/>
                    <a:pt x="561" y="289"/>
                  </a:cubicBezTo>
                  <a:cubicBezTo>
                    <a:pt x="562" y="290"/>
                    <a:pt x="562" y="290"/>
                    <a:pt x="563" y="292"/>
                  </a:cubicBezTo>
                  <a:cubicBezTo>
                    <a:pt x="563" y="292"/>
                    <a:pt x="563" y="293"/>
                    <a:pt x="563" y="293"/>
                  </a:cubicBezTo>
                  <a:cubicBezTo>
                    <a:pt x="563" y="294"/>
                    <a:pt x="563" y="294"/>
                    <a:pt x="562" y="295"/>
                  </a:cubicBezTo>
                  <a:cubicBezTo>
                    <a:pt x="562" y="296"/>
                    <a:pt x="561" y="297"/>
                    <a:pt x="559" y="298"/>
                  </a:cubicBezTo>
                  <a:cubicBezTo>
                    <a:pt x="556" y="299"/>
                    <a:pt x="552" y="301"/>
                    <a:pt x="549" y="304"/>
                  </a:cubicBezTo>
                  <a:cubicBezTo>
                    <a:pt x="546" y="308"/>
                    <a:pt x="543" y="313"/>
                    <a:pt x="542" y="321"/>
                  </a:cubicBezTo>
                  <a:cubicBezTo>
                    <a:pt x="541" y="332"/>
                    <a:pt x="535" y="353"/>
                    <a:pt x="527" y="374"/>
                  </a:cubicBezTo>
                  <a:cubicBezTo>
                    <a:pt x="520" y="395"/>
                    <a:pt x="512" y="415"/>
                    <a:pt x="508" y="426"/>
                  </a:cubicBezTo>
                  <a:cubicBezTo>
                    <a:pt x="506" y="429"/>
                    <a:pt x="506" y="432"/>
                    <a:pt x="506" y="436"/>
                  </a:cubicBezTo>
                  <a:cubicBezTo>
                    <a:pt x="506" y="446"/>
                    <a:pt x="510" y="455"/>
                    <a:pt x="514" y="464"/>
                  </a:cubicBezTo>
                  <a:cubicBezTo>
                    <a:pt x="516" y="468"/>
                    <a:pt x="518" y="472"/>
                    <a:pt x="519" y="476"/>
                  </a:cubicBezTo>
                  <a:cubicBezTo>
                    <a:pt x="520" y="479"/>
                    <a:pt x="521" y="482"/>
                    <a:pt x="521" y="483"/>
                  </a:cubicBezTo>
                  <a:cubicBezTo>
                    <a:pt x="521" y="484"/>
                    <a:pt x="521" y="484"/>
                    <a:pt x="521" y="485"/>
                  </a:cubicBezTo>
                  <a:cubicBezTo>
                    <a:pt x="520" y="485"/>
                    <a:pt x="519" y="486"/>
                    <a:pt x="517" y="486"/>
                  </a:cubicBezTo>
                  <a:cubicBezTo>
                    <a:pt x="512" y="486"/>
                    <a:pt x="506" y="484"/>
                    <a:pt x="499" y="481"/>
                  </a:cubicBezTo>
                  <a:cubicBezTo>
                    <a:pt x="492" y="478"/>
                    <a:pt x="485" y="475"/>
                    <a:pt x="480" y="472"/>
                  </a:cubicBezTo>
                  <a:cubicBezTo>
                    <a:pt x="478" y="471"/>
                    <a:pt x="475" y="470"/>
                    <a:pt x="472" y="470"/>
                  </a:cubicBezTo>
                  <a:cubicBezTo>
                    <a:pt x="467" y="470"/>
                    <a:pt x="463" y="472"/>
                    <a:pt x="459" y="475"/>
                  </a:cubicBezTo>
                  <a:cubicBezTo>
                    <a:pt x="454" y="478"/>
                    <a:pt x="450" y="481"/>
                    <a:pt x="445" y="484"/>
                  </a:cubicBezTo>
                  <a:cubicBezTo>
                    <a:pt x="441" y="485"/>
                    <a:pt x="438" y="488"/>
                    <a:pt x="437" y="491"/>
                  </a:cubicBezTo>
                  <a:cubicBezTo>
                    <a:pt x="434" y="496"/>
                    <a:pt x="433" y="501"/>
                    <a:pt x="432" y="505"/>
                  </a:cubicBezTo>
                  <a:cubicBezTo>
                    <a:pt x="431" y="507"/>
                    <a:pt x="431" y="509"/>
                    <a:pt x="430" y="510"/>
                  </a:cubicBezTo>
                  <a:cubicBezTo>
                    <a:pt x="430" y="511"/>
                    <a:pt x="429" y="511"/>
                    <a:pt x="429" y="512"/>
                  </a:cubicBezTo>
                  <a:cubicBezTo>
                    <a:pt x="429" y="512"/>
                    <a:pt x="428" y="512"/>
                    <a:pt x="428" y="512"/>
                  </a:cubicBezTo>
                  <a:cubicBezTo>
                    <a:pt x="427" y="512"/>
                    <a:pt x="426" y="511"/>
                    <a:pt x="424" y="511"/>
                  </a:cubicBezTo>
                  <a:cubicBezTo>
                    <a:pt x="422" y="510"/>
                    <a:pt x="420" y="508"/>
                    <a:pt x="417" y="507"/>
                  </a:cubicBezTo>
                  <a:cubicBezTo>
                    <a:pt x="414" y="506"/>
                    <a:pt x="411" y="504"/>
                    <a:pt x="408" y="504"/>
                  </a:cubicBezTo>
                  <a:cubicBezTo>
                    <a:pt x="406" y="504"/>
                    <a:pt x="404" y="505"/>
                    <a:pt x="402" y="506"/>
                  </a:cubicBezTo>
                  <a:cubicBezTo>
                    <a:pt x="400" y="508"/>
                    <a:pt x="398" y="510"/>
                    <a:pt x="397" y="513"/>
                  </a:cubicBezTo>
                  <a:cubicBezTo>
                    <a:pt x="395" y="517"/>
                    <a:pt x="395" y="521"/>
                    <a:pt x="393" y="524"/>
                  </a:cubicBezTo>
                  <a:cubicBezTo>
                    <a:pt x="393" y="526"/>
                    <a:pt x="392" y="527"/>
                    <a:pt x="391" y="528"/>
                  </a:cubicBezTo>
                  <a:cubicBezTo>
                    <a:pt x="390" y="529"/>
                    <a:pt x="389" y="529"/>
                    <a:pt x="386" y="529"/>
                  </a:cubicBezTo>
                  <a:cubicBezTo>
                    <a:pt x="387" y="529"/>
                    <a:pt x="387" y="529"/>
                    <a:pt x="387" y="529"/>
                  </a:cubicBezTo>
                  <a:cubicBezTo>
                    <a:pt x="386" y="529"/>
                    <a:pt x="386" y="529"/>
                    <a:pt x="386" y="529"/>
                  </a:cubicBezTo>
                  <a:cubicBezTo>
                    <a:pt x="383" y="529"/>
                    <a:pt x="382" y="529"/>
                    <a:pt x="380" y="527"/>
                  </a:cubicBezTo>
                  <a:cubicBezTo>
                    <a:pt x="377" y="526"/>
                    <a:pt x="375" y="522"/>
                    <a:pt x="372" y="520"/>
                  </a:cubicBezTo>
                  <a:cubicBezTo>
                    <a:pt x="369" y="517"/>
                    <a:pt x="365" y="514"/>
                    <a:pt x="360" y="514"/>
                  </a:cubicBezTo>
                  <a:cubicBezTo>
                    <a:pt x="359" y="514"/>
                    <a:pt x="358" y="514"/>
                    <a:pt x="356" y="515"/>
                  </a:cubicBezTo>
                  <a:cubicBezTo>
                    <a:pt x="353" y="516"/>
                    <a:pt x="346" y="516"/>
                    <a:pt x="338" y="517"/>
                  </a:cubicBezTo>
                  <a:cubicBezTo>
                    <a:pt x="326" y="518"/>
                    <a:pt x="311" y="519"/>
                    <a:pt x="298" y="520"/>
                  </a:cubicBezTo>
                  <a:cubicBezTo>
                    <a:pt x="291" y="520"/>
                    <a:pt x="285" y="521"/>
                    <a:pt x="281" y="521"/>
                  </a:cubicBezTo>
                  <a:cubicBezTo>
                    <a:pt x="276" y="521"/>
                    <a:pt x="272" y="521"/>
                    <a:pt x="271" y="522"/>
                  </a:cubicBezTo>
                  <a:cubicBezTo>
                    <a:pt x="269" y="522"/>
                    <a:pt x="268" y="522"/>
                    <a:pt x="267" y="523"/>
                  </a:cubicBezTo>
                  <a:cubicBezTo>
                    <a:pt x="266" y="524"/>
                    <a:pt x="265" y="525"/>
                    <a:pt x="264" y="527"/>
                  </a:cubicBezTo>
                  <a:cubicBezTo>
                    <a:pt x="264" y="528"/>
                    <a:pt x="264" y="528"/>
                    <a:pt x="264" y="529"/>
                  </a:cubicBezTo>
                  <a:cubicBezTo>
                    <a:pt x="264" y="530"/>
                    <a:pt x="264" y="531"/>
                    <a:pt x="263" y="531"/>
                  </a:cubicBezTo>
                  <a:cubicBezTo>
                    <a:pt x="263" y="531"/>
                    <a:pt x="263" y="532"/>
                    <a:pt x="263" y="532"/>
                  </a:cubicBezTo>
                  <a:cubicBezTo>
                    <a:pt x="262" y="532"/>
                    <a:pt x="262" y="532"/>
                    <a:pt x="261" y="532"/>
                  </a:cubicBezTo>
                  <a:cubicBezTo>
                    <a:pt x="260" y="532"/>
                    <a:pt x="259" y="532"/>
                    <a:pt x="259" y="532"/>
                  </a:cubicBezTo>
                  <a:cubicBezTo>
                    <a:pt x="258" y="531"/>
                    <a:pt x="258" y="531"/>
                    <a:pt x="257" y="530"/>
                  </a:cubicBezTo>
                  <a:cubicBezTo>
                    <a:pt x="256" y="528"/>
                    <a:pt x="256" y="525"/>
                    <a:pt x="254" y="523"/>
                  </a:cubicBezTo>
                  <a:cubicBezTo>
                    <a:pt x="252" y="522"/>
                    <a:pt x="251" y="521"/>
                    <a:pt x="249" y="520"/>
                  </a:cubicBezTo>
                  <a:cubicBezTo>
                    <a:pt x="247" y="520"/>
                    <a:pt x="245" y="519"/>
                    <a:pt x="242" y="519"/>
                  </a:cubicBezTo>
                  <a:cubicBezTo>
                    <a:pt x="240" y="519"/>
                    <a:pt x="239" y="520"/>
                    <a:pt x="237" y="520"/>
                  </a:cubicBezTo>
                  <a:cubicBezTo>
                    <a:pt x="235" y="520"/>
                    <a:pt x="233" y="520"/>
                    <a:pt x="231" y="520"/>
                  </a:cubicBezTo>
                  <a:cubicBezTo>
                    <a:pt x="221" y="520"/>
                    <a:pt x="209" y="517"/>
                    <a:pt x="199" y="514"/>
                  </a:cubicBezTo>
                  <a:cubicBezTo>
                    <a:pt x="189" y="511"/>
                    <a:pt x="180" y="507"/>
                    <a:pt x="175" y="506"/>
                  </a:cubicBezTo>
                  <a:cubicBezTo>
                    <a:pt x="174" y="505"/>
                    <a:pt x="173" y="505"/>
                    <a:pt x="172" y="505"/>
                  </a:cubicBezTo>
                  <a:cubicBezTo>
                    <a:pt x="168" y="505"/>
                    <a:pt x="165" y="507"/>
                    <a:pt x="163" y="508"/>
                  </a:cubicBezTo>
                  <a:cubicBezTo>
                    <a:pt x="162" y="509"/>
                    <a:pt x="161" y="510"/>
                    <a:pt x="160" y="510"/>
                  </a:cubicBezTo>
                  <a:cubicBezTo>
                    <a:pt x="159" y="510"/>
                    <a:pt x="158" y="511"/>
                    <a:pt x="158" y="511"/>
                  </a:cubicBezTo>
                  <a:cubicBezTo>
                    <a:pt x="157" y="511"/>
                    <a:pt x="157" y="511"/>
                    <a:pt x="156" y="510"/>
                  </a:cubicBezTo>
                  <a:cubicBezTo>
                    <a:pt x="156" y="510"/>
                    <a:pt x="156" y="510"/>
                    <a:pt x="156" y="510"/>
                  </a:cubicBezTo>
                  <a:cubicBezTo>
                    <a:pt x="156" y="510"/>
                    <a:pt x="156" y="510"/>
                    <a:pt x="156" y="510"/>
                  </a:cubicBezTo>
                  <a:cubicBezTo>
                    <a:pt x="156" y="510"/>
                    <a:pt x="156" y="510"/>
                    <a:pt x="156" y="510"/>
                  </a:cubicBezTo>
                  <a:cubicBezTo>
                    <a:pt x="156" y="510"/>
                    <a:pt x="156" y="510"/>
                    <a:pt x="156" y="510"/>
                  </a:cubicBezTo>
                  <a:cubicBezTo>
                    <a:pt x="156" y="510"/>
                    <a:pt x="156" y="510"/>
                    <a:pt x="156" y="510"/>
                  </a:cubicBezTo>
                  <a:cubicBezTo>
                    <a:pt x="156" y="510"/>
                    <a:pt x="156" y="510"/>
                    <a:pt x="156" y="510"/>
                  </a:cubicBezTo>
                  <a:cubicBezTo>
                    <a:pt x="156" y="510"/>
                    <a:pt x="156" y="510"/>
                    <a:pt x="156" y="510"/>
                  </a:cubicBezTo>
                  <a:cubicBezTo>
                    <a:pt x="156" y="510"/>
                    <a:pt x="156" y="509"/>
                    <a:pt x="157" y="507"/>
                  </a:cubicBezTo>
                  <a:cubicBezTo>
                    <a:pt x="157" y="506"/>
                    <a:pt x="158" y="505"/>
                    <a:pt x="158" y="503"/>
                  </a:cubicBezTo>
                  <a:cubicBezTo>
                    <a:pt x="158" y="502"/>
                    <a:pt x="157" y="500"/>
                    <a:pt x="156" y="499"/>
                  </a:cubicBezTo>
                  <a:cubicBezTo>
                    <a:pt x="155" y="498"/>
                    <a:pt x="154" y="497"/>
                    <a:pt x="151" y="496"/>
                  </a:cubicBezTo>
                  <a:cubicBezTo>
                    <a:pt x="150" y="495"/>
                    <a:pt x="149" y="495"/>
                    <a:pt x="148" y="495"/>
                  </a:cubicBezTo>
                  <a:cubicBezTo>
                    <a:pt x="146" y="495"/>
                    <a:pt x="145" y="495"/>
                    <a:pt x="143" y="496"/>
                  </a:cubicBezTo>
                  <a:cubicBezTo>
                    <a:pt x="141" y="498"/>
                    <a:pt x="138" y="500"/>
                    <a:pt x="136" y="503"/>
                  </a:cubicBezTo>
                  <a:cubicBezTo>
                    <a:pt x="133" y="507"/>
                    <a:pt x="129" y="511"/>
                    <a:pt x="126" y="515"/>
                  </a:cubicBezTo>
                  <a:cubicBezTo>
                    <a:pt x="125" y="517"/>
                    <a:pt x="124" y="519"/>
                    <a:pt x="122" y="520"/>
                  </a:cubicBezTo>
                  <a:cubicBezTo>
                    <a:pt x="121" y="521"/>
                    <a:pt x="120" y="521"/>
                    <a:pt x="120" y="521"/>
                  </a:cubicBezTo>
                  <a:cubicBezTo>
                    <a:pt x="120" y="521"/>
                    <a:pt x="120" y="521"/>
                    <a:pt x="120" y="521"/>
                  </a:cubicBezTo>
                  <a:cubicBezTo>
                    <a:pt x="120" y="521"/>
                    <a:pt x="120" y="521"/>
                    <a:pt x="120" y="521"/>
                  </a:cubicBezTo>
                  <a:cubicBezTo>
                    <a:pt x="119" y="521"/>
                    <a:pt x="119" y="520"/>
                    <a:pt x="119" y="519"/>
                  </a:cubicBezTo>
                  <a:cubicBezTo>
                    <a:pt x="118" y="518"/>
                    <a:pt x="118" y="517"/>
                    <a:pt x="118" y="515"/>
                  </a:cubicBezTo>
                  <a:cubicBezTo>
                    <a:pt x="118" y="512"/>
                    <a:pt x="119" y="508"/>
                    <a:pt x="120" y="503"/>
                  </a:cubicBezTo>
                  <a:cubicBezTo>
                    <a:pt x="120" y="499"/>
                    <a:pt x="121" y="495"/>
                    <a:pt x="121" y="491"/>
                  </a:cubicBezTo>
                  <a:cubicBezTo>
                    <a:pt x="121" y="489"/>
                    <a:pt x="121" y="487"/>
                    <a:pt x="120" y="486"/>
                  </a:cubicBezTo>
                  <a:cubicBezTo>
                    <a:pt x="120" y="484"/>
                    <a:pt x="119" y="483"/>
                    <a:pt x="118" y="482"/>
                  </a:cubicBezTo>
                  <a:cubicBezTo>
                    <a:pt x="116" y="481"/>
                    <a:pt x="116" y="480"/>
                    <a:pt x="115" y="479"/>
                  </a:cubicBezTo>
                  <a:cubicBezTo>
                    <a:pt x="115" y="477"/>
                    <a:pt x="115" y="475"/>
                    <a:pt x="113" y="472"/>
                  </a:cubicBezTo>
                  <a:cubicBezTo>
                    <a:pt x="111" y="468"/>
                    <a:pt x="107" y="463"/>
                    <a:pt x="100" y="456"/>
                  </a:cubicBezTo>
                  <a:cubicBezTo>
                    <a:pt x="81" y="438"/>
                    <a:pt x="63" y="399"/>
                    <a:pt x="58" y="379"/>
                  </a:cubicBezTo>
                  <a:cubicBezTo>
                    <a:pt x="57" y="377"/>
                    <a:pt x="56" y="375"/>
                    <a:pt x="54" y="373"/>
                  </a:cubicBezTo>
                  <a:cubicBezTo>
                    <a:pt x="52" y="372"/>
                    <a:pt x="50" y="372"/>
                    <a:pt x="47" y="372"/>
                  </a:cubicBezTo>
                  <a:cubicBezTo>
                    <a:pt x="41" y="372"/>
                    <a:pt x="33" y="375"/>
                    <a:pt x="26" y="378"/>
                  </a:cubicBezTo>
                  <a:cubicBezTo>
                    <a:pt x="22" y="380"/>
                    <a:pt x="18" y="381"/>
                    <a:pt x="15" y="382"/>
                  </a:cubicBezTo>
                  <a:cubicBezTo>
                    <a:pt x="12" y="384"/>
                    <a:pt x="9" y="384"/>
                    <a:pt x="7" y="384"/>
                  </a:cubicBezTo>
                  <a:cubicBezTo>
                    <a:pt x="6" y="384"/>
                    <a:pt x="6" y="384"/>
                    <a:pt x="5" y="384"/>
                  </a:cubicBezTo>
                  <a:cubicBezTo>
                    <a:pt x="5" y="384"/>
                    <a:pt x="5" y="384"/>
                    <a:pt x="5" y="383"/>
                  </a:cubicBezTo>
                  <a:cubicBezTo>
                    <a:pt x="4" y="383"/>
                    <a:pt x="4" y="382"/>
                    <a:pt x="4" y="382"/>
                  </a:cubicBezTo>
                  <a:cubicBezTo>
                    <a:pt x="4" y="380"/>
                    <a:pt x="5" y="379"/>
                    <a:pt x="6" y="377"/>
                  </a:cubicBezTo>
                  <a:cubicBezTo>
                    <a:pt x="10" y="370"/>
                    <a:pt x="20" y="360"/>
                    <a:pt x="29" y="352"/>
                  </a:cubicBezTo>
                  <a:cubicBezTo>
                    <a:pt x="39" y="344"/>
                    <a:pt x="49" y="337"/>
                    <a:pt x="52" y="335"/>
                  </a:cubicBezTo>
                  <a:cubicBezTo>
                    <a:pt x="54" y="334"/>
                    <a:pt x="56" y="333"/>
                    <a:pt x="56" y="331"/>
                  </a:cubicBezTo>
                  <a:cubicBezTo>
                    <a:pt x="57" y="329"/>
                    <a:pt x="57" y="327"/>
                    <a:pt x="57" y="325"/>
                  </a:cubicBezTo>
                  <a:cubicBezTo>
                    <a:pt x="57" y="321"/>
                    <a:pt x="56" y="316"/>
                    <a:pt x="55" y="312"/>
                  </a:cubicBezTo>
                  <a:cubicBezTo>
                    <a:pt x="54" y="307"/>
                    <a:pt x="53" y="302"/>
                    <a:pt x="52" y="297"/>
                  </a:cubicBezTo>
                  <a:cubicBezTo>
                    <a:pt x="51" y="294"/>
                    <a:pt x="50" y="291"/>
                    <a:pt x="48" y="289"/>
                  </a:cubicBezTo>
                  <a:cubicBezTo>
                    <a:pt x="45" y="286"/>
                    <a:pt x="41" y="285"/>
                    <a:pt x="39" y="285"/>
                  </a:cubicBezTo>
                  <a:cubicBezTo>
                    <a:pt x="37" y="285"/>
                    <a:pt x="36" y="285"/>
                    <a:pt x="36" y="285"/>
                  </a:cubicBezTo>
                  <a:cubicBezTo>
                    <a:pt x="35" y="284"/>
                    <a:pt x="35" y="284"/>
                    <a:pt x="35" y="284"/>
                  </a:cubicBezTo>
                  <a:cubicBezTo>
                    <a:pt x="35" y="284"/>
                    <a:pt x="35" y="284"/>
                    <a:pt x="35" y="284"/>
                  </a:cubicBezTo>
                  <a:cubicBezTo>
                    <a:pt x="35" y="285"/>
                    <a:pt x="35" y="285"/>
                    <a:pt x="35" y="285"/>
                  </a:cubicBezTo>
                  <a:cubicBezTo>
                    <a:pt x="36" y="285"/>
                    <a:pt x="36" y="285"/>
                    <a:pt x="36" y="285"/>
                  </a:cubicBezTo>
                  <a:cubicBezTo>
                    <a:pt x="35" y="284"/>
                    <a:pt x="35" y="284"/>
                    <a:pt x="35" y="284"/>
                  </a:cubicBezTo>
                  <a:cubicBezTo>
                    <a:pt x="35" y="285"/>
                    <a:pt x="35" y="285"/>
                    <a:pt x="35" y="285"/>
                  </a:cubicBezTo>
                  <a:cubicBezTo>
                    <a:pt x="36" y="285"/>
                    <a:pt x="36" y="285"/>
                    <a:pt x="36" y="285"/>
                  </a:cubicBezTo>
                  <a:cubicBezTo>
                    <a:pt x="35" y="285"/>
                    <a:pt x="35" y="285"/>
                    <a:pt x="35" y="285"/>
                  </a:cubicBezTo>
                  <a:cubicBezTo>
                    <a:pt x="36" y="285"/>
                    <a:pt x="36" y="285"/>
                    <a:pt x="36" y="285"/>
                  </a:cubicBezTo>
                  <a:cubicBezTo>
                    <a:pt x="36" y="285"/>
                    <a:pt x="36" y="285"/>
                    <a:pt x="36" y="285"/>
                  </a:cubicBezTo>
                  <a:cubicBezTo>
                    <a:pt x="35" y="285"/>
                    <a:pt x="35" y="285"/>
                    <a:pt x="35" y="285"/>
                  </a:cubicBezTo>
                  <a:cubicBezTo>
                    <a:pt x="36" y="285"/>
                    <a:pt x="36" y="285"/>
                    <a:pt x="36" y="285"/>
                  </a:cubicBezTo>
                  <a:cubicBezTo>
                    <a:pt x="35" y="285"/>
                    <a:pt x="35" y="285"/>
                    <a:pt x="35" y="285"/>
                  </a:cubicBezTo>
                  <a:cubicBezTo>
                    <a:pt x="36" y="286"/>
                    <a:pt x="36" y="286"/>
                    <a:pt x="36" y="286"/>
                  </a:cubicBezTo>
                  <a:cubicBezTo>
                    <a:pt x="36" y="285"/>
                    <a:pt x="36" y="285"/>
                    <a:pt x="36" y="285"/>
                  </a:cubicBezTo>
                  <a:cubicBezTo>
                    <a:pt x="35" y="285"/>
                    <a:pt x="35" y="285"/>
                    <a:pt x="35" y="285"/>
                  </a:cubicBezTo>
                  <a:cubicBezTo>
                    <a:pt x="36" y="286"/>
                    <a:pt x="36" y="286"/>
                    <a:pt x="36" y="286"/>
                  </a:cubicBezTo>
                  <a:cubicBezTo>
                    <a:pt x="37" y="283"/>
                    <a:pt x="38" y="282"/>
                    <a:pt x="40" y="280"/>
                  </a:cubicBezTo>
                  <a:cubicBezTo>
                    <a:pt x="42" y="279"/>
                    <a:pt x="45" y="277"/>
                    <a:pt x="48" y="276"/>
                  </a:cubicBezTo>
                  <a:cubicBezTo>
                    <a:pt x="49" y="275"/>
                    <a:pt x="51" y="275"/>
                    <a:pt x="52" y="274"/>
                  </a:cubicBezTo>
                  <a:cubicBezTo>
                    <a:pt x="53" y="273"/>
                    <a:pt x="54" y="271"/>
                    <a:pt x="54" y="269"/>
                  </a:cubicBezTo>
                  <a:cubicBezTo>
                    <a:pt x="54" y="269"/>
                    <a:pt x="54" y="268"/>
                    <a:pt x="54" y="268"/>
                  </a:cubicBezTo>
                  <a:cubicBezTo>
                    <a:pt x="54" y="264"/>
                    <a:pt x="52" y="261"/>
                    <a:pt x="50" y="259"/>
                  </a:cubicBezTo>
                  <a:cubicBezTo>
                    <a:pt x="46" y="256"/>
                    <a:pt x="41" y="255"/>
                    <a:pt x="37" y="254"/>
                  </a:cubicBezTo>
                  <a:cubicBezTo>
                    <a:pt x="35" y="253"/>
                    <a:pt x="34" y="252"/>
                    <a:pt x="33" y="251"/>
                  </a:cubicBezTo>
                  <a:cubicBezTo>
                    <a:pt x="32" y="251"/>
                    <a:pt x="32" y="251"/>
                    <a:pt x="32" y="250"/>
                  </a:cubicBezTo>
                  <a:cubicBezTo>
                    <a:pt x="31" y="249"/>
                    <a:pt x="31" y="249"/>
                    <a:pt x="31" y="249"/>
                  </a:cubicBezTo>
                  <a:cubicBezTo>
                    <a:pt x="32" y="249"/>
                    <a:pt x="32" y="249"/>
                    <a:pt x="32" y="249"/>
                  </a:cubicBezTo>
                  <a:cubicBezTo>
                    <a:pt x="32" y="248"/>
                    <a:pt x="32" y="247"/>
                    <a:pt x="33" y="246"/>
                  </a:cubicBezTo>
                  <a:cubicBezTo>
                    <a:pt x="34" y="245"/>
                    <a:pt x="36" y="244"/>
                    <a:pt x="38" y="244"/>
                  </a:cubicBezTo>
                  <a:cubicBezTo>
                    <a:pt x="41" y="243"/>
                    <a:pt x="46" y="242"/>
                    <a:pt x="50" y="240"/>
                  </a:cubicBezTo>
                  <a:cubicBezTo>
                    <a:pt x="54" y="238"/>
                    <a:pt x="58" y="233"/>
                    <a:pt x="60" y="225"/>
                  </a:cubicBezTo>
                  <a:cubicBezTo>
                    <a:pt x="62" y="213"/>
                    <a:pt x="64" y="205"/>
                    <a:pt x="71" y="181"/>
                  </a:cubicBezTo>
                  <a:cubicBezTo>
                    <a:pt x="72" y="179"/>
                    <a:pt x="72" y="178"/>
                    <a:pt x="72" y="176"/>
                  </a:cubicBezTo>
                  <a:cubicBezTo>
                    <a:pt x="72" y="170"/>
                    <a:pt x="70" y="165"/>
                    <a:pt x="66" y="161"/>
                  </a:cubicBezTo>
                  <a:cubicBezTo>
                    <a:pt x="61" y="155"/>
                    <a:pt x="53" y="149"/>
                    <a:pt x="47" y="144"/>
                  </a:cubicBezTo>
                  <a:cubicBezTo>
                    <a:pt x="44" y="142"/>
                    <a:pt x="41" y="139"/>
                    <a:pt x="39" y="137"/>
                  </a:cubicBezTo>
                  <a:cubicBezTo>
                    <a:pt x="38" y="136"/>
                    <a:pt x="38" y="135"/>
                    <a:pt x="37" y="135"/>
                  </a:cubicBezTo>
                  <a:cubicBezTo>
                    <a:pt x="37" y="134"/>
                    <a:pt x="37" y="133"/>
                    <a:pt x="37" y="133"/>
                  </a:cubicBezTo>
                  <a:cubicBezTo>
                    <a:pt x="37" y="133"/>
                    <a:pt x="37" y="132"/>
                    <a:pt x="37" y="132"/>
                  </a:cubicBezTo>
                  <a:cubicBezTo>
                    <a:pt x="38" y="131"/>
                    <a:pt x="39" y="131"/>
                    <a:pt x="40" y="131"/>
                  </a:cubicBezTo>
                  <a:cubicBezTo>
                    <a:pt x="42" y="131"/>
                    <a:pt x="45" y="132"/>
                    <a:pt x="48" y="134"/>
                  </a:cubicBezTo>
                  <a:cubicBezTo>
                    <a:pt x="54" y="136"/>
                    <a:pt x="60" y="141"/>
                    <a:pt x="66" y="144"/>
                  </a:cubicBezTo>
                  <a:cubicBezTo>
                    <a:pt x="73" y="148"/>
                    <a:pt x="80" y="151"/>
                    <a:pt x="86" y="151"/>
                  </a:cubicBezTo>
                  <a:cubicBezTo>
                    <a:pt x="91" y="151"/>
                    <a:pt x="95" y="149"/>
                    <a:pt x="98" y="145"/>
                  </a:cubicBezTo>
                  <a:cubicBezTo>
                    <a:pt x="100" y="142"/>
                    <a:pt x="101" y="139"/>
                    <a:pt x="101" y="136"/>
                  </a:cubicBezTo>
                  <a:cubicBezTo>
                    <a:pt x="101" y="129"/>
                    <a:pt x="98" y="122"/>
                    <a:pt x="94" y="115"/>
                  </a:cubicBezTo>
                  <a:cubicBezTo>
                    <a:pt x="88" y="104"/>
                    <a:pt x="79" y="92"/>
                    <a:pt x="71" y="82"/>
                  </a:cubicBezTo>
                  <a:cubicBezTo>
                    <a:pt x="67" y="77"/>
                    <a:pt x="64" y="72"/>
                    <a:pt x="61" y="69"/>
                  </a:cubicBezTo>
                  <a:cubicBezTo>
                    <a:pt x="60" y="67"/>
                    <a:pt x="59" y="65"/>
                    <a:pt x="59" y="64"/>
                  </a:cubicBezTo>
                  <a:cubicBezTo>
                    <a:pt x="58" y="62"/>
                    <a:pt x="58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lnTo>
                    <a:pt x="56" y="59"/>
                  </a:ln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2271"/>
            <p:cNvSpPr>
              <a:spLocks/>
            </p:cNvSpPr>
            <p:nvPr/>
          </p:nvSpPr>
          <p:spPr bwMode="auto">
            <a:xfrm>
              <a:off x="1270" y="2107"/>
              <a:ext cx="380" cy="439"/>
            </a:xfrm>
            <a:custGeom>
              <a:avLst/>
              <a:gdLst>
                <a:gd name="T0" fmla="*/ 855 w 227"/>
                <a:gd name="T1" fmla="*/ 112 h 262"/>
                <a:gd name="T2" fmla="*/ 872 w 227"/>
                <a:gd name="T3" fmla="*/ 806 h 262"/>
                <a:gd name="T4" fmla="*/ 166 w 227"/>
                <a:gd name="T5" fmla="*/ 1121 h 262"/>
                <a:gd name="T6" fmla="*/ 196 w 227"/>
                <a:gd name="T7" fmla="*/ 340 h 262"/>
                <a:gd name="T8" fmla="*/ 855 w 227"/>
                <a:gd name="T9" fmla="*/ 112 h 2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7" h="262">
                  <a:moveTo>
                    <a:pt x="182" y="24"/>
                  </a:moveTo>
                  <a:cubicBezTo>
                    <a:pt x="217" y="49"/>
                    <a:pt x="227" y="112"/>
                    <a:pt x="186" y="171"/>
                  </a:cubicBezTo>
                  <a:cubicBezTo>
                    <a:pt x="146" y="230"/>
                    <a:pt x="70" y="262"/>
                    <a:pt x="35" y="238"/>
                  </a:cubicBezTo>
                  <a:cubicBezTo>
                    <a:pt x="0" y="214"/>
                    <a:pt x="2" y="131"/>
                    <a:pt x="42" y="72"/>
                  </a:cubicBezTo>
                  <a:cubicBezTo>
                    <a:pt x="83" y="13"/>
                    <a:pt x="146" y="0"/>
                    <a:pt x="182" y="24"/>
                  </a:cubicBezTo>
                  <a:close/>
                </a:path>
              </a:pathLst>
            </a:custGeom>
            <a:solidFill>
              <a:srgbClr val="6EBFE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2272"/>
            <p:cNvSpPr>
              <a:spLocks/>
            </p:cNvSpPr>
            <p:nvPr/>
          </p:nvSpPr>
          <p:spPr bwMode="auto">
            <a:xfrm>
              <a:off x="1171" y="2047"/>
              <a:ext cx="380" cy="438"/>
            </a:xfrm>
            <a:custGeom>
              <a:avLst/>
              <a:gdLst>
                <a:gd name="T0" fmla="*/ 855 w 227"/>
                <a:gd name="T1" fmla="*/ 112 h 262"/>
                <a:gd name="T2" fmla="*/ 877 w 227"/>
                <a:gd name="T3" fmla="*/ 799 h 262"/>
                <a:gd name="T4" fmla="*/ 166 w 227"/>
                <a:gd name="T5" fmla="*/ 1112 h 262"/>
                <a:gd name="T6" fmla="*/ 203 w 227"/>
                <a:gd name="T7" fmla="*/ 336 h 262"/>
                <a:gd name="T8" fmla="*/ 855 w 227"/>
                <a:gd name="T9" fmla="*/ 112 h 2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7" h="262">
                  <a:moveTo>
                    <a:pt x="182" y="24"/>
                  </a:moveTo>
                  <a:cubicBezTo>
                    <a:pt x="217" y="49"/>
                    <a:pt x="227" y="112"/>
                    <a:pt x="187" y="171"/>
                  </a:cubicBezTo>
                  <a:cubicBezTo>
                    <a:pt x="146" y="230"/>
                    <a:pt x="71" y="262"/>
                    <a:pt x="35" y="238"/>
                  </a:cubicBezTo>
                  <a:cubicBezTo>
                    <a:pt x="0" y="214"/>
                    <a:pt x="2" y="131"/>
                    <a:pt x="43" y="72"/>
                  </a:cubicBezTo>
                  <a:cubicBezTo>
                    <a:pt x="83" y="13"/>
                    <a:pt x="147" y="0"/>
                    <a:pt x="182" y="24"/>
                  </a:cubicBezTo>
                </a:path>
              </a:pathLst>
            </a:custGeom>
            <a:solidFill>
              <a:srgbClr val="AB72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2273"/>
            <p:cNvSpPr>
              <a:spLocks/>
            </p:cNvSpPr>
            <p:nvPr/>
          </p:nvSpPr>
          <p:spPr bwMode="auto">
            <a:xfrm>
              <a:off x="1174" y="2204"/>
              <a:ext cx="353" cy="281"/>
            </a:xfrm>
            <a:custGeom>
              <a:avLst/>
              <a:gdLst>
                <a:gd name="T0" fmla="*/ 945 w 211"/>
                <a:gd name="T1" fmla="*/ 84 h 168"/>
                <a:gd name="T2" fmla="*/ 238 w 211"/>
                <a:gd name="T3" fmla="*/ 395 h 168"/>
                <a:gd name="T4" fmla="*/ 132 w 211"/>
                <a:gd name="T5" fmla="*/ 0 h 168"/>
                <a:gd name="T6" fmla="*/ 154 w 211"/>
                <a:gd name="T7" fmla="*/ 674 h 168"/>
                <a:gd name="T8" fmla="*/ 868 w 211"/>
                <a:gd name="T9" fmla="*/ 361 h 168"/>
                <a:gd name="T10" fmla="*/ 989 w 211"/>
                <a:gd name="T11" fmla="*/ 20 h 168"/>
                <a:gd name="T12" fmla="*/ 945 w 211"/>
                <a:gd name="T13" fmla="*/ 84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1" h="168">
                  <a:moveTo>
                    <a:pt x="202" y="18"/>
                  </a:moveTo>
                  <a:cubicBezTo>
                    <a:pt x="162" y="77"/>
                    <a:pt x="87" y="109"/>
                    <a:pt x="51" y="84"/>
                  </a:cubicBezTo>
                  <a:cubicBezTo>
                    <a:pt x="31" y="70"/>
                    <a:pt x="23" y="37"/>
                    <a:pt x="28" y="0"/>
                  </a:cubicBezTo>
                  <a:cubicBezTo>
                    <a:pt x="0" y="56"/>
                    <a:pt x="2" y="123"/>
                    <a:pt x="33" y="144"/>
                  </a:cubicBezTo>
                  <a:cubicBezTo>
                    <a:pt x="69" y="168"/>
                    <a:pt x="144" y="136"/>
                    <a:pt x="185" y="77"/>
                  </a:cubicBezTo>
                  <a:cubicBezTo>
                    <a:pt x="202" y="53"/>
                    <a:pt x="210" y="27"/>
                    <a:pt x="211" y="4"/>
                  </a:cubicBezTo>
                  <a:cubicBezTo>
                    <a:pt x="208" y="9"/>
                    <a:pt x="206" y="13"/>
                    <a:pt x="202" y="18"/>
                  </a:cubicBezTo>
                </a:path>
              </a:pathLst>
            </a:custGeom>
            <a:solidFill>
              <a:srgbClr val="9A609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2274"/>
            <p:cNvSpPr>
              <a:spLocks/>
            </p:cNvSpPr>
            <p:nvPr/>
          </p:nvSpPr>
          <p:spPr bwMode="auto">
            <a:xfrm>
              <a:off x="1184" y="2065"/>
              <a:ext cx="347" cy="397"/>
            </a:xfrm>
            <a:custGeom>
              <a:avLst/>
              <a:gdLst>
                <a:gd name="T0" fmla="*/ 820 w 207"/>
                <a:gd name="T1" fmla="*/ 62 h 237"/>
                <a:gd name="T2" fmla="*/ 815 w 207"/>
                <a:gd name="T3" fmla="*/ 70 h 237"/>
                <a:gd name="T4" fmla="*/ 956 w 207"/>
                <a:gd name="T5" fmla="*/ 382 h 237"/>
                <a:gd name="T6" fmla="*/ 835 w 207"/>
                <a:gd name="T7" fmla="*/ 747 h 237"/>
                <a:gd name="T8" fmla="*/ 560 w 207"/>
                <a:gd name="T9" fmla="*/ 1002 h 237"/>
                <a:gd name="T10" fmla="*/ 270 w 207"/>
                <a:gd name="T11" fmla="*/ 1094 h 237"/>
                <a:gd name="T12" fmla="*/ 137 w 207"/>
                <a:gd name="T13" fmla="*/ 1059 h 237"/>
                <a:gd name="T14" fmla="*/ 50 w 207"/>
                <a:gd name="T15" fmla="*/ 946 h 237"/>
                <a:gd name="T16" fmla="*/ 20 w 207"/>
                <a:gd name="T17" fmla="*/ 766 h 237"/>
                <a:gd name="T18" fmla="*/ 169 w 207"/>
                <a:gd name="T19" fmla="*/ 291 h 237"/>
                <a:gd name="T20" fmla="*/ 632 w 207"/>
                <a:gd name="T21" fmla="*/ 20 h 237"/>
                <a:gd name="T22" fmla="*/ 815 w 207"/>
                <a:gd name="T23" fmla="*/ 70 h 237"/>
                <a:gd name="T24" fmla="*/ 820 w 207"/>
                <a:gd name="T25" fmla="*/ 62 h 237"/>
                <a:gd name="T26" fmla="*/ 823 w 207"/>
                <a:gd name="T27" fmla="*/ 57 h 237"/>
                <a:gd name="T28" fmla="*/ 632 w 207"/>
                <a:gd name="T29" fmla="*/ 0 h 237"/>
                <a:gd name="T30" fmla="*/ 154 w 207"/>
                <a:gd name="T31" fmla="*/ 283 h 237"/>
                <a:gd name="T32" fmla="*/ 0 w 207"/>
                <a:gd name="T33" fmla="*/ 766 h 237"/>
                <a:gd name="T34" fmla="*/ 34 w 207"/>
                <a:gd name="T35" fmla="*/ 948 h 237"/>
                <a:gd name="T36" fmla="*/ 124 w 207"/>
                <a:gd name="T37" fmla="*/ 1077 h 237"/>
                <a:gd name="T38" fmla="*/ 270 w 207"/>
                <a:gd name="T39" fmla="*/ 1114 h 237"/>
                <a:gd name="T40" fmla="*/ 577 w 207"/>
                <a:gd name="T41" fmla="*/ 1015 h 237"/>
                <a:gd name="T42" fmla="*/ 848 w 207"/>
                <a:gd name="T43" fmla="*/ 757 h 237"/>
                <a:gd name="T44" fmla="*/ 976 w 207"/>
                <a:gd name="T45" fmla="*/ 382 h 237"/>
                <a:gd name="T46" fmla="*/ 823 w 207"/>
                <a:gd name="T47" fmla="*/ 57 h 237"/>
                <a:gd name="T48" fmla="*/ 820 w 207"/>
                <a:gd name="T49" fmla="*/ 62 h 23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07" h="237">
                  <a:moveTo>
                    <a:pt x="174" y="13"/>
                  </a:moveTo>
                  <a:cubicBezTo>
                    <a:pt x="173" y="15"/>
                    <a:pt x="173" y="15"/>
                    <a:pt x="173" y="15"/>
                  </a:cubicBezTo>
                  <a:cubicBezTo>
                    <a:pt x="192" y="28"/>
                    <a:pt x="203" y="52"/>
                    <a:pt x="203" y="81"/>
                  </a:cubicBezTo>
                  <a:cubicBezTo>
                    <a:pt x="203" y="105"/>
                    <a:pt x="195" y="133"/>
                    <a:pt x="177" y="159"/>
                  </a:cubicBezTo>
                  <a:cubicBezTo>
                    <a:pt x="162" y="181"/>
                    <a:pt x="141" y="200"/>
                    <a:pt x="119" y="213"/>
                  </a:cubicBezTo>
                  <a:cubicBezTo>
                    <a:pt x="98" y="226"/>
                    <a:pt x="76" y="233"/>
                    <a:pt x="57" y="233"/>
                  </a:cubicBezTo>
                  <a:cubicBezTo>
                    <a:pt x="46" y="233"/>
                    <a:pt x="36" y="231"/>
                    <a:pt x="29" y="225"/>
                  </a:cubicBezTo>
                  <a:cubicBezTo>
                    <a:pt x="21" y="220"/>
                    <a:pt x="15" y="211"/>
                    <a:pt x="11" y="201"/>
                  </a:cubicBezTo>
                  <a:cubicBezTo>
                    <a:pt x="7" y="190"/>
                    <a:pt x="4" y="177"/>
                    <a:pt x="4" y="163"/>
                  </a:cubicBezTo>
                  <a:cubicBezTo>
                    <a:pt x="4" y="131"/>
                    <a:pt x="15" y="93"/>
                    <a:pt x="36" y="62"/>
                  </a:cubicBezTo>
                  <a:cubicBezTo>
                    <a:pt x="64" y="22"/>
                    <a:pt x="102" y="4"/>
                    <a:pt x="134" y="4"/>
                  </a:cubicBezTo>
                  <a:cubicBezTo>
                    <a:pt x="149" y="4"/>
                    <a:pt x="162" y="8"/>
                    <a:pt x="173" y="15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5" y="12"/>
                    <a:pt x="175" y="12"/>
                    <a:pt x="175" y="12"/>
                  </a:cubicBezTo>
                  <a:cubicBezTo>
                    <a:pt x="164" y="4"/>
                    <a:pt x="149" y="0"/>
                    <a:pt x="134" y="0"/>
                  </a:cubicBezTo>
                  <a:cubicBezTo>
                    <a:pt x="100" y="0"/>
                    <a:pt x="61" y="19"/>
                    <a:pt x="33" y="60"/>
                  </a:cubicBezTo>
                  <a:cubicBezTo>
                    <a:pt x="11" y="92"/>
                    <a:pt x="0" y="130"/>
                    <a:pt x="0" y="163"/>
                  </a:cubicBezTo>
                  <a:cubicBezTo>
                    <a:pt x="0" y="177"/>
                    <a:pt x="3" y="191"/>
                    <a:pt x="7" y="202"/>
                  </a:cubicBezTo>
                  <a:cubicBezTo>
                    <a:pt x="11" y="213"/>
                    <a:pt x="18" y="223"/>
                    <a:pt x="26" y="229"/>
                  </a:cubicBezTo>
                  <a:cubicBezTo>
                    <a:pt x="35" y="234"/>
                    <a:pt x="45" y="237"/>
                    <a:pt x="57" y="237"/>
                  </a:cubicBezTo>
                  <a:cubicBezTo>
                    <a:pt x="77" y="237"/>
                    <a:pt x="100" y="230"/>
                    <a:pt x="122" y="216"/>
                  </a:cubicBezTo>
                  <a:cubicBezTo>
                    <a:pt x="143" y="203"/>
                    <a:pt x="164" y="184"/>
                    <a:pt x="180" y="161"/>
                  </a:cubicBezTo>
                  <a:cubicBezTo>
                    <a:pt x="199" y="134"/>
                    <a:pt x="207" y="106"/>
                    <a:pt x="207" y="81"/>
                  </a:cubicBezTo>
                  <a:cubicBezTo>
                    <a:pt x="207" y="51"/>
                    <a:pt x="195" y="26"/>
                    <a:pt x="175" y="12"/>
                  </a:cubicBezTo>
                  <a:cubicBezTo>
                    <a:pt x="174" y="13"/>
                    <a:pt x="174" y="13"/>
                    <a:pt x="174" y="13"/>
                  </a:cubicBezTo>
                </a:path>
              </a:pathLst>
            </a:custGeom>
            <a:solidFill>
              <a:srgbClr val="3434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2275"/>
            <p:cNvSpPr>
              <a:spLocks/>
            </p:cNvSpPr>
            <p:nvPr/>
          </p:nvSpPr>
          <p:spPr bwMode="auto">
            <a:xfrm>
              <a:off x="1358" y="2105"/>
              <a:ext cx="107" cy="86"/>
            </a:xfrm>
            <a:custGeom>
              <a:avLst/>
              <a:gdLst>
                <a:gd name="T0" fmla="*/ 125 w 64"/>
                <a:gd name="T1" fmla="*/ 5 h 51"/>
                <a:gd name="T2" fmla="*/ 132 w 64"/>
                <a:gd name="T3" fmla="*/ 245 h 51"/>
                <a:gd name="T4" fmla="*/ 99 w 64"/>
                <a:gd name="T5" fmla="*/ 22 h 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4" h="51">
                  <a:moveTo>
                    <a:pt x="27" y="1"/>
                  </a:moveTo>
                  <a:cubicBezTo>
                    <a:pt x="60" y="0"/>
                    <a:pt x="64" y="51"/>
                    <a:pt x="28" y="51"/>
                  </a:cubicBezTo>
                  <a:cubicBezTo>
                    <a:pt x="0" y="51"/>
                    <a:pt x="1" y="2"/>
                    <a:pt x="21" y="5"/>
                  </a:cubicBezTo>
                </a:path>
              </a:pathLst>
            </a:custGeom>
            <a:solidFill>
              <a:srgbClr val="B581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Oval 2276"/>
            <p:cNvSpPr>
              <a:spLocks noChangeArrowheads="1"/>
            </p:cNvSpPr>
            <p:nvPr/>
          </p:nvSpPr>
          <p:spPr bwMode="auto">
            <a:xfrm>
              <a:off x="1427" y="2154"/>
              <a:ext cx="38" cy="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2277"/>
            <p:cNvSpPr>
              <a:spLocks/>
            </p:cNvSpPr>
            <p:nvPr/>
          </p:nvSpPr>
          <p:spPr bwMode="auto">
            <a:xfrm>
              <a:off x="1417" y="1981"/>
              <a:ext cx="442" cy="712"/>
            </a:xfrm>
            <a:custGeom>
              <a:avLst/>
              <a:gdLst>
                <a:gd name="T0" fmla="*/ 598 w 264"/>
                <a:gd name="T1" fmla="*/ 8 h 425"/>
                <a:gd name="T2" fmla="*/ 710 w 264"/>
                <a:gd name="T3" fmla="*/ 95 h 425"/>
                <a:gd name="T4" fmla="*/ 864 w 264"/>
                <a:gd name="T5" fmla="*/ 211 h 425"/>
                <a:gd name="T6" fmla="*/ 1001 w 264"/>
                <a:gd name="T7" fmla="*/ 273 h 425"/>
                <a:gd name="T8" fmla="*/ 1130 w 264"/>
                <a:gd name="T9" fmla="*/ 250 h 425"/>
                <a:gd name="T10" fmla="*/ 1072 w 264"/>
                <a:gd name="T11" fmla="*/ 390 h 425"/>
                <a:gd name="T12" fmla="*/ 1088 w 264"/>
                <a:gd name="T13" fmla="*/ 516 h 425"/>
                <a:gd name="T14" fmla="*/ 1098 w 264"/>
                <a:gd name="T15" fmla="*/ 598 h 425"/>
                <a:gd name="T16" fmla="*/ 1149 w 264"/>
                <a:gd name="T17" fmla="*/ 615 h 425"/>
                <a:gd name="T18" fmla="*/ 1135 w 264"/>
                <a:gd name="T19" fmla="*/ 732 h 425"/>
                <a:gd name="T20" fmla="*/ 1164 w 264"/>
                <a:gd name="T21" fmla="*/ 823 h 425"/>
                <a:gd name="T22" fmla="*/ 1177 w 264"/>
                <a:gd name="T23" fmla="*/ 903 h 425"/>
                <a:gd name="T24" fmla="*/ 1205 w 264"/>
                <a:gd name="T25" fmla="*/ 1067 h 425"/>
                <a:gd name="T26" fmla="*/ 1164 w 264"/>
                <a:gd name="T27" fmla="*/ 1148 h 425"/>
                <a:gd name="T28" fmla="*/ 1140 w 264"/>
                <a:gd name="T29" fmla="*/ 1238 h 425"/>
                <a:gd name="T30" fmla="*/ 1080 w 264"/>
                <a:gd name="T31" fmla="*/ 1359 h 425"/>
                <a:gd name="T32" fmla="*/ 1036 w 264"/>
                <a:gd name="T33" fmla="*/ 1642 h 425"/>
                <a:gd name="T34" fmla="*/ 1010 w 264"/>
                <a:gd name="T35" fmla="*/ 1754 h 425"/>
                <a:gd name="T36" fmla="*/ 882 w 264"/>
                <a:gd name="T37" fmla="*/ 1721 h 425"/>
                <a:gd name="T38" fmla="*/ 802 w 264"/>
                <a:gd name="T39" fmla="*/ 1791 h 425"/>
                <a:gd name="T40" fmla="*/ 728 w 264"/>
                <a:gd name="T41" fmla="*/ 1853 h 425"/>
                <a:gd name="T42" fmla="*/ 670 w 264"/>
                <a:gd name="T43" fmla="*/ 1895 h 425"/>
                <a:gd name="T44" fmla="*/ 487 w 264"/>
                <a:gd name="T45" fmla="*/ 1999 h 425"/>
                <a:gd name="T46" fmla="*/ 278 w 264"/>
                <a:gd name="T47" fmla="*/ 1948 h 425"/>
                <a:gd name="T48" fmla="*/ 0 w 264"/>
                <a:gd name="T49" fmla="*/ 1915 h 425"/>
                <a:gd name="T50" fmla="*/ 194 w 264"/>
                <a:gd name="T51" fmla="*/ 1829 h 425"/>
                <a:gd name="T52" fmla="*/ 424 w 264"/>
                <a:gd name="T53" fmla="*/ 1741 h 425"/>
                <a:gd name="T54" fmla="*/ 569 w 264"/>
                <a:gd name="T55" fmla="*/ 1588 h 425"/>
                <a:gd name="T56" fmla="*/ 732 w 264"/>
                <a:gd name="T57" fmla="*/ 1364 h 425"/>
                <a:gd name="T58" fmla="*/ 911 w 264"/>
                <a:gd name="T59" fmla="*/ 935 h 425"/>
                <a:gd name="T60" fmla="*/ 897 w 264"/>
                <a:gd name="T61" fmla="*/ 715 h 425"/>
                <a:gd name="T62" fmla="*/ 897 w 264"/>
                <a:gd name="T63" fmla="*/ 494 h 425"/>
                <a:gd name="T64" fmla="*/ 815 w 264"/>
                <a:gd name="T65" fmla="*/ 385 h 425"/>
                <a:gd name="T66" fmla="*/ 728 w 264"/>
                <a:gd name="T67" fmla="*/ 263 h 425"/>
                <a:gd name="T68" fmla="*/ 661 w 264"/>
                <a:gd name="T69" fmla="*/ 154 h 425"/>
                <a:gd name="T70" fmla="*/ 619 w 264"/>
                <a:gd name="T71" fmla="*/ 90 h 425"/>
                <a:gd name="T72" fmla="*/ 586 w 264"/>
                <a:gd name="T73" fmla="*/ 0 h 42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4" h="425">
                  <a:moveTo>
                    <a:pt x="127" y="2"/>
                  </a:moveTo>
                  <a:cubicBezTo>
                    <a:pt x="137" y="0"/>
                    <a:pt x="145" y="13"/>
                    <a:pt x="151" y="20"/>
                  </a:cubicBezTo>
                  <a:cubicBezTo>
                    <a:pt x="159" y="31"/>
                    <a:pt x="170" y="40"/>
                    <a:pt x="184" y="45"/>
                  </a:cubicBezTo>
                  <a:cubicBezTo>
                    <a:pt x="195" y="49"/>
                    <a:pt x="203" y="53"/>
                    <a:pt x="213" y="58"/>
                  </a:cubicBezTo>
                  <a:cubicBezTo>
                    <a:pt x="226" y="64"/>
                    <a:pt x="230" y="59"/>
                    <a:pt x="241" y="53"/>
                  </a:cubicBezTo>
                  <a:cubicBezTo>
                    <a:pt x="243" y="65"/>
                    <a:pt x="230" y="73"/>
                    <a:pt x="228" y="83"/>
                  </a:cubicBezTo>
                  <a:cubicBezTo>
                    <a:pt x="226" y="93"/>
                    <a:pt x="231" y="101"/>
                    <a:pt x="232" y="110"/>
                  </a:cubicBezTo>
                  <a:cubicBezTo>
                    <a:pt x="232" y="116"/>
                    <a:pt x="230" y="122"/>
                    <a:pt x="234" y="127"/>
                  </a:cubicBezTo>
                  <a:cubicBezTo>
                    <a:pt x="238" y="132"/>
                    <a:pt x="242" y="128"/>
                    <a:pt x="245" y="131"/>
                  </a:cubicBezTo>
                  <a:cubicBezTo>
                    <a:pt x="253" y="138"/>
                    <a:pt x="242" y="147"/>
                    <a:pt x="242" y="156"/>
                  </a:cubicBezTo>
                  <a:cubicBezTo>
                    <a:pt x="242" y="164"/>
                    <a:pt x="246" y="168"/>
                    <a:pt x="248" y="175"/>
                  </a:cubicBezTo>
                  <a:cubicBezTo>
                    <a:pt x="250" y="180"/>
                    <a:pt x="249" y="186"/>
                    <a:pt x="251" y="192"/>
                  </a:cubicBezTo>
                  <a:cubicBezTo>
                    <a:pt x="257" y="205"/>
                    <a:pt x="264" y="210"/>
                    <a:pt x="257" y="227"/>
                  </a:cubicBezTo>
                  <a:cubicBezTo>
                    <a:pt x="255" y="233"/>
                    <a:pt x="250" y="238"/>
                    <a:pt x="248" y="244"/>
                  </a:cubicBezTo>
                  <a:cubicBezTo>
                    <a:pt x="245" y="250"/>
                    <a:pt x="245" y="257"/>
                    <a:pt x="243" y="263"/>
                  </a:cubicBezTo>
                  <a:cubicBezTo>
                    <a:pt x="239" y="272"/>
                    <a:pt x="234" y="280"/>
                    <a:pt x="230" y="289"/>
                  </a:cubicBezTo>
                  <a:cubicBezTo>
                    <a:pt x="224" y="307"/>
                    <a:pt x="219" y="330"/>
                    <a:pt x="221" y="349"/>
                  </a:cubicBezTo>
                  <a:cubicBezTo>
                    <a:pt x="221" y="362"/>
                    <a:pt x="237" y="384"/>
                    <a:pt x="215" y="373"/>
                  </a:cubicBezTo>
                  <a:cubicBezTo>
                    <a:pt x="207" y="369"/>
                    <a:pt x="197" y="362"/>
                    <a:pt x="188" y="366"/>
                  </a:cubicBezTo>
                  <a:cubicBezTo>
                    <a:pt x="183" y="368"/>
                    <a:pt x="177" y="378"/>
                    <a:pt x="171" y="381"/>
                  </a:cubicBezTo>
                  <a:cubicBezTo>
                    <a:pt x="162" y="386"/>
                    <a:pt x="159" y="386"/>
                    <a:pt x="155" y="394"/>
                  </a:cubicBezTo>
                  <a:cubicBezTo>
                    <a:pt x="150" y="402"/>
                    <a:pt x="151" y="402"/>
                    <a:pt x="143" y="403"/>
                  </a:cubicBezTo>
                  <a:cubicBezTo>
                    <a:pt x="123" y="404"/>
                    <a:pt x="116" y="407"/>
                    <a:pt x="104" y="425"/>
                  </a:cubicBezTo>
                  <a:cubicBezTo>
                    <a:pt x="93" y="412"/>
                    <a:pt x="75" y="410"/>
                    <a:pt x="59" y="414"/>
                  </a:cubicBezTo>
                  <a:cubicBezTo>
                    <a:pt x="51" y="416"/>
                    <a:pt x="1" y="421"/>
                    <a:pt x="0" y="407"/>
                  </a:cubicBezTo>
                  <a:cubicBezTo>
                    <a:pt x="0" y="397"/>
                    <a:pt x="34" y="392"/>
                    <a:pt x="41" y="389"/>
                  </a:cubicBezTo>
                  <a:cubicBezTo>
                    <a:pt x="58" y="384"/>
                    <a:pt x="73" y="377"/>
                    <a:pt x="90" y="370"/>
                  </a:cubicBezTo>
                  <a:cubicBezTo>
                    <a:pt x="109" y="363"/>
                    <a:pt x="114" y="358"/>
                    <a:pt x="121" y="338"/>
                  </a:cubicBezTo>
                  <a:cubicBezTo>
                    <a:pt x="128" y="320"/>
                    <a:pt x="144" y="305"/>
                    <a:pt x="156" y="290"/>
                  </a:cubicBezTo>
                  <a:cubicBezTo>
                    <a:pt x="176" y="265"/>
                    <a:pt x="190" y="231"/>
                    <a:pt x="194" y="199"/>
                  </a:cubicBezTo>
                  <a:cubicBezTo>
                    <a:pt x="197" y="181"/>
                    <a:pt x="194" y="169"/>
                    <a:pt x="191" y="152"/>
                  </a:cubicBezTo>
                  <a:cubicBezTo>
                    <a:pt x="189" y="137"/>
                    <a:pt x="194" y="120"/>
                    <a:pt x="191" y="105"/>
                  </a:cubicBezTo>
                  <a:cubicBezTo>
                    <a:pt x="189" y="93"/>
                    <a:pt x="181" y="91"/>
                    <a:pt x="174" y="82"/>
                  </a:cubicBezTo>
                  <a:cubicBezTo>
                    <a:pt x="167" y="74"/>
                    <a:pt x="161" y="65"/>
                    <a:pt x="155" y="56"/>
                  </a:cubicBezTo>
                  <a:cubicBezTo>
                    <a:pt x="150" y="49"/>
                    <a:pt x="146" y="40"/>
                    <a:pt x="141" y="33"/>
                  </a:cubicBezTo>
                  <a:cubicBezTo>
                    <a:pt x="138" y="28"/>
                    <a:pt x="134" y="24"/>
                    <a:pt x="132" y="19"/>
                  </a:cubicBezTo>
                  <a:cubicBezTo>
                    <a:pt x="128" y="13"/>
                    <a:pt x="126" y="7"/>
                    <a:pt x="125" y="0"/>
                  </a:cubicBezTo>
                </a:path>
              </a:pathLst>
            </a:custGeom>
            <a:solidFill>
              <a:srgbClr val="6EBFE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2278"/>
            <p:cNvSpPr>
              <a:spLocks/>
            </p:cNvSpPr>
            <p:nvPr/>
          </p:nvSpPr>
          <p:spPr bwMode="auto">
            <a:xfrm>
              <a:off x="1082" y="2032"/>
              <a:ext cx="71" cy="83"/>
            </a:xfrm>
            <a:custGeom>
              <a:avLst/>
              <a:gdLst>
                <a:gd name="T0" fmla="*/ 140 w 42"/>
                <a:gd name="T1" fmla="*/ 0 h 50"/>
                <a:gd name="T2" fmla="*/ 0 w 42"/>
                <a:gd name="T3" fmla="*/ 125 h 50"/>
                <a:gd name="T4" fmla="*/ 140 w 42"/>
                <a:gd name="T5" fmla="*/ 0 h 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2" h="50">
                  <a:moveTo>
                    <a:pt x="29" y="0"/>
                  </a:moveTo>
                  <a:cubicBezTo>
                    <a:pt x="29" y="0"/>
                    <a:pt x="39" y="42"/>
                    <a:pt x="0" y="27"/>
                  </a:cubicBezTo>
                  <a:cubicBezTo>
                    <a:pt x="0" y="27"/>
                    <a:pt x="42" y="5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2279"/>
            <p:cNvSpPr>
              <a:spLocks/>
            </p:cNvSpPr>
            <p:nvPr/>
          </p:nvSpPr>
          <p:spPr bwMode="auto">
            <a:xfrm>
              <a:off x="1040" y="2249"/>
              <a:ext cx="39" cy="44"/>
            </a:xfrm>
            <a:custGeom>
              <a:avLst/>
              <a:gdLst>
                <a:gd name="T0" fmla="*/ 20 w 23"/>
                <a:gd name="T1" fmla="*/ 0 h 26"/>
                <a:gd name="T2" fmla="*/ 0 w 23"/>
                <a:gd name="T3" fmla="*/ 125 h 26"/>
                <a:gd name="T4" fmla="*/ 20 w 23"/>
                <a:gd name="T5" fmla="*/ 0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26">
                  <a:moveTo>
                    <a:pt x="4" y="0"/>
                  </a:moveTo>
                  <a:cubicBezTo>
                    <a:pt x="4" y="0"/>
                    <a:pt x="18" y="20"/>
                    <a:pt x="0" y="26"/>
                  </a:cubicBezTo>
                  <a:cubicBezTo>
                    <a:pt x="0" y="26"/>
                    <a:pt x="23" y="24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2280"/>
            <p:cNvSpPr>
              <a:spLocks/>
            </p:cNvSpPr>
            <p:nvPr/>
          </p:nvSpPr>
          <p:spPr bwMode="auto">
            <a:xfrm>
              <a:off x="930" y="2427"/>
              <a:ext cx="84" cy="60"/>
            </a:xfrm>
            <a:custGeom>
              <a:avLst/>
              <a:gdLst>
                <a:gd name="T0" fmla="*/ 208 w 50"/>
                <a:gd name="T1" fmla="*/ 0 h 36"/>
                <a:gd name="T2" fmla="*/ 237 w 50"/>
                <a:gd name="T3" fmla="*/ 55 h 36"/>
                <a:gd name="T4" fmla="*/ 208 w 50"/>
                <a:gd name="T5" fmla="*/ 0 h 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" h="36">
                  <a:moveTo>
                    <a:pt x="44" y="0"/>
                  </a:moveTo>
                  <a:cubicBezTo>
                    <a:pt x="44" y="0"/>
                    <a:pt x="0" y="36"/>
                    <a:pt x="50" y="12"/>
                  </a:cubicBezTo>
                  <a:cubicBezTo>
                    <a:pt x="50" y="12"/>
                    <a:pt x="12" y="3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2281"/>
            <p:cNvSpPr>
              <a:spLocks/>
            </p:cNvSpPr>
            <p:nvPr/>
          </p:nvSpPr>
          <p:spPr bwMode="auto">
            <a:xfrm>
              <a:off x="1146" y="2646"/>
              <a:ext cx="30" cy="67"/>
            </a:xfrm>
            <a:custGeom>
              <a:avLst/>
              <a:gdLst>
                <a:gd name="T0" fmla="*/ 63 w 18"/>
                <a:gd name="T1" fmla="*/ 0 h 40"/>
                <a:gd name="T2" fmla="*/ 83 w 18"/>
                <a:gd name="T3" fmla="*/ 79 h 40"/>
                <a:gd name="T4" fmla="*/ 63 w 18"/>
                <a:gd name="T5" fmla="*/ 0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" h="40">
                  <a:moveTo>
                    <a:pt x="14" y="0"/>
                  </a:moveTo>
                  <a:cubicBezTo>
                    <a:pt x="14" y="0"/>
                    <a:pt x="0" y="40"/>
                    <a:pt x="18" y="17"/>
                  </a:cubicBezTo>
                  <a:cubicBezTo>
                    <a:pt x="18" y="17"/>
                    <a:pt x="5" y="30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2282"/>
            <p:cNvSpPr>
              <a:spLocks/>
            </p:cNvSpPr>
            <p:nvPr/>
          </p:nvSpPr>
          <p:spPr bwMode="auto">
            <a:xfrm>
              <a:off x="1258" y="2663"/>
              <a:ext cx="109" cy="28"/>
            </a:xfrm>
            <a:custGeom>
              <a:avLst/>
              <a:gdLst>
                <a:gd name="T0" fmla="*/ 0 w 65"/>
                <a:gd name="T1" fmla="*/ 0 h 17"/>
                <a:gd name="T2" fmla="*/ 307 w 65"/>
                <a:gd name="T3" fmla="*/ 68 h 17"/>
                <a:gd name="T4" fmla="*/ 0 w 65"/>
                <a:gd name="T5" fmla="*/ 0 h 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" h="17">
                  <a:moveTo>
                    <a:pt x="0" y="0"/>
                  </a:moveTo>
                  <a:cubicBezTo>
                    <a:pt x="0" y="0"/>
                    <a:pt x="33" y="17"/>
                    <a:pt x="65" y="15"/>
                  </a:cubicBezTo>
                  <a:cubicBezTo>
                    <a:pt x="65" y="15"/>
                    <a:pt x="19" y="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2283"/>
            <p:cNvSpPr>
              <a:spLocks/>
            </p:cNvSpPr>
            <p:nvPr/>
          </p:nvSpPr>
          <p:spPr bwMode="auto">
            <a:xfrm>
              <a:off x="1785" y="2596"/>
              <a:ext cx="74" cy="68"/>
            </a:xfrm>
            <a:custGeom>
              <a:avLst/>
              <a:gdLst>
                <a:gd name="T0" fmla="*/ 0 w 44"/>
                <a:gd name="T1" fmla="*/ 60 h 41"/>
                <a:gd name="T2" fmla="*/ 82 w 44"/>
                <a:gd name="T3" fmla="*/ 0 h 41"/>
                <a:gd name="T4" fmla="*/ 0 w 44"/>
                <a:gd name="T5" fmla="*/ 60 h 4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4" h="41">
                  <a:moveTo>
                    <a:pt x="0" y="13"/>
                  </a:moveTo>
                  <a:cubicBezTo>
                    <a:pt x="0" y="13"/>
                    <a:pt x="44" y="41"/>
                    <a:pt x="17" y="0"/>
                  </a:cubicBezTo>
                  <a:cubicBezTo>
                    <a:pt x="17" y="0"/>
                    <a:pt x="34" y="32"/>
                    <a:pt x="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2284"/>
            <p:cNvSpPr>
              <a:spLocks/>
            </p:cNvSpPr>
            <p:nvPr/>
          </p:nvSpPr>
          <p:spPr bwMode="auto">
            <a:xfrm>
              <a:off x="1797" y="2002"/>
              <a:ext cx="99" cy="68"/>
            </a:xfrm>
            <a:custGeom>
              <a:avLst/>
              <a:gdLst>
                <a:gd name="T0" fmla="*/ 0 w 59"/>
                <a:gd name="T1" fmla="*/ 168 h 41"/>
                <a:gd name="T2" fmla="*/ 112 w 59"/>
                <a:gd name="T3" fmla="*/ 187 h 41"/>
                <a:gd name="T4" fmla="*/ 0 w 59"/>
                <a:gd name="T5" fmla="*/ 168 h 4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9" h="41">
                  <a:moveTo>
                    <a:pt x="0" y="37"/>
                  </a:moveTo>
                  <a:cubicBezTo>
                    <a:pt x="0" y="37"/>
                    <a:pt x="59" y="0"/>
                    <a:pt x="24" y="41"/>
                  </a:cubicBezTo>
                  <a:cubicBezTo>
                    <a:pt x="24" y="41"/>
                    <a:pt x="47" y="12"/>
                    <a:pt x="0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2285"/>
            <p:cNvSpPr>
              <a:spLocks/>
            </p:cNvSpPr>
            <p:nvPr/>
          </p:nvSpPr>
          <p:spPr bwMode="auto">
            <a:xfrm>
              <a:off x="1460" y="1787"/>
              <a:ext cx="36" cy="111"/>
            </a:xfrm>
            <a:custGeom>
              <a:avLst/>
              <a:gdLst>
                <a:gd name="T0" fmla="*/ 0 w 21"/>
                <a:gd name="T1" fmla="*/ 315 h 66"/>
                <a:gd name="T2" fmla="*/ 106 w 21"/>
                <a:gd name="T3" fmla="*/ 306 h 66"/>
                <a:gd name="T4" fmla="*/ 0 w 21"/>
                <a:gd name="T5" fmla="*/ 315 h 6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" h="66">
                  <a:moveTo>
                    <a:pt x="0" y="66"/>
                  </a:moveTo>
                  <a:cubicBezTo>
                    <a:pt x="0" y="66"/>
                    <a:pt x="10" y="0"/>
                    <a:pt x="21" y="64"/>
                  </a:cubicBezTo>
                  <a:cubicBezTo>
                    <a:pt x="21" y="64"/>
                    <a:pt x="9" y="18"/>
                    <a:pt x="0" y="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2286"/>
            <p:cNvSpPr>
              <a:spLocks/>
            </p:cNvSpPr>
            <p:nvPr/>
          </p:nvSpPr>
          <p:spPr bwMode="auto">
            <a:xfrm>
              <a:off x="1278" y="1943"/>
              <a:ext cx="107" cy="18"/>
            </a:xfrm>
            <a:custGeom>
              <a:avLst/>
              <a:gdLst>
                <a:gd name="T0" fmla="*/ 0 w 64"/>
                <a:gd name="T1" fmla="*/ 0 h 11"/>
                <a:gd name="T2" fmla="*/ 117 w 64"/>
                <a:gd name="T3" fmla="*/ 34 h 11"/>
                <a:gd name="T4" fmla="*/ 299 w 64"/>
                <a:gd name="T5" fmla="*/ 13 h 11"/>
                <a:gd name="T6" fmla="*/ 117 w 64"/>
                <a:gd name="T7" fmla="*/ 43 h 11"/>
                <a:gd name="T8" fmla="*/ 0 w 64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" h="11">
                  <a:moveTo>
                    <a:pt x="0" y="0"/>
                  </a:moveTo>
                  <a:cubicBezTo>
                    <a:pt x="2" y="5"/>
                    <a:pt x="19" y="8"/>
                    <a:pt x="25" y="8"/>
                  </a:cubicBezTo>
                  <a:cubicBezTo>
                    <a:pt x="38" y="8"/>
                    <a:pt x="51" y="3"/>
                    <a:pt x="64" y="3"/>
                  </a:cubicBezTo>
                  <a:cubicBezTo>
                    <a:pt x="51" y="7"/>
                    <a:pt x="39" y="10"/>
                    <a:pt x="25" y="10"/>
                  </a:cubicBezTo>
                  <a:cubicBezTo>
                    <a:pt x="19" y="11"/>
                    <a:pt x="1" y="7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2287"/>
            <p:cNvSpPr>
              <a:spLocks/>
            </p:cNvSpPr>
            <p:nvPr/>
          </p:nvSpPr>
          <p:spPr bwMode="auto">
            <a:xfrm>
              <a:off x="1194" y="2350"/>
              <a:ext cx="220" cy="117"/>
            </a:xfrm>
            <a:custGeom>
              <a:avLst/>
              <a:gdLst>
                <a:gd name="T0" fmla="*/ 5 w 131"/>
                <a:gd name="T1" fmla="*/ 0 h 70"/>
                <a:gd name="T2" fmla="*/ 141 w 131"/>
                <a:gd name="T3" fmla="*/ 271 h 70"/>
                <a:gd name="T4" fmla="*/ 620 w 131"/>
                <a:gd name="T5" fmla="*/ 132 h 70"/>
                <a:gd name="T6" fmla="*/ 170 w 131"/>
                <a:gd name="T7" fmla="*/ 242 h 70"/>
                <a:gd name="T8" fmla="*/ 5 w 131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1" h="70">
                  <a:moveTo>
                    <a:pt x="1" y="0"/>
                  </a:moveTo>
                  <a:cubicBezTo>
                    <a:pt x="1" y="0"/>
                    <a:pt x="0" y="45"/>
                    <a:pt x="30" y="58"/>
                  </a:cubicBezTo>
                  <a:cubicBezTo>
                    <a:pt x="59" y="70"/>
                    <a:pt x="105" y="50"/>
                    <a:pt x="131" y="28"/>
                  </a:cubicBezTo>
                  <a:cubicBezTo>
                    <a:pt x="131" y="28"/>
                    <a:pt x="77" y="70"/>
                    <a:pt x="36" y="52"/>
                  </a:cubicBezTo>
                  <a:cubicBezTo>
                    <a:pt x="5" y="39"/>
                    <a:pt x="1" y="0"/>
                    <a:pt x="1" y="0"/>
                  </a:cubicBezTo>
                </a:path>
              </a:pathLst>
            </a:custGeom>
            <a:solidFill>
              <a:srgbClr val="85418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2289"/>
            <p:cNvSpPr>
              <a:spLocks/>
            </p:cNvSpPr>
            <p:nvPr/>
          </p:nvSpPr>
          <p:spPr bwMode="auto">
            <a:xfrm>
              <a:off x="1214" y="2080"/>
              <a:ext cx="143" cy="263"/>
            </a:xfrm>
            <a:custGeom>
              <a:avLst/>
              <a:gdLst>
                <a:gd name="T0" fmla="*/ 405 w 85"/>
                <a:gd name="T1" fmla="*/ 0 h 157"/>
                <a:gd name="T2" fmla="*/ 84 w 85"/>
                <a:gd name="T3" fmla="*/ 250 h 157"/>
                <a:gd name="T4" fmla="*/ 13 w 85"/>
                <a:gd name="T5" fmla="*/ 375 h 157"/>
                <a:gd name="T6" fmla="*/ 119 w 85"/>
                <a:gd name="T7" fmla="*/ 739 h 157"/>
                <a:gd name="T8" fmla="*/ 405 w 85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" h="157">
                  <a:moveTo>
                    <a:pt x="85" y="0"/>
                  </a:moveTo>
                  <a:cubicBezTo>
                    <a:pt x="61" y="8"/>
                    <a:pt x="37" y="26"/>
                    <a:pt x="18" y="53"/>
                  </a:cubicBezTo>
                  <a:cubicBezTo>
                    <a:pt x="12" y="62"/>
                    <a:pt x="7" y="71"/>
                    <a:pt x="3" y="80"/>
                  </a:cubicBezTo>
                  <a:cubicBezTo>
                    <a:pt x="0" y="113"/>
                    <a:pt x="7" y="143"/>
                    <a:pt x="25" y="157"/>
                  </a:cubicBezTo>
                  <a:cubicBezTo>
                    <a:pt x="24" y="105"/>
                    <a:pt x="38" y="49"/>
                    <a:pt x="85" y="0"/>
                  </a:cubicBezTo>
                </a:path>
              </a:pathLst>
            </a:custGeom>
            <a:solidFill>
              <a:srgbClr val="C39FC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2290"/>
            <p:cNvSpPr>
              <a:spLocks/>
            </p:cNvSpPr>
            <p:nvPr/>
          </p:nvSpPr>
          <p:spPr bwMode="auto">
            <a:xfrm>
              <a:off x="1191" y="2214"/>
              <a:ext cx="79" cy="241"/>
            </a:xfrm>
            <a:custGeom>
              <a:avLst/>
              <a:gdLst>
                <a:gd name="T0" fmla="*/ 82 w 47"/>
                <a:gd name="T1" fmla="*/ 0 h 144"/>
                <a:gd name="T2" fmla="*/ 0 w 47"/>
                <a:gd name="T3" fmla="*/ 348 h 144"/>
                <a:gd name="T4" fmla="*/ 34 w 47"/>
                <a:gd name="T5" fmla="*/ 524 h 144"/>
                <a:gd name="T6" fmla="*/ 119 w 47"/>
                <a:gd name="T7" fmla="*/ 639 h 144"/>
                <a:gd name="T8" fmla="*/ 224 w 47"/>
                <a:gd name="T9" fmla="*/ 674 h 144"/>
                <a:gd name="T10" fmla="*/ 224 w 47"/>
                <a:gd name="T11" fmla="*/ 666 h 144"/>
                <a:gd name="T12" fmla="*/ 153 w 47"/>
                <a:gd name="T13" fmla="*/ 653 h 144"/>
                <a:gd name="T14" fmla="*/ 13 w 47"/>
                <a:gd name="T15" fmla="*/ 382 h 144"/>
                <a:gd name="T16" fmla="*/ 182 w 47"/>
                <a:gd name="T17" fmla="*/ 624 h 144"/>
                <a:gd name="T18" fmla="*/ 215 w 47"/>
                <a:gd name="T19" fmla="*/ 639 h 144"/>
                <a:gd name="T20" fmla="*/ 187 w 47"/>
                <a:gd name="T21" fmla="*/ 362 h 144"/>
                <a:gd name="T22" fmla="*/ 82 w 47"/>
                <a:gd name="T23" fmla="*/ 0 h 1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7" h="144">
                  <a:moveTo>
                    <a:pt x="17" y="0"/>
                  </a:moveTo>
                  <a:cubicBezTo>
                    <a:pt x="6" y="25"/>
                    <a:pt x="0" y="51"/>
                    <a:pt x="0" y="74"/>
                  </a:cubicBezTo>
                  <a:cubicBezTo>
                    <a:pt x="0" y="88"/>
                    <a:pt x="3" y="101"/>
                    <a:pt x="7" y="112"/>
                  </a:cubicBezTo>
                  <a:cubicBezTo>
                    <a:pt x="11" y="122"/>
                    <a:pt x="17" y="131"/>
                    <a:pt x="25" y="136"/>
                  </a:cubicBezTo>
                  <a:cubicBezTo>
                    <a:pt x="31" y="141"/>
                    <a:pt x="38" y="143"/>
                    <a:pt x="47" y="144"/>
                  </a:cubicBezTo>
                  <a:cubicBezTo>
                    <a:pt x="47" y="143"/>
                    <a:pt x="47" y="143"/>
                    <a:pt x="47" y="142"/>
                  </a:cubicBezTo>
                  <a:cubicBezTo>
                    <a:pt x="41" y="142"/>
                    <a:pt x="36" y="140"/>
                    <a:pt x="32" y="139"/>
                  </a:cubicBezTo>
                  <a:cubicBezTo>
                    <a:pt x="2" y="126"/>
                    <a:pt x="3" y="81"/>
                    <a:pt x="3" y="81"/>
                  </a:cubicBezTo>
                  <a:cubicBezTo>
                    <a:pt x="3" y="81"/>
                    <a:pt x="7" y="120"/>
                    <a:pt x="38" y="133"/>
                  </a:cubicBezTo>
                  <a:cubicBezTo>
                    <a:pt x="40" y="134"/>
                    <a:pt x="43" y="135"/>
                    <a:pt x="45" y="136"/>
                  </a:cubicBezTo>
                  <a:cubicBezTo>
                    <a:pt x="42" y="117"/>
                    <a:pt x="39" y="97"/>
                    <a:pt x="39" y="77"/>
                  </a:cubicBezTo>
                  <a:cubicBezTo>
                    <a:pt x="21" y="63"/>
                    <a:pt x="14" y="33"/>
                    <a:pt x="17" y="0"/>
                  </a:cubicBezTo>
                </a:path>
              </a:pathLst>
            </a:custGeom>
            <a:solidFill>
              <a:srgbClr val="B892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2291"/>
            <p:cNvSpPr>
              <a:spLocks/>
            </p:cNvSpPr>
            <p:nvPr/>
          </p:nvSpPr>
          <p:spPr bwMode="auto">
            <a:xfrm>
              <a:off x="1184" y="2070"/>
              <a:ext cx="183" cy="392"/>
            </a:xfrm>
            <a:custGeom>
              <a:avLst/>
              <a:gdLst>
                <a:gd name="T0" fmla="*/ 515 w 109"/>
                <a:gd name="T1" fmla="*/ 0 h 234"/>
                <a:gd name="T2" fmla="*/ 154 w 109"/>
                <a:gd name="T3" fmla="*/ 266 h 234"/>
                <a:gd name="T4" fmla="*/ 0 w 109"/>
                <a:gd name="T5" fmla="*/ 752 h 234"/>
                <a:gd name="T6" fmla="*/ 34 w 109"/>
                <a:gd name="T7" fmla="*/ 935 h 234"/>
                <a:gd name="T8" fmla="*/ 124 w 109"/>
                <a:gd name="T9" fmla="*/ 1064 h 234"/>
                <a:gd name="T10" fmla="*/ 245 w 109"/>
                <a:gd name="T11" fmla="*/ 1101 h 234"/>
                <a:gd name="T12" fmla="*/ 242 w 109"/>
                <a:gd name="T13" fmla="*/ 1081 h 234"/>
                <a:gd name="T14" fmla="*/ 138 w 109"/>
                <a:gd name="T15" fmla="*/ 1044 h 234"/>
                <a:gd name="T16" fmla="*/ 50 w 109"/>
                <a:gd name="T17" fmla="*/ 931 h 234"/>
                <a:gd name="T18" fmla="*/ 20 w 109"/>
                <a:gd name="T19" fmla="*/ 752 h 234"/>
                <a:gd name="T20" fmla="*/ 99 w 109"/>
                <a:gd name="T21" fmla="*/ 404 h 234"/>
                <a:gd name="T22" fmla="*/ 170 w 109"/>
                <a:gd name="T23" fmla="*/ 278 h 234"/>
                <a:gd name="T24" fmla="*/ 487 w 109"/>
                <a:gd name="T25" fmla="*/ 28 h 234"/>
                <a:gd name="T26" fmla="*/ 515 w 109"/>
                <a:gd name="T27" fmla="*/ 0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9" h="234">
                  <a:moveTo>
                    <a:pt x="109" y="0"/>
                  </a:moveTo>
                  <a:cubicBezTo>
                    <a:pt x="82" y="7"/>
                    <a:pt x="54" y="26"/>
                    <a:pt x="33" y="57"/>
                  </a:cubicBezTo>
                  <a:cubicBezTo>
                    <a:pt x="11" y="89"/>
                    <a:pt x="0" y="127"/>
                    <a:pt x="0" y="160"/>
                  </a:cubicBezTo>
                  <a:cubicBezTo>
                    <a:pt x="0" y="174"/>
                    <a:pt x="3" y="188"/>
                    <a:pt x="7" y="199"/>
                  </a:cubicBezTo>
                  <a:cubicBezTo>
                    <a:pt x="11" y="210"/>
                    <a:pt x="18" y="220"/>
                    <a:pt x="26" y="226"/>
                  </a:cubicBezTo>
                  <a:cubicBezTo>
                    <a:pt x="33" y="231"/>
                    <a:pt x="42" y="233"/>
                    <a:pt x="52" y="234"/>
                  </a:cubicBezTo>
                  <a:cubicBezTo>
                    <a:pt x="52" y="233"/>
                    <a:pt x="51" y="231"/>
                    <a:pt x="51" y="230"/>
                  </a:cubicBezTo>
                  <a:cubicBezTo>
                    <a:pt x="42" y="229"/>
                    <a:pt x="35" y="227"/>
                    <a:pt x="29" y="222"/>
                  </a:cubicBezTo>
                  <a:cubicBezTo>
                    <a:pt x="21" y="217"/>
                    <a:pt x="15" y="208"/>
                    <a:pt x="11" y="198"/>
                  </a:cubicBezTo>
                  <a:cubicBezTo>
                    <a:pt x="7" y="187"/>
                    <a:pt x="4" y="174"/>
                    <a:pt x="4" y="160"/>
                  </a:cubicBezTo>
                  <a:cubicBezTo>
                    <a:pt x="4" y="137"/>
                    <a:pt x="10" y="111"/>
                    <a:pt x="21" y="86"/>
                  </a:cubicBezTo>
                  <a:cubicBezTo>
                    <a:pt x="25" y="77"/>
                    <a:pt x="30" y="68"/>
                    <a:pt x="36" y="59"/>
                  </a:cubicBezTo>
                  <a:cubicBezTo>
                    <a:pt x="55" y="32"/>
                    <a:pt x="79" y="14"/>
                    <a:pt x="103" y="6"/>
                  </a:cubicBezTo>
                  <a:cubicBezTo>
                    <a:pt x="105" y="4"/>
                    <a:pt x="107" y="2"/>
                    <a:pt x="109" y="0"/>
                  </a:cubicBezTo>
                </a:path>
              </a:pathLst>
            </a:custGeom>
            <a:solidFill>
              <a:srgbClr val="67616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2292"/>
            <p:cNvSpPr>
              <a:spLocks/>
            </p:cNvSpPr>
            <p:nvPr/>
          </p:nvSpPr>
          <p:spPr bwMode="auto">
            <a:xfrm>
              <a:off x="1194" y="2350"/>
              <a:ext cx="76" cy="102"/>
            </a:xfrm>
            <a:custGeom>
              <a:avLst/>
              <a:gdLst>
                <a:gd name="T0" fmla="*/ 5 w 45"/>
                <a:gd name="T1" fmla="*/ 0 h 61"/>
                <a:gd name="T2" fmla="*/ 145 w 45"/>
                <a:gd name="T3" fmla="*/ 271 h 61"/>
                <a:gd name="T4" fmla="*/ 216 w 45"/>
                <a:gd name="T5" fmla="*/ 286 h 61"/>
                <a:gd name="T6" fmla="*/ 208 w 45"/>
                <a:gd name="T7" fmla="*/ 258 h 61"/>
                <a:gd name="T8" fmla="*/ 174 w 45"/>
                <a:gd name="T9" fmla="*/ 242 h 61"/>
                <a:gd name="T10" fmla="*/ 5 w 45"/>
                <a:gd name="T11" fmla="*/ 0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" h="61">
                  <a:moveTo>
                    <a:pt x="1" y="0"/>
                  </a:moveTo>
                  <a:cubicBezTo>
                    <a:pt x="1" y="0"/>
                    <a:pt x="0" y="45"/>
                    <a:pt x="30" y="58"/>
                  </a:cubicBezTo>
                  <a:cubicBezTo>
                    <a:pt x="34" y="59"/>
                    <a:pt x="39" y="61"/>
                    <a:pt x="45" y="61"/>
                  </a:cubicBezTo>
                  <a:cubicBezTo>
                    <a:pt x="44" y="59"/>
                    <a:pt x="44" y="57"/>
                    <a:pt x="43" y="55"/>
                  </a:cubicBezTo>
                  <a:cubicBezTo>
                    <a:pt x="41" y="54"/>
                    <a:pt x="38" y="53"/>
                    <a:pt x="36" y="52"/>
                  </a:cubicBezTo>
                  <a:cubicBezTo>
                    <a:pt x="5" y="39"/>
                    <a:pt x="1" y="0"/>
                    <a:pt x="1" y="0"/>
                  </a:cubicBezTo>
                </a:path>
              </a:pathLst>
            </a:custGeom>
            <a:solidFill>
              <a:srgbClr val="A87BB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2293"/>
            <p:cNvSpPr>
              <a:spLocks/>
            </p:cNvSpPr>
            <p:nvPr/>
          </p:nvSpPr>
          <p:spPr bwMode="auto">
            <a:xfrm>
              <a:off x="1606" y="2085"/>
              <a:ext cx="216" cy="563"/>
            </a:xfrm>
            <a:custGeom>
              <a:avLst/>
              <a:gdLst>
                <a:gd name="T0" fmla="*/ 440 w 129"/>
                <a:gd name="T1" fmla="*/ 0 h 336"/>
                <a:gd name="T2" fmla="*/ 494 w 129"/>
                <a:gd name="T3" fmla="*/ 5 h 336"/>
                <a:gd name="T4" fmla="*/ 496 w 129"/>
                <a:gd name="T5" fmla="*/ 137 h 336"/>
                <a:gd name="T6" fmla="*/ 516 w 129"/>
                <a:gd name="T7" fmla="*/ 300 h 336"/>
                <a:gd name="T8" fmla="*/ 586 w 129"/>
                <a:gd name="T9" fmla="*/ 508 h 336"/>
                <a:gd name="T10" fmla="*/ 599 w 129"/>
                <a:gd name="T11" fmla="*/ 732 h 336"/>
                <a:gd name="T12" fmla="*/ 599 w 129"/>
                <a:gd name="T13" fmla="*/ 851 h 336"/>
                <a:gd name="T14" fmla="*/ 558 w 129"/>
                <a:gd name="T15" fmla="*/ 947 h 336"/>
                <a:gd name="T16" fmla="*/ 496 w 129"/>
                <a:gd name="T17" fmla="*/ 1138 h 336"/>
                <a:gd name="T18" fmla="*/ 460 w 129"/>
                <a:gd name="T19" fmla="*/ 1312 h 336"/>
                <a:gd name="T20" fmla="*/ 357 w 129"/>
                <a:gd name="T21" fmla="*/ 1392 h 336"/>
                <a:gd name="T22" fmla="*/ 0 w 129"/>
                <a:gd name="T23" fmla="*/ 1580 h 336"/>
                <a:gd name="T24" fmla="*/ 75 w 129"/>
                <a:gd name="T25" fmla="*/ 1533 h 336"/>
                <a:gd name="T26" fmla="*/ 196 w 129"/>
                <a:gd name="T27" fmla="*/ 1471 h 336"/>
                <a:gd name="T28" fmla="*/ 348 w 129"/>
                <a:gd name="T29" fmla="*/ 1351 h 336"/>
                <a:gd name="T30" fmla="*/ 512 w 129"/>
                <a:gd name="T31" fmla="*/ 994 h 336"/>
                <a:gd name="T32" fmla="*/ 583 w 129"/>
                <a:gd name="T33" fmla="*/ 578 h 336"/>
                <a:gd name="T34" fmla="*/ 527 w 129"/>
                <a:gd name="T35" fmla="*/ 395 h 336"/>
                <a:gd name="T36" fmla="*/ 487 w 129"/>
                <a:gd name="T37" fmla="*/ 225 h 336"/>
                <a:gd name="T38" fmla="*/ 474 w 129"/>
                <a:gd name="T39" fmla="*/ 5 h 3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9" h="336">
                  <a:moveTo>
                    <a:pt x="94" y="0"/>
                  </a:moveTo>
                  <a:cubicBezTo>
                    <a:pt x="98" y="0"/>
                    <a:pt x="101" y="0"/>
                    <a:pt x="105" y="1"/>
                  </a:cubicBezTo>
                  <a:cubicBezTo>
                    <a:pt x="109" y="10"/>
                    <a:pt x="106" y="21"/>
                    <a:pt x="106" y="29"/>
                  </a:cubicBezTo>
                  <a:cubicBezTo>
                    <a:pt x="107" y="41"/>
                    <a:pt x="107" y="53"/>
                    <a:pt x="110" y="64"/>
                  </a:cubicBezTo>
                  <a:cubicBezTo>
                    <a:pt x="114" y="79"/>
                    <a:pt x="121" y="93"/>
                    <a:pt x="125" y="108"/>
                  </a:cubicBezTo>
                  <a:cubicBezTo>
                    <a:pt x="129" y="123"/>
                    <a:pt x="128" y="140"/>
                    <a:pt x="128" y="156"/>
                  </a:cubicBezTo>
                  <a:cubicBezTo>
                    <a:pt x="128" y="164"/>
                    <a:pt x="129" y="174"/>
                    <a:pt x="128" y="181"/>
                  </a:cubicBezTo>
                  <a:cubicBezTo>
                    <a:pt x="126" y="189"/>
                    <a:pt x="121" y="194"/>
                    <a:pt x="119" y="201"/>
                  </a:cubicBezTo>
                  <a:cubicBezTo>
                    <a:pt x="114" y="215"/>
                    <a:pt x="109" y="229"/>
                    <a:pt x="106" y="242"/>
                  </a:cubicBezTo>
                  <a:cubicBezTo>
                    <a:pt x="103" y="255"/>
                    <a:pt x="102" y="267"/>
                    <a:pt x="98" y="279"/>
                  </a:cubicBezTo>
                  <a:cubicBezTo>
                    <a:pt x="95" y="292"/>
                    <a:pt x="88" y="292"/>
                    <a:pt x="76" y="296"/>
                  </a:cubicBezTo>
                  <a:cubicBezTo>
                    <a:pt x="50" y="307"/>
                    <a:pt x="29" y="336"/>
                    <a:pt x="0" y="336"/>
                  </a:cubicBezTo>
                  <a:cubicBezTo>
                    <a:pt x="0" y="330"/>
                    <a:pt x="10" y="328"/>
                    <a:pt x="16" y="326"/>
                  </a:cubicBezTo>
                  <a:cubicBezTo>
                    <a:pt x="26" y="323"/>
                    <a:pt x="34" y="320"/>
                    <a:pt x="42" y="313"/>
                  </a:cubicBezTo>
                  <a:cubicBezTo>
                    <a:pt x="53" y="304"/>
                    <a:pt x="63" y="295"/>
                    <a:pt x="74" y="287"/>
                  </a:cubicBezTo>
                  <a:cubicBezTo>
                    <a:pt x="97" y="270"/>
                    <a:pt x="102" y="238"/>
                    <a:pt x="109" y="211"/>
                  </a:cubicBezTo>
                  <a:cubicBezTo>
                    <a:pt x="115" y="183"/>
                    <a:pt x="125" y="152"/>
                    <a:pt x="124" y="123"/>
                  </a:cubicBezTo>
                  <a:cubicBezTo>
                    <a:pt x="124" y="110"/>
                    <a:pt x="116" y="97"/>
                    <a:pt x="112" y="84"/>
                  </a:cubicBezTo>
                  <a:cubicBezTo>
                    <a:pt x="109" y="72"/>
                    <a:pt x="107" y="60"/>
                    <a:pt x="104" y="48"/>
                  </a:cubicBezTo>
                  <a:cubicBezTo>
                    <a:pt x="101" y="32"/>
                    <a:pt x="101" y="17"/>
                    <a:pt x="101" y="1"/>
                  </a:cubicBezTo>
                </a:path>
              </a:pathLst>
            </a:custGeom>
            <a:solidFill>
              <a:srgbClr val="54B4DB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Oval 2294"/>
            <p:cNvSpPr>
              <a:spLocks noChangeArrowheads="1"/>
            </p:cNvSpPr>
            <p:nvPr/>
          </p:nvSpPr>
          <p:spPr bwMode="auto">
            <a:xfrm>
              <a:off x="1338" y="2062"/>
              <a:ext cx="40" cy="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Oval 2295"/>
            <p:cNvSpPr>
              <a:spLocks noChangeArrowheads="1"/>
            </p:cNvSpPr>
            <p:nvPr/>
          </p:nvSpPr>
          <p:spPr bwMode="auto">
            <a:xfrm>
              <a:off x="1308" y="2087"/>
              <a:ext cx="22" cy="2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" name="ZoneTexte 388"/>
          <p:cNvSpPr txBox="1"/>
          <p:nvPr/>
        </p:nvSpPr>
        <p:spPr>
          <a:xfrm>
            <a:off x="804208" y="5559772"/>
            <a:ext cx="1525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Cellules </a:t>
            </a:r>
            <a:r>
              <a:rPr lang="en-US" sz="1200" b="1" dirty="0" err="1"/>
              <a:t>dendritiques</a:t>
            </a:r>
            <a:endParaRPr lang="en-US" sz="1200" b="1" dirty="0"/>
          </a:p>
        </p:txBody>
      </p:sp>
      <p:pic>
        <p:nvPicPr>
          <p:cNvPr id="166" name="Audio 16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186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73"/>
    </mc:Choice>
    <mc:Fallback xmlns="">
      <p:transition spd="slow" advTm="16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142" y="87015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C00000"/>
                </a:solidFill>
              </a:rPr>
              <a:t>Un système Immunitaire « normal » (1)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4" t="15057" r="65598" b="48090"/>
          <a:stretch/>
        </p:blipFill>
        <p:spPr bwMode="auto">
          <a:xfrm>
            <a:off x="2869948" y="5610478"/>
            <a:ext cx="1771573" cy="120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411760" y="5085184"/>
            <a:ext cx="357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LB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915816" y="5085184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LT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707904" y="5085184"/>
            <a:ext cx="393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014300" y="5085184"/>
            <a:ext cx="1165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Monocytes</a:t>
            </a:r>
          </a:p>
          <a:p>
            <a:pPr algn="ctr"/>
            <a:r>
              <a:rPr lang="fr-FR" sz="1400" dirty="0"/>
              <a:t>macrophages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070397" y="5096217"/>
            <a:ext cx="957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plaquettes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984527" y="5085184"/>
            <a:ext cx="3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GR</a:t>
            </a:r>
          </a:p>
        </p:txBody>
      </p:sp>
      <p:sp>
        <p:nvSpPr>
          <p:cNvPr id="11" name="Triangle rectangle 10"/>
          <p:cNvSpPr/>
          <p:nvPr/>
        </p:nvSpPr>
        <p:spPr>
          <a:xfrm rot="16200000">
            <a:off x="1486957" y="2509895"/>
            <a:ext cx="3566553" cy="1372314"/>
          </a:xfrm>
          <a:prstGeom prst="rtTriangl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riangle rectangle 22"/>
          <p:cNvSpPr/>
          <p:nvPr/>
        </p:nvSpPr>
        <p:spPr>
          <a:xfrm rot="16200000" flipV="1">
            <a:off x="3252932" y="2116234"/>
            <a:ext cx="3566553" cy="2159635"/>
          </a:xfrm>
          <a:prstGeom prst="rt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2" name="Groupe 41"/>
          <p:cNvGrpSpPr/>
          <p:nvPr/>
        </p:nvGrpSpPr>
        <p:grpSpPr>
          <a:xfrm>
            <a:off x="2815948" y="4631894"/>
            <a:ext cx="345669" cy="313563"/>
            <a:chOff x="4031952" y="5131661"/>
            <a:chExt cx="345669" cy="313563"/>
          </a:xfrm>
        </p:grpSpPr>
        <p:sp>
          <p:nvSpPr>
            <p:cNvPr id="12" name="Ellipse 11"/>
            <p:cNvSpPr/>
            <p:nvPr/>
          </p:nvSpPr>
          <p:spPr>
            <a:xfrm>
              <a:off x="4031952" y="5157192"/>
              <a:ext cx="108000" cy="108000"/>
            </a:xfrm>
            <a:prstGeom prst="ellips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4148986" y="5131661"/>
              <a:ext cx="108000" cy="108000"/>
            </a:xfrm>
            <a:prstGeom prst="ellips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/>
            <p:cNvSpPr/>
            <p:nvPr/>
          </p:nvSpPr>
          <p:spPr>
            <a:xfrm>
              <a:off x="4141019" y="5217476"/>
              <a:ext cx="108000" cy="108000"/>
            </a:xfrm>
            <a:prstGeom prst="ellips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/>
            <p:cNvSpPr/>
            <p:nvPr/>
          </p:nvSpPr>
          <p:spPr>
            <a:xfrm>
              <a:off x="4040986" y="5265192"/>
              <a:ext cx="108000" cy="108000"/>
            </a:xfrm>
            <a:prstGeom prst="ellips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/>
            <p:cNvSpPr/>
            <p:nvPr/>
          </p:nvSpPr>
          <p:spPr>
            <a:xfrm>
              <a:off x="4255839" y="5262768"/>
              <a:ext cx="108000" cy="108000"/>
            </a:xfrm>
            <a:prstGeom prst="ellips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28"/>
            <p:cNvSpPr/>
            <p:nvPr/>
          </p:nvSpPr>
          <p:spPr>
            <a:xfrm>
              <a:off x="4161621" y="5272509"/>
              <a:ext cx="108000" cy="108000"/>
            </a:xfrm>
            <a:prstGeom prst="ellips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4107621" y="5337224"/>
              <a:ext cx="108000" cy="108000"/>
            </a:xfrm>
            <a:prstGeom prst="ellips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/>
            <p:nvPr/>
          </p:nvSpPr>
          <p:spPr>
            <a:xfrm>
              <a:off x="4269621" y="5190027"/>
              <a:ext cx="108000" cy="108000"/>
            </a:xfrm>
            <a:prstGeom prst="ellips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4424454" y="4587478"/>
            <a:ext cx="345669" cy="313563"/>
            <a:chOff x="4730387" y="5203669"/>
            <a:chExt cx="345669" cy="313563"/>
          </a:xfrm>
        </p:grpSpPr>
        <p:sp>
          <p:nvSpPr>
            <p:cNvPr id="34" name="Ellipse 33"/>
            <p:cNvSpPr/>
            <p:nvPr/>
          </p:nvSpPr>
          <p:spPr>
            <a:xfrm>
              <a:off x="4730387" y="5229200"/>
              <a:ext cx="108000" cy="1080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5" name="Ellipse 34"/>
            <p:cNvSpPr/>
            <p:nvPr/>
          </p:nvSpPr>
          <p:spPr>
            <a:xfrm>
              <a:off x="4847421" y="5203669"/>
              <a:ext cx="108000" cy="1080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6" name="Ellipse 35"/>
            <p:cNvSpPr/>
            <p:nvPr/>
          </p:nvSpPr>
          <p:spPr>
            <a:xfrm>
              <a:off x="4839454" y="5289484"/>
              <a:ext cx="108000" cy="1080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7" name="Ellipse 36"/>
            <p:cNvSpPr/>
            <p:nvPr/>
          </p:nvSpPr>
          <p:spPr>
            <a:xfrm>
              <a:off x="4739421" y="5337200"/>
              <a:ext cx="108000" cy="1080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8" name="Ellipse 37"/>
            <p:cNvSpPr/>
            <p:nvPr/>
          </p:nvSpPr>
          <p:spPr>
            <a:xfrm>
              <a:off x="4954274" y="5334776"/>
              <a:ext cx="108000" cy="1080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9" name="Ellipse 38"/>
            <p:cNvSpPr/>
            <p:nvPr/>
          </p:nvSpPr>
          <p:spPr>
            <a:xfrm>
              <a:off x="4860056" y="5344517"/>
              <a:ext cx="108000" cy="1080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0" name="Ellipse 39"/>
            <p:cNvSpPr/>
            <p:nvPr/>
          </p:nvSpPr>
          <p:spPr>
            <a:xfrm>
              <a:off x="4806056" y="5409232"/>
              <a:ext cx="108000" cy="1080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4968056" y="5262035"/>
              <a:ext cx="108000" cy="1080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3889804" y="4594902"/>
            <a:ext cx="345669" cy="313563"/>
            <a:chOff x="7041280" y="5528366"/>
            <a:chExt cx="345669" cy="313563"/>
          </a:xfrm>
        </p:grpSpPr>
        <p:sp>
          <p:nvSpPr>
            <p:cNvPr id="44" name="Ellipse 43"/>
            <p:cNvSpPr/>
            <p:nvPr/>
          </p:nvSpPr>
          <p:spPr>
            <a:xfrm>
              <a:off x="7041280" y="5553897"/>
              <a:ext cx="108000" cy="108000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Ellipse 44"/>
            <p:cNvSpPr/>
            <p:nvPr/>
          </p:nvSpPr>
          <p:spPr>
            <a:xfrm>
              <a:off x="7158314" y="5528366"/>
              <a:ext cx="108000" cy="108000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Ellipse 45"/>
            <p:cNvSpPr/>
            <p:nvPr/>
          </p:nvSpPr>
          <p:spPr>
            <a:xfrm>
              <a:off x="7150347" y="5614181"/>
              <a:ext cx="108000" cy="108000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46"/>
            <p:cNvSpPr/>
            <p:nvPr/>
          </p:nvSpPr>
          <p:spPr>
            <a:xfrm>
              <a:off x="7050314" y="5661897"/>
              <a:ext cx="108000" cy="108000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Ellipse 47"/>
            <p:cNvSpPr/>
            <p:nvPr/>
          </p:nvSpPr>
          <p:spPr>
            <a:xfrm>
              <a:off x="7265167" y="5659473"/>
              <a:ext cx="108000" cy="108000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/>
            <p:cNvSpPr/>
            <p:nvPr/>
          </p:nvSpPr>
          <p:spPr>
            <a:xfrm>
              <a:off x="7170949" y="5669214"/>
              <a:ext cx="108000" cy="108000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9"/>
            <p:cNvSpPr/>
            <p:nvPr/>
          </p:nvSpPr>
          <p:spPr>
            <a:xfrm>
              <a:off x="7116949" y="5733929"/>
              <a:ext cx="108000" cy="108000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/>
            <p:cNvSpPr/>
            <p:nvPr/>
          </p:nvSpPr>
          <p:spPr>
            <a:xfrm>
              <a:off x="7278949" y="5586732"/>
              <a:ext cx="108000" cy="108000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3869444" y="2591211"/>
            <a:ext cx="345669" cy="313563"/>
            <a:chOff x="1348679" y="5371584"/>
            <a:chExt cx="345669" cy="313563"/>
          </a:xfrm>
        </p:grpSpPr>
        <p:sp>
          <p:nvSpPr>
            <p:cNvPr id="54" name="Ellipse 53"/>
            <p:cNvSpPr/>
            <p:nvPr/>
          </p:nvSpPr>
          <p:spPr>
            <a:xfrm>
              <a:off x="1348679" y="5397115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Ellipse 54"/>
            <p:cNvSpPr/>
            <p:nvPr/>
          </p:nvSpPr>
          <p:spPr>
            <a:xfrm>
              <a:off x="1465713" y="5371584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Ellipse 55"/>
            <p:cNvSpPr/>
            <p:nvPr/>
          </p:nvSpPr>
          <p:spPr>
            <a:xfrm>
              <a:off x="1457746" y="5457399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Ellipse 56"/>
            <p:cNvSpPr/>
            <p:nvPr/>
          </p:nvSpPr>
          <p:spPr>
            <a:xfrm>
              <a:off x="1357713" y="5505115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Ellipse 57"/>
            <p:cNvSpPr/>
            <p:nvPr/>
          </p:nvSpPr>
          <p:spPr>
            <a:xfrm>
              <a:off x="1572566" y="5502691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Ellipse 58"/>
            <p:cNvSpPr/>
            <p:nvPr/>
          </p:nvSpPr>
          <p:spPr>
            <a:xfrm>
              <a:off x="1478348" y="5512432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Ellipse 59"/>
            <p:cNvSpPr/>
            <p:nvPr/>
          </p:nvSpPr>
          <p:spPr>
            <a:xfrm>
              <a:off x="1424348" y="5577147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Ellipse 60"/>
            <p:cNvSpPr/>
            <p:nvPr/>
          </p:nvSpPr>
          <p:spPr>
            <a:xfrm>
              <a:off x="1586348" y="542995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2" name="Groupe 51"/>
          <p:cNvGrpSpPr/>
          <p:nvPr/>
        </p:nvGrpSpPr>
        <p:grpSpPr>
          <a:xfrm>
            <a:off x="3360963" y="4610836"/>
            <a:ext cx="345669" cy="313563"/>
            <a:chOff x="7186763" y="1916832"/>
            <a:chExt cx="345669" cy="313563"/>
          </a:xfrm>
        </p:grpSpPr>
        <p:sp>
          <p:nvSpPr>
            <p:cNvPr id="65" name="Ellipse 64"/>
            <p:cNvSpPr/>
            <p:nvPr/>
          </p:nvSpPr>
          <p:spPr>
            <a:xfrm>
              <a:off x="7186763" y="1942363"/>
              <a:ext cx="108000" cy="108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65"/>
            <p:cNvSpPr/>
            <p:nvPr/>
          </p:nvSpPr>
          <p:spPr>
            <a:xfrm>
              <a:off x="7303797" y="1916832"/>
              <a:ext cx="108000" cy="108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Ellipse 66"/>
            <p:cNvSpPr/>
            <p:nvPr/>
          </p:nvSpPr>
          <p:spPr>
            <a:xfrm>
              <a:off x="7295830" y="2002647"/>
              <a:ext cx="108000" cy="108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Ellipse 67"/>
            <p:cNvSpPr/>
            <p:nvPr/>
          </p:nvSpPr>
          <p:spPr>
            <a:xfrm>
              <a:off x="7195797" y="2050363"/>
              <a:ext cx="108000" cy="108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Ellipse 68"/>
            <p:cNvSpPr/>
            <p:nvPr/>
          </p:nvSpPr>
          <p:spPr>
            <a:xfrm>
              <a:off x="7410650" y="2047939"/>
              <a:ext cx="108000" cy="108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Ellipse 69"/>
            <p:cNvSpPr/>
            <p:nvPr/>
          </p:nvSpPr>
          <p:spPr>
            <a:xfrm>
              <a:off x="7316432" y="2057680"/>
              <a:ext cx="108000" cy="108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Ellipse 70"/>
            <p:cNvSpPr/>
            <p:nvPr/>
          </p:nvSpPr>
          <p:spPr>
            <a:xfrm>
              <a:off x="7262432" y="2122395"/>
              <a:ext cx="108000" cy="108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llipse 71"/>
            <p:cNvSpPr/>
            <p:nvPr/>
          </p:nvSpPr>
          <p:spPr>
            <a:xfrm>
              <a:off x="7424432" y="1975198"/>
              <a:ext cx="108000" cy="1080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2" name="Groupe 61"/>
          <p:cNvGrpSpPr/>
          <p:nvPr/>
        </p:nvGrpSpPr>
        <p:grpSpPr>
          <a:xfrm>
            <a:off x="3190365" y="4005064"/>
            <a:ext cx="345669" cy="313563"/>
            <a:chOff x="6989653" y="1417489"/>
            <a:chExt cx="345669" cy="313563"/>
          </a:xfrm>
        </p:grpSpPr>
        <p:sp>
          <p:nvSpPr>
            <p:cNvPr id="75" name="Ellipse 74"/>
            <p:cNvSpPr/>
            <p:nvPr/>
          </p:nvSpPr>
          <p:spPr>
            <a:xfrm>
              <a:off x="6989653" y="1443020"/>
              <a:ext cx="108000" cy="1080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Ellipse 75"/>
            <p:cNvSpPr/>
            <p:nvPr/>
          </p:nvSpPr>
          <p:spPr>
            <a:xfrm>
              <a:off x="7106687" y="1417489"/>
              <a:ext cx="108000" cy="1080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Ellipse 76"/>
            <p:cNvSpPr/>
            <p:nvPr/>
          </p:nvSpPr>
          <p:spPr>
            <a:xfrm>
              <a:off x="7098720" y="1503304"/>
              <a:ext cx="108000" cy="1080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Ellipse 77"/>
            <p:cNvSpPr/>
            <p:nvPr/>
          </p:nvSpPr>
          <p:spPr>
            <a:xfrm>
              <a:off x="6998687" y="1551020"/>
              <a:ext cx="108000" cy="1080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Ellipse 78"/>
            <p:cNvSpPr/>
            <p:nvPr/>
          </p:nvSpPr>
          <p:spPr>
            <a:xfrm>
              <a:off x="7213540" y="1548596"/>
              <a:ext cx="108000" cy="1080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Ellipse 79"/>
            <p:cNvSpPr/>
            <p:nvPr/>
          </p:nvSpPr>
          <p:spPr>
            <a:xfrm>
              <a:off x="7119322" y="1558337"/>
              <a:ext cx="108000" cy="1080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Ellipse 80"/>
            <p:cNvSpPr/>
            <p:nvPr/>
          </p:nvSpPr>
          <p:spPr>
            <a:xfrm>
              <a:off x="7065322" y="1623052"/>
              <a:ext cx="108000" cy="1080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Ellipse 81"/>
            <p:cNvSpPr/>
            <p:nvPr/>
          </p:nvSpPr>
          <p:spPr>
            <a:xfrm>
              <a:off x="7227322" y="1475855"/>
              <a:ext cx="108000" cy="108000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3" name="Groupe 62"/>
          <p:cNvGrpSpPr/>
          <p:nvPr/>
        </p:nvGrpSpPr>
        <p:grpSpPr>
          <a:xfrm>
            <a:off x="3965473" y="4014648"/>
            <a:ext cx="345669" cy="313563"/>
            <a:chOff x="1907704" y="5728013"/>
            <a:chExt cx="345669" cy="313563"/>
          </a:xfrm>
        </p:grpSpPr>
        <p:sp>
          <p:nvSpPr>
            <p:cNvPr id="85" name="Ellipse 84"/>
            <p:cNvSpPr/>
            <p:nvPr/>
          </p:nvSpPr>
          <p:spPr>
            <a:xfrm>
              <a:off x="1907704" y="5753544"/>
              <a:ext cx="108000" cy="108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Ellipse 85"/>
            <p:cNvSpPr/>
            <p:nvPr/>
          </p:nvSpPr>
          <p:spPr>
            <a:xfrm>
              <a:off x="2024738" y="5728013"/>
              <a:ext cx="108000" cy="108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Ellipse 86"/>
            <p:cNvSpPr/>
            <p:nvPr/>
          </p:nvSpPr>
          <p:spPr>
            <a:xfrm>
              <a:off x="2016771" y="5813828"/>
              <a:ext cx="108000" cy="108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Ellipse 87"/>
            <p:cNvSpPr/>
            <p:nvPr/>
          </p:nvSpPr>
          <p:spPr>
            <a:xfrm>
              <a:off x="1916738" y="5861544"/>
              <a:ext cx="108000" cy="108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Ellipse 88"/>
            <p:cNvSpPr/>
            <p:nvPr/>
          </p:nvSpPr>
          <p:spPr>
            <a:xfrm>
              <a:off x="2131591" y="5859120"/>
              <a:ext cx="108000" cy="108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Ellipse 89"/>
            <p:cNvSpPr/>
            <p:nvPr/>
          </p:nvSpPr>
          <p:spPr>
            <a:xfrm>
              <a:off x="2037373" y="5868861"/>
              <a:ext cx="108000" cy="108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Ellipse 90"/>
            <p:cNvSpPr/>
            <p:nvPr/>
          </p:nvSpPr>
          <p:spPr>
            <a:xfrm>
              <a:off x="1983373" y="5933576"/>
              <a:ext cx="108000" cy="108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Ellipse 91"/>
            <p:cNvSpPr/>
            <p:nvPr/>
          </p:nvSpPr>
          <p:spPr>
            <a:xfrm>
              <a:off x="2145373" y="5786379"/>
              <a:ext cx="108000" cy="108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3" name="Groupe 72"/>
          <p:cNvGrpSpPr/>
          <p:nvPr/>
        </p:nvGrpSpPr>
        <p:grpSpPr>
          <a:xfrm>
            <a:off x="3668359" y="1980488"/>
            <a:ext cx="571802" cy="440400"/>
            <a:chOff x="6713904" y="1844840"/>
            <a:chExt cx="571802" cy="440400"/>
          </a:xfrm>
        </p:grpSpPr>
        <p:sp>
          <p:nvSpPr>
            <p:cNvPr id="106" name="Ellipse 105"/>
            <p:cNvSpPr/>
            <p:nvPr/>
          </p:nvSpPr>
          <p:spPr>
            <a:xfrm>
              <a:off x="6948319" y="1988840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Ellipse 107"/>
            <p:cNvSpPr/>
            <p:nvPr/>
          </p:nvSpPr>
          <p:spPr>
            <a:xfrm>
              <a:off x="6857904" y="2084029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Ellipse 108"/>
            <p:cNvSpPr/>
            <p:nvPr/>
          </p:nvSpPr>
          <p:spPr>
            <a:xfrm>
              <a:off x="7000757" y="2084029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Ellipse 109"/>
            <p:cNvSpPr/>
            <p:nvPr/>
          </p:nvSpPr>
          <p:spPr>
            <a:xfrm>
              <a:off x="7069706" y="1988840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1" name="Ellipse 110"/>
            <p:cNvSpPr/>
            <p:nvPr/>
          </p:nvSpPr>
          <p:spPr>
            <a:xfrm>
              <a:off x="6818518" y="1984174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Ellipse 111"/>
            <p:cNvSpPr/>
            <p:nvPr/>
          </p:nvSpPr>
          <p:spPr>
            <a:xfrm>
              <a:off x="7086539" y="1889476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Ellipse 112"/>
            <p:cNvSpPr/>
            <p:nvPr/>
          </p:nvSpPr>
          <p:spPr>
            <a:xfrm>
              <a:off x="6821904" y="1881567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Ellipse 113"/>
            <p:cNvSpPr/>
            <p:nvPr/>
          </p:nvSpPr>
          <p:spPr>
            <a:xfrm>
              <a:off x="6964757" y="1844840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Ellipse 114"/>
            <p:cNvSpPr/>
            <p:nvPr/>
          </p:nvSpPr>
          <p:spPr>
            <a:xfrm>
              <a:off x="7141706" y="2095748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Ellipse 115"/>
            <p:cNvSpPr/>
            <p:nvPr/>
          </p:nvSpPr>
          <p:spPr>
            <a:xfrm>
              <a:off x="7100719" y="2141240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Ellipse 116"/>
            <p:cNvSpPr/>
            <p:nvPr/>
          </p:nvSpPr>
          <p:spPr>
            <a:xfrm>
              <a:off x="6713904" y="2084029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Ellipse 117"/>
            <p:cNvSpPr/>
            <p:nvPr/>
          </p:nvSpPr>
          <p:spPr>
            <a:xfrm>
              <a:off x="6910305" y="2141240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3" name="Groupe 82"/>
          <p:cNvGrpSpPr/>
          <p:nvPr/>
        </p:nvGrpSpPr>
        <p:grpSpPr>
          <a:xfrm>
            <a:off x="3618705" y="1019951"/>
            <a:ext cx="571802" cy="440400"/>
            <a:chOff x="6464003" y="979332"/>
            <a:chExt cx="571802" cy="440400"/>
          </a:xfrm>
        </p:grpSpPr>
        <p:sp>
          <p:nvSpPr>
            <p:cNvPr id="121" name="Ellipse 120"/>
            <p:cNvSpPr/>
            <p:nvPr/>
          </p:nvSpPr>
          <p:spPr>
            <a:xfrm>
              <a:off x="6698418" y="1123332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Ellipse 121"/>
            <p:cNvSpPr/>
            <p:nvPr/>
          </p:nvSpPr>
          <p:spPr>
            <a:xfrm>
              <a:off x="6608003" y="1218521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Ellipse 122"/>
            <p:cNvSpPr/>
            <p:nvPr/>
          </p:nvSpPr>
          <p:spPr>
            <a:xfrm>
              <a:off x="6750856" y="1218521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4" name="Ellipse 123"/>
            <p:cNvSpPr/>
            <p:nvPr/>
          </p:nvSpPr>
          <p:spPr>
            <a:xfrm>
              <a:off x="6819805" y="1123332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Ellipse 124"/>
            <p:cNvSpPr/>
            <p:nvPr/>
          </p:nvSpPr>
          <p:spPr>
            <a:xfrm>
              <a:off x="6568617" y="1118666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6" name="Ellipse 125"/>
            <p:cNvSpPr/>
            <p:nvPr/>
          </p:nvSpPr>
          <p:spPr>
            <a:xfrm>
              <a:off x="6836638" y="1023968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7" name="Ellipse 126"/>
            <p:cNvSpPr/>
            <p:nvPr/>
          </p:nvSpPr>
          <p:spPr>
            <a:xfrm>
              <a:off x="6572003" y="1016059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8" name="Ellipse 127"/>
            <p:cNvSpPr/>
            <p:nvPr/>
          </p:nvSpPr>
          <p:spPr>
            <a:xfrm>
              <a:off x="6714856" y="979332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Ellipse 128"/>
            <p:cNvSpPr/>
            <p:nvPr/>
          </p:nvSpPr>
          <p:spPr>
            <a:xfrm>
              <a:off x="6891805" y="1230240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Ellipse 129"/>
            <p:cNvSpPr/>
            <p:nvPr/>
          </p:nvSpPr>
          <p:spPr>
            <a:xfrm>
              <a:off x="6850818" y="1275732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Ellipse 130"/>
            <p:cNvSpPr/>
            <p:nvPr/>
          </p:nvSpPr>
          <p:spPr>
            <a:xfrm>
              <a:off x="6464003" y="1218521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Ellipse 131"/>
            <p:cNvSpPr/>
            <p:nvPr/>
          </p:nvSpPr>
          <p:spPr>
            <a:xfrm>
              <a:off x="6660404" y="1275732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3" name="ZoneTexte 132"/>
          <p:cNvSpPr txBox="1"/>
          <p:nvPr/>
        </p:nvSpPr>
        <p:spPr>
          <a:xfrm>
            <a:off x="4297360" y="971436"/>
            <a:ext cx="3853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Cellules souches hématopoïétiques</a:t>
            </a:r>
          </a:p>
        </p:txBody>
      </p:sp>
      <p:sp>
        <p:nvSpPr>
          <p:cNvPr id="137" name="ZoneTexte 136"/>
          <p:cNvSpPr txBox="1"/>
          <p:nvPr/>
        </p:nvSpPr>
        <p:spPr>
          <a:xfrm>
            <a:off x="5189845" y="1342859"/>
            <a:ext cx="28225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Capacité d’</a:t>
            </a:r>
            <a:r>
              <a:rPr lang="fr-FR" sz="1600" dirty="0" err="1"/>
              <a:t>autorenouvellement</a:t>
            </a:r>
            <a:endParaRPr lang="fr-FR" sz="1600" dirty="0"/>
          </a:p>
          <a:p>
            <a:r>
              <a:rPr lang="fr-FR" sz="1600" dirty="0"/>
              <a:t>Potentiel clonal diversifié</a:t>
            </a:r>
          </a:p>
        </p:txBody>
      </p:sp>
      <p:sp>
        <p:nvSpPr>
          <p:cNvPr id="134" name="Flèche en arc 133"/>
          <p:cNvSpPr>
            <a:spLocks noChangeAspect="1"/>
          </p:cNvSpPr>
          <p:nvPr/>
        </p:nvSpPr>
        <p:spPr>
          <a:xfrm rot="16200000" flipH="1">
            <a:off x="3394451" y="1073318"/>
            <a:ext cx="325435" cy="455419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65" name="Groupe 164"/>
          <p:cNvGrpSpPr/>
          <p:nvPr/>
        </p:nvGrpSpPr>
        <p:grpSpPr>
          <a:xfrm>
            <a:off x="3374034" y="3111174"/>
            <a:ext cx="345669" cy="313563"/>
            <a:chOff x="1348679" y="5371584"/>
            <a:chExt cx="345669" cy="313563"/>
          </a:xfrm>
        </p:grpSpPr>
        <p:sp>
          <p:nvSpPr>
            <p:cNvPr id="166" name="Ellipse 165"/>
            <p:cNvSpPr/>
            <p:nvPr/>
          </p:nvSpPr>
          <p:spPr>
            <a:xfrm>
              <a:off x="1348679" y="5397115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7" name="Ellipse 166"/>
            <p:cNvSpPr/>
            <p:nvPr/>
          </p:nvSpPr>
          <p:spPr>
            <a:xfrm>
              <a:off x="1465713" y="5371584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8" name="Ellipse 167"/>
            <p:cNvSpPr/>
            <p:nvPr/>
          </p:nvSpPr>
          <p:spPr>
            <a:xfrm>
              <a:off x="1457746" y="5457399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9" name="Ellipse 168"/>
            <p:cNvSpPr/>
            <p:nvPr/>
          </p:nvSpPr>
          <p:spPr>
            <a:xfrm>
              <a:off x="1357713" y="5505115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0" name="Ellipse 169"/>
            <p:cNvSpPr/>
            <p:nvPr/>
          </p:nvSpPr>
          <p:spPr>
            <a:xfrm>
              <a:off x="1572566" y="5502691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Ellipse 170"/>
            <p:cNvSpPr/>
            <p:nvPr/>
          </p:nvSpPr>
          <p:spPr>
            <a:xfrm>
              <a:off x="1478348" y="5512432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Ellipse 171"/>
            <p:cNvSpPr/>
            <p:nvPr/>
          </p:nvSpPr>
          <p:spPr>
            <a:xfrm>
              <a:off x="1424348" y="5577147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3" name="Ellipse 172"/>
            <p:cNvSpPr/>
            <p:nvPr/>
          </p:nvSpPr>
          <p:spPr>
            <a:xfrm>
              <a:off x="1586348" y="542995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4" name="Groupe 173"/>
          <p:cNvGrpSpPr/>
          <p:nvPr/>
        </p:nvGrpSpPr>
        <p:grpSpPr>
          <a:xfrm>
            <a:off x="3978511" y="3173775"/>
            <a:ext cx="345669" cy="313563"/>
            <a:chOff x="1348679" y="5371584"/>
            <a:chExt cx="345669" cy="313563"/>
          </a:xfrm>
        </p:grpSpPr>
        <p:sp>
          <p:nvSpPr>
            <p:cNvPr id="175" name="Ellipse 174"/>
            <p:cNvSpPr/>
            <p:nvPr/>
          </p:nvSpPr>
          <p:spPr>
            <a:xfrm>
              <a:off x="1348679" y="5397115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6" name="Ellipse 175"/>
            <p:cNvSpPr/>
            <p:nvPr/>
          </p:nvSpPr>
          <p:spPr>
            <a:xfrm>
              <a:off x="1465713" y="5371584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7" name="Ellipse 176"/>
            <p:cNvSpPr/>
            <p:nvPr/>
          </p:nvSpPr>
          <p:spPr>
            <a:xfrm>
              <a:off x="1457746" y="5457399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8" name="Ellipse 177"/>
            <p:cNvSpPr/>
            <p:nvPr/>
          </p:nvSpPr>
          <p:spPr>
            <a:xfrm>
              <a:off x="1357713" y="5505115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9" name="Ellipse 178"/>
            <p:cNvSpPr/>
            <p:nvPr/>
          </p:nvSpPr>
          <p:spPr>
            <a:xfrm>
              <a:off x="1572566" y="5502691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0" name="Ellipse 179"/>
            <p:cNvSpPr/>
            <p:nvPr/>
          </p:nvSpPr>
          <p:spPr>
            <a:xfrm>
              <a:off x="1478348" y="5512432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" name="Ellipse 180"/>
            <p:cNvSpPr/>
            <p:nvPr/>
          </p:nvSpPr>
          <p:spPr>
            <a:xfrm>
              <a:off x="1424348" y="5577147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" name="Ellipse 181"/>
            <p:cNvSpPr/>
            <p:nvPr/>
          </p:nvSpPr>
          <p:spPr>
            <a:xfrm>
              <a:off x="1586348" y="542995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3" name="Groupe 182"/>
          <p:cNvGrpSpPr/>
          <p:nvPr/>
        </p:nvGrpSpPr>
        <p:grpSpPr>
          <a:xfrm>
            <a:off x="4649488" y="3530762"/>
            <a:ext cx="345669" cy="313563"/>
            <a:chOff x="1348679" y="5371584"/>
            <a:chExt cx="345669" cy="313563"/>
          </a:xfrm>
        </p:grpSpPr>
        <p:sp>
          <p:nvSpPr>
            <p:cNvPr id="184" name="Ellipse 183"/>
            <p:cNvSpPr/>
            <p:nvPr/>
          </p:nvSpPr>
          <p:spPr>
            <a:xfrm>
              <a:off x="1348679" y="5397115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5" name="Ellipse 184"/>
            <p:cNvSpPr/>
            <p:nvPr/>
          </p:nvSpPr>
          <p:spPr>
            <a:xfrm>
              <a:off x="1465713" y="5371584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6" name="Ellipse 185"/>
            <p:cNvSpPr/>
            <p:nvPr/>
          </p:nvSpPr>
          <p:spPr>
            <a:xfrm>
              <a:off x="1457746" y="5457399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7" name="Ellipse 186"/>
            <p:cNvSpPr/>
            <p:nvPr/>
          </p:nvSpPr>
          <p:spPr>
            <a:xfrm>
              <a:off x="1357713" y="5505115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8" name="Ellipse 187"/>
            <p:cNvSpPr/>
            <p:nvPr/>
          </p:nvSpPr>
          <p:spPr>
            <a:xfrm>
              <a:off x="1572566" y="5502691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9" name="Ellipse 188"/>
            <p:cNvSpPr/>
            <p:nvPr/>
          </p:nvSpPr>
          <p:spPr>
            <a:xfrm>
              <a:off x="1478348" y="5512432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0" name="Ellipse 189"/>
            <p:cNvSpPr/>
            <p:nvPr/>
          </p:nvSpPr>
          <p:spPr>
            <a:xfrm>
              <a:off x="1424348" y="5577147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" name="Ellipse 190"/>
            <p:cNvSpPr/>
            <p:nvPr/>
          </p:nvSpPr>
          <p:spPr>
            <a:xfrm>
              <a:off x="1586348" y="542995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2" name="ZoneTexte 191"/>
          <p:cNvSpPr txBox="1"/>
          <p:nvPr/>
        </p:nvSpPr>
        <p:spPr>
          <a:xfrm>
            <a:off x="247084" y="3594944"/>
            <a:ext cx="3151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Cellules souches lymphoïdes</a:t>
            </a:r>
          </a:p>
        </p:txBody>
      </p:sp>
      <p:sp>
        <p:nvSpPr>
          <p:cNvPr id="193" name="ZoneTexte 192"/>
          <p:cNvSpPr txBox="1"/>
          <p:nvPr/>
        </p:nvSpPr>
        <p:spPr>
          <a:xfrm>
            <a:off x="5234449" y="3874398"/>
            <a:ext cx="3009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Cellules souches myéloïdes</a:t>
            </a:r>
          </a:p>
        </p:txBody>
      </p:sp>
      <p:sp>
        <p:nvSpPr>
          <p:cNvPr id="194" name="ZoneTexte 193"/>
          <p:cNvSpPr txBox="1"/>
          <p:nvPr/>
        </p:nvSpPr>
        <p:spPr>
          <a:xfrm>
            <a:off x="5940152" y="5797133"/>
            <a:ext cx="307808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Équilibre cellulaire constant</a:t>
            </a:r>
          </a:p>
          <a:p>
            <a:r>
              <a:rPr lang="fr-FR" sz="1600" dirty="0"/>
              <a:t>               </a:t>
            </a:r>
            <a:r>
              <a:rPr lang="fr-FR" sz="1600" dirty="0">
                <a:solidFill>
                  <a:srgbClr val="C00000"/>
                </a:solidFill>
              </a:rPr>
              <a:t>  Répartition</a:t>
            </a:r>
          </a:p>
          <a:p>
            <a:r>
              <a:rPr lang="fr-FR" sz="1600" dirty="0">
                <a:solidFill>
                  <a:srgbClr val="C00000"/>
                </a:solidFill>
              </a:rPr>
              <a:t>                 Nombre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71600" y="908720"/>
            <a:ext cx="1829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Moelle osseuse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2339752" y="5085184"/>
            <a:ext cx="930481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ZoneTexte 135"/>
          <p:cNvSpPr txBox="1"/>
          <p:nvPr/>
        </p:nvSpPr>
        <p:spPr>
          <a:xfrm>
            <a:off x="3298016" y="5085184"/>
            <a:ext cx="468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LNK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3275856" y="5085183"/>
            <a:ext cx="182684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2627784" y="5445224"/>
            <a:ext cx="864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CD4, CD8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7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95"/>
    </mc:Choice>
    <mc:Fallback xmlns="">
      <p:transition spd="slow" advTm="44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88142" y="87015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C00000"/>
                </a:solidFill>
              </a:rPr>
              <a:t>Un système Immunitaire « normal » (2)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50707" y="5746030"/>
            <a:ext cx="3022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LyB</a:t>
            </a:r>
            <a:r>
              <a:rPr lang="fr-FR" dirty="0"/>
              <a:t> mémoires </a:t>
            </a:r>
            <a:r>
              <a:rPr lang="fr-FR" dirty="0">
                <a:sym typeface="Wingdings"/>
              </a:rPr>
              <a:t> Plasmocytes</a:t>
            </a:r>
          </a:p>
          <a:p>
            <a:r>
              <a:rPr lang="fr-FR" dirty="0">
                <a:sym typeface="Wingdings"/>
              </a:rPr>
              <a:t>Production </a:t>
            </a:r>
            <a:r>
              <a:rPr lang="fr-FR" dirty="0" err="1">
                <a:sym typeface="Wingdings"/>
              </a:rPr>
              <a:t>d’Ac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5620176" y="5746030"/>
            <a:ext cx="2443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LyT</a:t>
            </a:r>
            <a:r>
              <a:rPr lang="fr-FR" dirty="0"/>
              <a:t> mémoire </a:t>
            </a:r>
          </a:p>
          <a:p>
            <a:r>
              <a:rPr lang="fr-FR" dirty="0"/>
              <a:t>Production de cytokines</a:t>
            </a:r>
          </a:p>
        </p:txBody>
      </p:sp>
      <p:grpSp>
        <p:nvGrpSpPr>
          <p:cNvPr id="37" name="Grouper 36"/>
          <p:cNvGrpSpPr/>
          <p:nvPr/>
        </p:nvGrpSpPr>
        <p:grpSpPr>
          <a:xfrm>
            <a:off x="614920" y="4221089"/>
            <a:ext cx="2514906" cy="945298"/>
            <a:chOff x="614920" y="4221089"/>
            <a:chExt cx="2514906" cy="945298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12" t="12246" r="10258" b="10732"/>
            <a:stretch/>
          </p:blipFill>
          <p:spPr bwMode="auto">
            <a:xfrm rot="5149579">
              <a:off x="2010112" y="4046672"/>
              <a:ext cx="945298" cy="1294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1"/>
            <p:cNvSpPr txBox="1"/>
            <p:nvPr/>
          </p:nvSpPr>
          <p:spPr>
            <a:xfrm>
              <a:off x="614920" y="4437112"/>
              <a:ext cx="11625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/>
                <a:t>Antigène</a:t>
              </a:r>
            </a:p>
            <a:p>
              <a:pPr algn="ctr"/>
              <a:r>
                <a:rPr lang="fr-FR" b="1" dirty="0">
                  <a:solidFill>
                    <a:srgbClr val="17375E"/>
                  </a:solidFill>
                </a:rPr>
                <a:t>Activation</a:t>
              </a:r>
            </a:p>
          </p:txBody>
        </p:sp>
      </p:grpSp>
      <p:grpSp>
        <p:nvGrpSpPr>
          <p:cNvPr id="35" name="Grouper 34"/>
          <p:cNvGrpSpPr/>
          <p:nvPr/>
        </p:nvGrpSpPr>
        <p:grpSpPr>
          <a:xfrm>
            <a:off x="251520" y="692696"/>
            <a:ext cx="8581025" cy="2736304"/>
            <a:chOff x="251520" y="692696"/>
            <a:chExt cx="8581025" cy="2736304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3" t="12184" r="26005" b="43908"/>
            <a:stretch/>
          </p:blipFill>
          <p:spPr bwMode="auto">
            <a:xfrm>
              <a:off x="2411760" y="2796646"/>
              <a:ext cx="641999" cy="632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3" t="12184" r="26005" b="43908"/>
            <a:stretch/>
          </p:blipFill>
          <p:spPr bwMode="auto">
            <a:xfrm>
              <a:off x="6065441" y="2780928"/>
              <a:ext cx="641999" cy="632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" name="Grouper 25"/>
            <p:cNvGrpSpPr/>
            <p:nvPr/>
          </p:nvGrpSpPr>
          <p:grpSpPr>
            <a:xfrm>
              <a:off x="251520" y="692696"/>
              <a:ext cx="8581025" cy="2581986"/>
              <a:chOff x="251520" y="692696"/>
              <a:chExt cx="8581025" cy="2581986"/>
            </a:xfrm>
          </p:grpSpPr>
          <p:pic>
            <p:nvPicPr>
              <p:cNvPr id="2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06" t="29730" r="19348" b="40628"/>
              <a:stretch/>
            </p:blipFill>
            <p:spPr bwMode="auto">
              <a:xfrm>
                <a:off x="6588224" y="1607796"/>
                <a:ext cx="2013626" cy="1245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" name="Groupe 5"/>
              <p:cNvGrpSpPr/>
              <p:nvPr/>
            </p:nvGrpSpPr>
            <p:grpSpPr>
              <a:xfrm>
                <a:off x="755576" y="1589315"/>
                <a:ext cx="1799617" cy="1381682"/>
                <a:chOff x="539552" y="974432"/>
                <a:chExt cx="1799617" cy="1381682"/>
              </a:xfrm>
            </p:grpSpPr>
            <p:pic>
              <p:nvPicPr>
                <p:cNvPr id="7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989" t="3363" r="26113" b="71211"/>
                <a:stretch/>
              </p:blipFill>
              <p:spPr bwMode="auto">
                <a:xfrm>
                  <a:off x="539552" y="974432"/>
                  <a:ext cx="1799617" cy="12743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1367644" y="1611593"/>
                  <a:ext cx="180020" cy="744521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3" name="ZoneTexte 12"/>
              <p:cNvSpPr txBox="1"/>
              <p:nvPr/>
            </p:nvSpPr>
            <p:spPr>
              <a:xfrm>
                <a:off x="2771800" y="1284572"/>
                <a:ext cx="374528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dirty="0"/>
                  <a:t>Cellules souches lymphoïdes</a:t>
                </a:r>
              </a:p>
            </p:txBody>
          </p:sp>
          <p:cxnSp>
            <p:nvCxnSpPr>
              <p:cNvPr id="15" name="Connecteur droit avec flèche 14"/>
              <p:cNvCxnSpPr/>
              <p:nvPr/>
            </p:nvCxnSpPr>
            <p:spPr>
              <a:xfrm>
                <a:off x="2555193" y="1773981"/>
                <a:ext cx="418567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ZoneTexte 19"/>
              <p:cNvSpPr txBox="1"/>
              <p:nvPr/>
            </p:nvSpPr>
            <p:spPr>
              <a:xfrm>
                <a:off x="570865" y="1336835"/>
                <a:ext cx="18533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C00000"/>
                    </a:solidFill>
                  </a:rPr>
                  <a:t>Différenciation LB</a:t>
                </a: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6740870" y="1268760"/>
                <a:ext cx="1840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C00000"/>
                    </a:solidFill>
                  </a:rPr>
                  <a:t>Différenciation LT</a:t>
                </a:r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251520" y="2817108"/>
                <a:ext cx="21388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chemeClr val="tx2">
                        <a:lumMod val="75000"/>
                      </a:schemeClr>
                    </a:solidFill>
                  </a:rPr>
                  <a:t>Lymphocytes B naïfs</a:t>
                </a:r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6708797" y="2905350"/>
                <a:ext cx="21237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17375E"/>
                    </a:solidFill>
                  </a:rPr>
                  <a:t>Lymphocytes T naïfs</a:t>
                </a:r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611560" y="764704"/>
                <a:ext cx="18296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/>
                  <a:t>Moelle osseuse</a:t>
                </a:r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7081037" y="764704"/>
                <a:ext cx="10193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/>
                  <a:t>Thymus</a:t>
                </a:r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3053759" y="692696"/>
                <a:ext cx="30339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tx2"/>
                    </a:solidFill>
                  </a:rPr>
                  <a:t>Organes lymphoïdes primaires</a:t>
                </a:r>
              </a:p>
            </p:txBody>
          </p:sp>
        </p:grpSp>
      </p:grpSp>
      <p:grpSp>
        <p:nvGrpSpPr>
          <p:cNvPr id="36" name="Grouper 35"/>
          <p:cNvGrpSpPr/>
          <p:nvPr/>
        </p:nvGrpSpPr>
        <p:grpSpPr>
          <a:xfrm>
            <a:off x="2445191" y="2204864"/>
            <a:ext cx="4406826" cy="3888432"/>
            <a:chOff x="2445191" y="2204864"/>
            <a:chExt cx="4406826" cy="3888432"/>
          </a:xfrm>
        </p:grpSpPr>
        <p:grpSp>
          <p:nvGrpSpPr>
            <p:cNvPr id="9" name="Groupe 8"/>
            <p:cNvGrpSpPr>
              <a:grpSpLocks noChangeAspect="1"/>
            </p:cNvGrpSpPr>
            <p:nvPr/>
          </p:nvGrpSpPr>
          <p:grpSpPr>
            <a:xfrm>
              <a:off x="3700094" y="3476957"/>
              <a:ext cx="1952026" cy="1464211"/>
              <a:chOff x="3635896" y="1916832"/>
              <a:chExt cx="2168918" cy="1626901"/>
            </a:xfrm>
          </p:grpSpPr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50" t="62983" r="16181"/>
              <a:stretch/>
            </p:blipFill>
            <p:spPr bwMode="auto">
              <a:xfrm>
                <a:off x="3635896" y="1988840"/>
                <a:ext cx="2168918" cy="15548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 flipV="1">
                <a:off x="4427984" y="1916832"/>
                <a:ext cx="360040" cy="2880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" name="Groupe 2"/>
            <p:cNvGrpSpPr>
              <a:grpSpLocks noChangeAspect="1"/>
            </p:cNvGrpSpPr>
            <p:nvPr/>
          </p:nvGrpSpPr>
          <p:grpSpPr>
            <a:xfrm>
              <a:off x="3539415" y="4648230"/>
              <a:ext cx="2039112" cy="1445066"/>
              <a:chOff x="3365917" y="4039617"/>
              <a:chExt cx="2265679" cy="1765647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3365917" y="4039617"/>
                <a:ext cx="360040" cy="21471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" name="Picture 9" descr="https://classconnection.s3.amazonaws.com/87/flashcards/1095087/png/untitled151333408394504.pn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978" t="53950" r="4698" b="9890"/>
              <a:stretch/>
            </p:blipFill>
            <p:spPr bwMode="auto">
              <a:xfrm>
                <a:off x="3455876" y="4079687"/>
                <a:ext cx="2175720" cy="17255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7" name="Connecteur droit avec flèche 16"/>
            <p:cNvCxnSpPr/>
            <p:nvPr/>
          </p:nvCxnSpPr>
          <p:spPr>
            <a:xfrm flipH="1">
              <a:off x="5804814" y="2204864"/>
              <a:ext cx="936056" cy="99140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2445191" y="2276872"/>
              <a:ext cx="1046689" cy="89964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3018853" y="3068960"/>
              <a:ext cx="32612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tx2"/>
                  </a:solidFill>
                </a:rPr>
                <a:t>Organes lymphoïdes secondaires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3419872" y="4437112"/>
              <a:ext cx="10398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/>
                <a:t>Centres</a:t>
              </a:r>
            </a:p>
            <a:p>
              <a:pPr algn="ctr"/>
              <a:r>
                <a:rPr lang="fr-FR" sz="1400" dirty="0"/>
                <a:t>Germinatifs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2627784" y="3501008"/>
              <a:ext cx="42242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17375E"/>
                  </a:solidFill>
                </a:rPr>
                <a:t>Lymphocytes T et B mémoires / effecteurs</a:t>
              </a:r>
            </a:p>
          </p:txBody>
        </p:sp>
      </p:grpSp>
      <p:pic>
        <p:nvPicPr>
          <p:cNvPr id="38" name="Audio 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66"/>
    </mc:Choice>
    <mc:Fallback xmlns="">
      <p:transition spd="slow" advTm="72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1535301"/>
            <a:ext cx="8877450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00090"/>
                </a:solidFill>
              </a:rPr>
              <a:t>- Bonnes capacités </a:t>
            </a:r>
            <a:r>
              <a:rPr lang="fr-FR" sz="2000" b="1" dirty="0" err="1">
                <a:solidFill>
                  <a:srgbClr val="000090"/>
                </a:solidFill>
              </a:rPr>
              <a:t>homéostasiques</a:t>
            </a:r>
            <a:r>
              <a:rPr lang="fr-FR" sz="2000" dirty="0"/>
              <a:t> </a:t>
            </a:r>
            <a:r>
              <a:rPr lang="fr-FR" sz="2000" b="1" dirty="0">
                <a:solidFill>
                  <a:srgbClr val="000090"/>
                </a:solidFill>
                <a:sym typeface="Wingdings"/>
              </a:rPr>
              <a:t> Balance immunitaire à l’équilibre</a:t>
            </a:r>
            <a:endParaRPr lang="fr-FR" sz="2000" b="1" dirty="0">
              <a:solidFill>
                <a:srgbClr val="000090"/>
              </a:solidFill>
            </a:endParaRPr>
          </a:p>
          <a:p>
            <a:r>
              <a:rPr lang="fr-FR" sz="2000" dirty="0">
                <a:sym typeface="Wingdings"/>
              </a:rPr>
              <a:t>	 </a:t>
            </a:r>
            <a:r>
              <a:rPr lang="fr-FR" sz="2000" dirty="0"/>
              <a:t>maintien taux constant LT : </a:t>
            </a:r>
          </a:p>
          <a:p>
            <a:r>
              <a:rPr lang="fr-FR" sz="2000" dirty="0"/>
              <a:t>         production centrale (fonction thymique &gt; 20 ans) et prolifération périphérique </a:t>
            </a:r>
          </a:p>
          <a:p>
            <a:r>
              <a:rPr lang="fr-FR" sz="2000" dirty="0">
                <a:sym typeface="Wingdings"/>
              </a:rPr>
              <a:t>	</a:t>
            </a:r>
            <a:endParaRPr lang="fr-FR" sz="2000" dirty="0"/>
          </a:p>
          <a:p>
            <a:r>
              <a:rPr lang="fr-FR" sz="2000" b="1" dirty="0">
                <a:solidFill>
                  <a:srgbClr val="000090"/>
                </a:solidFill>
              </a:rPr>
              <a:t>- Bonnes capacités fonctionnelles effectrices  </a:t>
            </a:r>
            <a:r>
              <a:rPr lang="fr-FR" sz="2000" b="1" dirty="0">
                <a:solidFill>
                  <a:srgbClr val="000090"/>
                </a:solidFill>
                <a:sym typeface="Wingdings"/>
              </a:rPr>
              <a:t> Cellules efficaces!!!</a:t>
            </a:r>
            <a:endParaRPr lang="fr-FR" sz="2000" b="1" dirty="0">
              <a:solidFill>
                <a:srgbClr val="000090"/>
              </a:solidFill>
            </a:endParaRPr>
          </a:p>
          <a:p>
            <a:endParaRPr lang="fr-FR" sz="2000" dirty="0"/>
          </a:p>
          <a:p>
            <a:r>
              <a:rPr lang="fr-FR" sz="2000" b="1" dirty="0">
                <a:solidFill>
                  <a:srgbClr val="000090"/>
                </a:solidFill>
              </a:rPr>
              <a:t>- Un retour du système au repos / pas d’</a:t>
            </a:r>
            <a:r>
              <a:rPr lang="fr-FR" sz="2000" b="1" dirty="0" err="1">
                <a:solidFill>
                  <a:srgbClr val="000090"/>
                </a:solidFill>
              </a:rPr>
              <a:t>hyperactivation</a:t>
            </a:r>
            <a:endParaRPr lang="fr-FR" sz="2000" b="1" dirty="0">
              <a:solidFill>
                <a:srgbClr val="000090"/>
              </a:solidFill>
            </a:endParaRPr>
          </a:p>
          <a:p>
            <a:r>
              <a:rPr lang="fr-FR" sz="2000" dirty="0"/>
              <a:t>     après disparition de l’antigène</a:t>
            </a:r>
          </a:p>
          <a:p>
            <a:endParaRPr lang="fr-FR" sz="2000" dirty="0"/>
          </a:p>
          <a:p>
            <a:r>
              <a:rPr lang="fr-FR" sz="2000" b="1" dirty="0">
                <a:solidFill>
                  <a:srgbClr val="000090"/>
                </a:solidFill>
              </a:rPr>
              <a:t>- Réponses adaptées car régulées </a:t>
            </a:r>
            <a:r>
              <a:rPr lang="fr-FR" sz="2000" b="1" dirty="0">
                <a:solidFill>
                  <a:srgbClr val="000090"/>
                </a:solidFill>
                <a:sym typeface="Wingdings"/>
              </a:rPr>
              <a:t> Pas de réaction contre le soi</a:t>
            </a:r>
            <a:endParaRPr lang="fr-FR" sz="2000" b="1" dirty="0">
              <a:solidFill>
                <a:srgbClr val="000090"/>
              </a:solidFill>
            </a:endParaRPr>
          </a:p>
          <a:p>
            <a:r>
              <a:rPr lang="fr-FR" sz="2000" dirty="0"/>
              <a:t>   </a:t>
            </a:r>
          </a:p>
        </p:txBody>
      </p:sp>
      <p:pic>
        <p:nvPicPr>
          <p:cNvPr id="3" name="Picture 2" descr="http://www.inserm.fr/var/inserm/storage/images/mediatheque/infr-grand-public/images/dossiers-d-informations/immunologie-hematologie-pneumologie/schema-maladie-autoimmune/525615-2-fre-FR/schema-maladie-autoimmun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4" r="57917"/>
          <a:stretch/>
        </p:blipFill>
        <p:spPr bwMode="auto">
          <a:xfrm>
            <a:off x="6588224" y="4653136"/>
            <a:ext cx="2324721" cy="19692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8142" y="44624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C00000"/>
                </a:solidFill>
              </a:rPr>
              <a:t>Un système Immunitaire « normal » (3)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16"/>
    </mc:Choice>
    <mc:Fallback xmlns="">
      <p:transition spd="slow" advTm="42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6632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C00000"/>
                </a:solidFill>
              </a:rPr>
              <a:t>Un système Immunitaire sénescent : cellules souches</a:t>
            </a:r>
          </a:p>
        </p:txBody>
      </p:sp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6" t="8043" r="851" b="7082"/>
          <a:stretch>
            <a:fillRect/>
          </a:stretch>
        </p:blipFill>
        <p:spPr bwMode="auto">
          <a:xfrm>
            <a:off x="108174" y="1321291"/>
            <a:ext cx="2087562" cy="145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410868" y="2622104"/>
            <a:ext cx="95571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fr-FR" sz="800" i="1" dirty="0">
                <a:latin typeface="Comic Sans MS" pitchFamily="66" charset="0"/>
              </a:rPr>
              <a:t>(</a:t>
            </a:r>
            <a:r>
              <a:rPr lang="fr-FR" altLang="fr-FR" sz="800" i="1" dirty="0" err="1">
                <a:latin typeface="Comic Sans MS" pitchFamily="66" charset="0"/>
              </a:rPr>
              <a:t>Beerman</a:t>
            </a:r>
            <a:r>
              <a:rPr lang="fr-FR" altLang="fr-FR" sz="800" i="1" dirty="0">
                <a:latin typeface="Comic Sans MS" pitchFamily="66" charset="0"/>
              </a:rPr>
              <a:t> 2011)</a:t>
            </a:r>
            <a:r>
              <a:rPr lang="fr-FR" altLang="fr-FR" sz="900" i="1" dirty="0">
                <a:latin typeface="Comic Sans MS" pitchFamily="66" charset="0"/>
              </a:rPr>
              <a:t> 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4" t="15057" r="65598" b="48090"/>
          <a:stretch/>
        </p:blipFill>
        <p:spPr bwMode="auto">
          <a:xfrm>
            <a:off x="2903709" y="5580631"/>
            <a:ext cx="1771573" cy="120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2400113" y="5085184"/>
            <a:ext cx="332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LB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139492" y="5085184"/>
            <a:ext cx="312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LT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592189" y="5085184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PN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3870036" y="5085184"/>
            <a:ext cx="1022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Monocytes</a:t>
            </a:r>
          </a:p>
          <a:p>
            <a:pPr algn="ctr"/>
            <a:r>
              <a:rPr lang="fr-FR" sz="1200" dirty="0"/>
              <a:t>macrophages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4877293" y="5096217"/>
            <a:ext cx="846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plaquettes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5724128" y="5085184"/>
            <a:ext cx="365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GR</a:t>
            </a:r>
          </a:p>
        </p:txBody>
      </p:sp>
      <p:sp>
        <p:nvSpPr>
          <p:cNvPr id="33" name="Triangle rectangle 32"/>
          <p:cNvSpPr/>
          <p:nvPr/>
        </p:nvSpPr>
        <p:spPr>
          <a:xfrm rot="16200000">
            <a:off x="1270933" y="2509895"/>
            <a:ext cx="3566553" cy="1372314"/>
          </a:xfrm>
          <a:prstGeom prst="rtTriangl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Triangle rectangle 33"/>
          <p:cNvSpPr/>
          <p:nvPr/>
        </p:nvSpPr>
        <p:spPr>
          <a:xfrm rot="16200000" flipV="1">
            <a:off x="3036908" y="2116234"/>
            <a:ext cx="3566553" cy="2159635"/>
          </a:xfrm>
          <a:prstGeom prst="rtTriangle">
            <a:avLst/>
          </a:prstGeom>
          <a:solidFill>
            <a:schemeClr val="accent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599924" y="4657425"/>
            <a:ext cx="108000" cy="108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2716958" y="4631894"/>
            <a:ext cx="108000" cy="108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2708991" y="4717709"/>
            <a:ext cx="108000" cy="108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2608958" y="4765425"/>
            <a:ext cx="108000" cy="108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2729593" y="4772742"/>
            <a:ext cx="108000" cy="108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2675593" y="4837457"/>
            <a:ext cx="108000" cy="108000"/>
          </a:xfrm>
          <a:prstGeom prst="ellips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/>
          <p:cNvSpPr/>
          <p:nvPr/>
        </p:nvSpPr>
        <p:spPr>
          <a:xfrm>
            <a:off x="4208430" y="4613009"/>
            <a:ext cx="108000" cy="108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4325464" y="4587478"/>
            <a:ext cx="108000" cy="108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4317497" y="4673293"/>
            <a:ext cx="108000" cy="108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4217464" y="4721009"/>
            <a:ext cx="108000" cy="108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4432317" y="4718585"/>
            <a:ext cx="108000" cy="108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0" name="Ellipse 49"/>
          <p:cNvSpPr/>
          <p:nvPr/>
        </p:nvSpPr>
        <p:spPr>
          <a:xfrm>
            <a:off x="4338099" y="4728326"/>
            <a:ext cx="108000" cy="108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1" name="Ellipse 50"/>
          <p:cNvSpPr/>
          <p:nvPr/>
        </p:nvSpPr>
        <p:spPr>
          <a:xfrm>
            <a:off x="4284099" y="4793041"/>
            <a:ext cx="108000" cy="108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4446099" y="4645844"/>
            <a:ext cx="108000" cy="108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4" name="Ellipse 53"/>
          <p:cNvSpPr/>
          <p:nvPr/>
        </p:nvSpPr>
        <p:spPr>
          <a:xfrm>
            <a:off x="3673780" y="4620433"/>
            <a:ext cx="108000" cy="108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>
            <a:off x="3790814" y="4594902"/>
            <a:ext cx="108000" cy="108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>
            <a:off x="3782847" y="4680717"/>
            <a:ext cx="108000" cy="108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/>
          <p:cNvSpPr/>
          <p:nvPr/>
        </p:nvSpPr>
        <p:spPr>
          <a:xfrm>
            <a:off x="3682814" y="4728433"/>
            <a:ext cx="108000" cy="108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/>
          <p:cNvSpPr/>
          <p:nvPr/>
        </p:nvSpPr>
        <p:spPr>
          <a:xfrm>
            <a:off x="3897667" y="4726009"/>
            <a:ext cx="108000" cy="108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>
          <a:xfrm>
            <a:off x="3803449" y="4735750"/>
            <a:ext cx="108000" cy="108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/>
          <p:cNvSpPr/>
          <p:nvPr/>
        </p:nvSpPr>
        <p:spPr>
          <a:xfrm>
            <a:off x="3749449" y="4800465"/>
            <a:ext cx="108000" cy="108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/>
          <p:cNvSpPr/>
          <p:nvPr/>
        </p:nvSpPr>
        <p:spPr>
          <a:xfrm>
            <a:off x="3911449" y="4653268"/>
            <a:ext cx="108000" cy="108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2" name="Groupe 61"/>
          <p:cNvGrpSpPr/>
          <p:nvPr/>
        </p:nvGrpSpPr>
        <p:grpSpPr>
          <a:xfrm>
            <a:off x="3653420" y="2591211"/>
            <a:ext cx="345669" cy="313563"/>
            <a:chOff x="1348679" y="5371584"/>
            <a:chExt cx="345669" cy="313563"/>
          </a:xfrm>
        </p:grpSpPr>
        <p:sp>
          <p:nvSpPr>
            <p:cNvPr id="63" name="Ellipse 62"/>
            <p:cNvSpPr/>
            <p:nvPr/>
          </p:nvSpPr>
          <p:spPr>
            <a:xfrm>
              <a:off x="1348679" y="5397115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Ellipse 63"/>
            <p:cNvSpPr/>
            <p:nvPr/>
          </p:nvSpPr>
          <p:spPr>
            <a:xfrm>
              <a:off x="1465713" y="5371584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Ellipse 64"/>
            <p:cNvSpPr/>
            <p:nvPr/>
          </p:nvSpPr>
          <p:spPr>
            <a:xfrm>
              <a:off x="1457746" y="5457399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Ellipse 65"/>
            <p:cNvSpPr/>
            <p:nvPr/>
          </p:nvSpPr>
          <p:spPr>
            <a:xfrm>
              <a:off x="1357713" y="5505115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Ellipse 66"/>
            <p:cNvSpPr/>
            <p:nvPr/>
          </p:nvSpPr>
          <p:spPr>
            <a:xfrm>
              <a:off x="1572566" y="5502691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Ellipse 67"/>
            <p:cNvSpPr/>
            <p:nvPr/>
          </p:nvSpPr>
          <p:spPr>
            <a:xfrm>
              <a:off x="1478348" y="5512432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Ellipse 68"/>
            <p:cNvSpPr/>
            <p:nvPr/>
          </p:nvSpPr>
          <p:spPr>
            <a:xfrm>
              <a:off x="1424348" y="5577147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Ellipse 69"/>
            <p:cNvSpPr/>
            <p:nvPr/>
          </p:nvSpPr>
          <p:spPr>
            <a:xfrm>
              <a:off x="1586348" y="542995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2" name="Ellipse 71"/>
          <p:cNvSpPr/>
          <p:nvPr/>
        </p:nvSpPr>
        <p:spPr>
          <a:xfrm>
            <a:off x="3144939" y="4636367"/>
            <a:ext cx="108000" cy="10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/>
          <p:cNvSpPr/>
          <p:nvPr/>
        </p:nvSpPr>
        <p:spPr>
          <a:xfrm>
            <a:off x="3261973" y="4610836"/>
            <a:ext cx="108000" cy="10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/>
          <p:cNvSpPr/>
          <p:nvPr/>
        </p:nvSpPr>
        <p:spPr>
          <a:xfrm>
            <a:off x="3254006" y="4696651"/>
            <a:ext cx="108000" cy="10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/>
          <p:cNvSpPr/>
          <p:nvPr/>
        </p:nvSpPr>
        <p:spPr>
          <a:xfrm>
            <a:off x="3153973" y="4744367"/>
            <a:ext cx="108000" cy="10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/>
          <p:cNvSpPr/>
          <p:nvPr/>
        </p:nvSpPr>
        <p:spPr>
          <a:xfrm>
            <a:off x="3220608" y="4816399"/>
            <a:ext cx="108000" cy="1080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Ellipse 80"/>
          <p:cNvSpPr/>
          <p:nvPr/>
        </p:nvSpPr>
        <p:spPr>
          <a:xfrm>
            <a:off x="2974341" y="4030595"/>
            <a:ext cx="108000" cy="108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/>
          <p:cNvSpPr/>
          <p:nvPr/>
        </p:nvSpPr>
        <p:spPr>
          <a:xfrm>
            <a:off x="3091375" y="4005064"/>
            <a:ext cx="108000" cy="108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/>
          <p:cNvSpPr/>
          <p:nvPr/>
        </p:nvSpPr>
        <p:spPr>
          <a:xfrm>
            <a:off x="3083408" y="4090879"/>
            <a:ext cx="108000" cy="108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Ellipse 83"/>
          <p:cNvSpPr/>
          <p:nvPr/>
        </p:nvSpPr>
        <p:spPr>
          <a:xfrm>
            <a:off x="2983375" y="4138595"/>
            <a:ext cx="108000" cy="108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/>
          <p:cNvSpPr/>
          <p:nvPr/>
        </p:nvSpPr>
        <p:spPr>
          <a:xfrm>
            <a:off x="3104010" y="4145912"/>
            <a:ext cx="108000" cy="1080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/>
          <p:cNvSpPr/>
          <p:nvPr/>
        </p:nvSpPr>
        <p:spPr>
          <a:xfrm>
            <a:off x="3749449" y="4040179"/>
            <a:ext cx="108000" cy="108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/>
          <p:cNvSpPr/>
          <p:nvPr/>
        </p:nvSpPr>
        <p:spPr>
          <a:xfrm>
            <a:off x="3866483" y="4014648"/>
            <a:ext cx="108000" cy="108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Ellipse 91"/>
          <p:cNvSpPr/>
          <p:nvPr/>
        </p:nvSpPr>
        <p:spPr>
          <a:xfrm>
            <a:off x="3858516" y="4100463"/>
            <a:ext cx="108000" cy="108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/>
          <p:cNvSpPr/>
          <p:nvPr/>
        </p:nvSpPr>
        <p:spPr>
          <a:xfrm>
            <a:off x="3758483" y="4148179"/>
            <a:ext cx="108000" cy="108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Ellipse 93"/>
          <p:cNvSpPr/>
          <p:nvPr/>
        </p:nvSpPr>
        <p:spPr>
          <a:xfrm>
            <a:off x="3973336" y="4145755"/>
            <a:ext cx="108000" cy="108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llipse 94"/>
          <p:cNvSpPr/>
          <p:nvPr/>
        </p:nvSpPr>
        <p:spPr>
          <a:xfrm>
            <a:off x="3879118" y="4155496"/>
            <a:ext cx="108000" cy="108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/>
          <p:cNvSpPr/>
          <p:nvPr/>
        </p:nvSpPr>
        <p:spPr>
          <a:xfrm>
            <a:off x="3825118" y="4220211"/>
            <a:ext cx="108000" cy="108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Ellipse 96"/>
          <p:cNvSpPr/>
          <p:nvPr/>
        </p:nvSpPr>
        <p:spPr>
          <a:xfrm>
            <a:off x="3987118" y="4073014"/>
            <a:ext cx="108000" cy="108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8" name="Groupe 97"/>
          <p:cNvGrpSpPr/>
          <p:nvPr/>
        </p:nvGrpSpPr>
        <p:grpSpPr>
          <a:xfrm>
            <a:off x="3452335" y="1980488"/>
            <a:ext cx="571802" cy="440400"/>
            <a:chOff x="6713904" y="1844840"/>
            <a:chExt cx="571802" cy="440400"/>
          </a:xfrm>
        </p:grpSpPr>
        <p:sp>
          <p:nvSpPr>
            <p:cNvPr id="99" name="Ellipse 98"/>
            <p:cNvSpPr/>
            <p:nvPr/>
          </p:nvSpPr>
          <p:spPr>
            <a:xfrm>
              <a:off x="6948319" y="1988840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Ellipse 99"/>
            <p:cNvSpPr/>
            <p:nvPr/>
          </p:nvSpPr>
          <p:spPr>
            <a:xfrm>
              <a:off x="6857904" y="2084029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Ellipse 100"/>
            <p:cNvSpPr/>
            <p:nvPr/>
          </p:nvSpPr>
          <p:spPr>
            <a:xfrm>
              <a:off x="7000757" y="2084029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Ellipse 101"/>
            <p:cNvSpPr/>
            <p:nvPr/>
          </p:nvSpPr>
          <p:spPr>
            <a:xfrm>
              <a:off x="7069706" y="1988840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Ellipse 102"/>
            <p:cNvSpPr/>
            <p:nvPr/>
          </p:nvSpPr>
          <p:spPr>
            <a:xfrm>
              <a:off x="6818518" y="1984174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Ellipse 103"/>
            <p:cNvSpPr/>
            <p:nvPr/>
          </p:nvSpPr>
          <p:spPr>
            <a:xfrm>
              <a:off x="7086539" y="1889476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5" name="Ellipse 104"/>
            <p:cNvSpPr/>
            <p:nvPr/>
          </p:nvSpPr>
          <p:spPr>
            <a:xfrm>
              <a:off x="6821904" y="1881567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6" name="Ellipse 105"/>
            <p:cNvSpPr/>
            <p:nvPr/>
          </p:nvSpPr>
          <p:spPr>
            <a:xfrm>
              <a:off x="6964757" y="1844840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7" name="Ellipse 106"/>
            <p:cNvSpPr/>
            <p:nvPr/>
          </p:nvSpPr>
          <p:spPr>
            <a:xfrm>
              <a:off x="7141706" y="2095748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8" name="Ellipse 107"/>
            <p:cNvSpPr/>
            <p:nvPr/>
          </p:nvSpPr>
          <p:spPr>
            <a:xfrm>
              <a:off x="7100719" y="2141240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9" name="Ellipse 108"/>
            <p:cNvSpPr/>
            <p:nvPr/>
          </p:nvSpPr>
          <p:spPr>
            <a:xfrm>
              <a:off x="6713904" y="2084029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Ellipse 109"/>
            <p:cNvSpPr/>
            <p:nvPr/>
          </p:nvSpPr>
          <p:spPr>
            <a:xfrm>
              <a:off x="6910305" y="2141240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1" name="Groupe 110"/>
          <p:cNvGrpSpPr/>
          <p:nvPr/>
        </p:nvGrpSpPr>
        <p:grpSpPr>
          <a:xfrm>
            <a:off x="3402681" y="1019951"/>
            <a:ext cx="571802" cy="440400"/>
            <a:chOff x="6464003" y="979332"/>
            <a:chExt cx="571802" cy="440400"/>
          </a:xfrm>
        </p:grpSpPr>
        <p:sp>
          <p:nvSpPr>
            <p:cNvPr id="112" name="Ellipse 111"/>
            <p:cNvSpPr/>
            <p:nvPr/>
          </p:nvSpPr>
          <p:spPr>
            <a:xfrm>
              <a:off x="6698418" y="1123332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3" name="Ellipse 112"/>
            <p:cNvSpPr/>
            <p:nvPr/>
          </p:nvSpPr>
          <p:spPr>
            <a:xfrm>
              <a:off x="6608003" y="1218521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Ellipse 113"/>
            <p:cNvSpPr/>
            <p:nvPr/>
          </p:nvSpPr>
          <p:spPr>
            <a:xfrm>
              <a:off x="6750856" y="1218521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Ellipse 114"/>
            <p:cNvSpPr/>
            <p:nvPr/>
          </p:nvSpPr>
          <p:spPr>
            <a:xfrm>
              <a:off x="6819805" y="1123332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Ellipse 115"/>
            <p:cNvSpPr/>
            <p:nvPr/>
          </p:nvSpPr>
          <p:spPr>
            <a:xfrm>
              <a:off x="6568617" y="1118666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7" name="Ellipse 116"/>
            <p:cNvSpPr/>
            <p:nvPr/>
          </p:nvSpPr>
          <p:spPr>
            <a:xfrm>
              <a:off x="6836638" y="1023968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Ellipse 117"/>
            <p:cNvSpPr/>
            <p:nvPr/>
          </p:nvSpPr>
          <p:spPr>
            <a:xfrm>
              <a:off x="6572003" y="1016059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9" name="Ellipse 118"/>
            <p:cNvSpPr/>
            <p:nvPr/>
          </p:nvSpPr>
          <p:spPr>
            <a:xfrm>
              <a:off x="6714856" y="979332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0" name="Ellipse 119"/>
            <p:cNvSpPr/>
            <p:nvPr/>
          </p:nvSpPr>
          <p:spPr>
            <a:xfrm>
              <a:off x="6891805" y="1230240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Ellipse 120"/>
            <p:cNvSpPr/>
            <p:nvPr/>
          </p:nvSpPr>
          <p:spPr>
            <a:xfrm>
              <a:off x="6850818" y="1275732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2" name="Ellipse 121"/>
            <p:cNvSpPr/>
            <p:nvPr/>
          </p:nvSpPr>
          <p:spPr>
            <a:xfrm>
              <a:off x="6464003" y="1218521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3" name="Ellipse 122"/>
            <p:cNvSpPr/>
            <p:nvPr/>
          </p:nvSpPr>
          <p:spPr>
            <a:xfrm>
              <a:off x="6660404" y="1275732"/>
              <a:ext cx="144000" cy="144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24" name="ZoneTexte 123"/>
          <p:cNvSpPr txBox="1"/>
          <p:nvPr/>
        </p:nvSpPr>
        <p:spPr>
          <a:xfrm>
            <a:off x="4081336" y="971436"/>
            <a:ext cx="3853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Cellules souches hématopoïétiques</a:t>
            </a:r>
          </a:p>
        </p:txBody>
      </p:sp>
      <p:sp>
        <p:nvSpPr>
          <p:cNvPr id="126" name="Flèche en arc 125"/>
          <p:cNvSpPr>
            <a:spLocks noChangeAspect="1"/>
          </p:cNvSpPr>
          <p:nvPr/>
        </p:nvSpPr>
        <p:spPr>
          <a:xfrm rot="16200000" flipH="1">
            <a:off x="3178427" y="1073318"/>
            <a:ext cx="325435" cy="455419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27" name="Groupe 126"/>
          <p:cNvGrpSpPr/>
          <p:nvPr/>
        </p:nvGrpSpPr>
        <p:grpSpPr>
          <a:xfrm>
            <a:off x="3158010" y="3111174"/>
            <a:ext cx="345669" cy="313563"/>
            <a:chOff x="1348679" y="5371584"/>
            <a:chExt cx="345669" cy="313563"/>
          </a:xfrm>
        </p:grpSpPr>
        <p:sp>
          <p:nvSpPr>
            <p:cNvPr id="128" name="Ellipse 127"/>
            <p:cNvSpPr/>
            <p:nvPr/>
          </p:nvSpPr>
          <p:spPr>
            <a:xfrm>
              <a:off x="1348679" y="5397115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Ellipse 128"/>
            <p:cNvSpPr/>
            <p:nvPr/>
          </p:nvSpPr>
          <p:spPr>
            <a:xfrm>
              <a:off x="1465713" y="5371584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Ellipse 129"/>
            <p:cNvSpPr/>
            <p:nvPr/>
          </p:nvSpPr>
          <p:spPr>
            <a:xfrm>
              <a:off x="1457746" y="5457399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1" name="Ellipse 130"/>
            <p:cNvSpPr/>
            <p:nvPr/>
          </p:nvSpPr>
          <p:spPr>
            <a:xfrm>
              <a:off x="1357713" y="5505115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2" name="Ellipse 131"/>
            <p:cNvSpPr/>
            <p:nvPr/>
          </p:nvSpPr>
          <p:spPr>
            <a:xfrm>
              <a:off x="1572566" y="5502691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3" name="Ellipse 132"/>
            <p:cNvSpPr/>
            <p:nvPr/>
          </p:nvSpPr>
          <p:spPr>
            <a:xfrm>
              <a:off x="1478348" y="5512432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4" name="Ellipse 133"/>
            <p:cNvSpPr/>
            <p:nvPr/>
          </p:nvSpPr>
          <p:spPr>
            <a:xfrm>
              <a:off x="1424348" y="5577147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5" name="Ellipse 134"/>
            <p:cNvSpPr/>
            <p:nvPr/>
          </p:nvSpPr>
          <p:spPr>
            <a:xfrm>
              <a:off x="1586348" y="542995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6" name="Groupe 135"/>
          <p:cNvGrpSpPr/>
          <p:nvPr/>
        </p:nvGrpSpPr>
        <p:grpSpPr>
          <a:xfrm>
            <a:off x="3762487" y="3173775"/>
            <a:ext cx="345669" cy="313563"/>
            <a:chOff x="1348679" y="5371584"/>
            <a:chExt cx="345669" cy="313563"/>
          </a:xfrm>
        </p:grpSpPr>
        <p:sp>
          <p:nvSpPr>
            <p:cNvPr id="137" name="Ellipse 136"/>
            <p:cNvSpPr/>
            <p:nvPr/>
          </p:nvSpPr>
          <p:spPr>
            <a:xfrm>
              <a:off x="1348679" y="5397115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Ellipse 137"/>
            <p:cNvSpPr/>
            <p:nvPr/>
          </p:nvSpPr>
          <p:spPr>
            <a:xfrm>
              <a:off x="1465713" y="5371584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" name="Ellipse 138"/>
            <p:cNvSpPr/>
            <p:nvPr/>
          </p:nvSpPr>
          <p:spPr>
            <a:xfrm>
              <a:off x="1457746" y="5457399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" name="Ellipse 139"/>
            <p:cNvSpPr/>
            <p:nvPr/>
          </p:nvSpPr>
          <p:spPr>
            <a:xfrm>
              <a:off x="1357713" y="5505115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1" name="Ellipse 140"/>
            <p:cNvSpPr/>
            <p:nvPr/>
          </p:nvSpPr>
          <p:spPr>
            <a:xfrm>
              <a:off x="1572566" y="5502691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2" name="Ellipse 141"/>
            <p:cNvSpPr/>
            <p:nvPr/>
          </p:nvSpPr>
          <p:spPr>
            <a:xfrm>
              <a:off x="1478348" y="5512432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3" name="Ellipse 142"/>
            <p:cNvSpPr/>
            <p:nvPr/>
          </p:nvSpPr>
          <p:spPr>
            <a:xfrm>
              <a:off x="1424348" y="5577147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4" name="Ellipse 143"/>
            <p:cNvSpPr/>
            <p:nvPr/>
          </p:nvSpPr>
          <p:spPr>
            <a:xfrm>
              <a:off x="1586348" y="542995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5" name="Groupe 144"/>
          <p:cNvGrpSpPr/>
          <p:nvPr/>
        </p:nvGrpSpPr>
        <p:grpSpPr>
          <a:xfrm>
            <a:off x="4433464" y="3530762"/>
            <a:ext cx="345669" cy="313563"/>
            <a:chOff x="1348679" y="5371584"/>
            <a:chExt cx="345669" cy="313563"/>
          </a:xfrm>
        </p:grpSpPr>
        <p:sp>
          <p:nvSpPr>
            <p:cNvPr id="146" name="Ellipse 145"/>
            <p:cNvSpPr/>
            <p:nvPr/>
          </p:nvSpPr>
          <p:spPr>
            <a:xfrm>
              <a:off x="1348679" y="5397115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7" name="Ellipse 146"/>
            <p:cNvSpPr/>
            <p:nvPr/>
          </p:nvSpPr>
          <p:spPr>
            <a:xfrm>
              <a:off x="1465713" y="5371584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Ellipse 147"/>
            <p:cNvSpPr/>
            <p:nvPr/>
          </p:nvSpPr>
          <p:spPr>
            <a:xfrm>
              <a:off x="1457746" y="5457399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9" name="Ellipse 148"/>
            <p:cNvSpPr/>
            <p:nvPr/>
          </p:nvSpPr>
          <p:spPr>
            <a:xfrm>
              <a:off x="1357713" y="5505115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Ellipse 149"/>
            <p:cNvSpPr/>
            <p:nvPr/>
          </p:nvSpPr>
          <p:spPr>
            <a:xfrm>
              <a:off x="1572566" y="5502691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Ellipse 150"/>
            <p:cNvSpPr/>
            <p:nvPr/>
          </p:nvSpPr>
          <p:spPr>
            <a:xfrm>
              <a:off x="1478348" y="5512432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Ellipse 151"/>
            <p:cNvSpPr/>
            <p:nvPr/>
          </p:nvSpPr>
          <p:spPr>
            <a:xfrm>
              <a:off x="1424348" y="5577147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Ellipse 152"/>
            <p:cNvSpPr/>
            <p:nvPr/>
          </p:nvSpPr>
          <p:spPr>
            <a:xfrm>
              <a:off x="1586348" y="5429950"/>
              <a:ext cx="108000" cy="108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4" name="ZoneTexte 153"/>
          <p:cNvSpPr txBox="1"/>
          <p:nvPr/>
        </p:nvSpPr>
        <p:spPr>
          <a:xfrm>
            <a:off x="31060" y="3594944"/>
            <a:ext cx="285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Cellules souches lymphoïdes</a:t>
            </a:r>
          </a:p>
        </p:txBody>
      </p:sp>
      <p:sp>
        <p:nvSpPr>
          <p:cNvPr id="155" name="ZoneTexte 154"/>
          <p:cNvSpPr txBox="1"/>
          <p:nvPr/>
        </p:nvSpPr>
        <p:spPr>
          <a:xfrm>
            <a:off x="4820184" y="3111174"/>
            <a:ext cx="3575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Cellules souches myéloïdes</a:t>
            </a:r>
          </a:p>
        </p:txBody>
      </p:sp>
      <p:sp>
        <p:nvSpPr>
          <p:cNvPr id="156" name="ZoneTexte 155"/>
          <p:cNvSpPr txBox="1"/>
          <p:nvPr/>
        </p:nvSpPr>
        <p:spPr>
          <a:xfrm>
            <a:off x="5512488" y="5580631"/>
            <a:ext cx="3345212" cy="954107"/>
          </a:xfrm>
          <a:prstGeom prst="rect">
            <a:avLst/>
          </a:prstGeom>
          <a:noFill/>
          <a:ln w="38100" cmpd="sng"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/>
              <a:t>Déséquilibre: </a:t>
            </a:r>
          </a:p>
          <a:p>
            <a:pPr algn="ctr"/>
            <a:r>
              <a:rPr lang="fr-FR" sz="2800" b="1" dirty="0"/>
              <a:t>Myéloïdes</a:t>
            </a:r>
            <a:r>
              <a:rPr lang="fr-FR" sz="2000" b="1" dirty="0"/>
              <a:t> &gt;&gt; lymphoïdes</a:t>
            </a:r>
            <a:endParaRPr lang="fr-FR" sz="2800" b="1" dirty="0"/>
          </a:p>
        </p:txBody>
      </p:sp>
      <p:sp>
        <p:nvSpPr>
          <p:cNvPr id="157" name="Ellipse 156"/>
          <p:cNvSpPr/>
          <p:nvPr/>
        </p:nvSpPr>
        <p:spPr>
          <a:xfrm>
            <a:off x="4018883" y="4167048"/>
            <a:ext cx="108000" cy="108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/>
          <p:cNvSpPr/>
          <p:nvPr/>
        </p:nvSpPr>
        <p:spPr>
          <a:xfrm>
            <a:off x="3966516" y="4262052"/>
            <a:ext cx="108000" cy="108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/>
          <p:cNvSpPr/>
          <p:nvPr/>
        </p:nvSpPr>
        <p:spPr>
          <a:xfrm>
            <a:off x="3876491" y="3934809"/>
            <a:ext cx="108000" cy="108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/>
          <p:cNvSpPr/>
          <p:nvPr/>
        </p:nvSpPr>
        <p:spPr>
          <a:xfrm>
            <a:off x="4018883" y="4004145"/>
            <a:ext cx="108000" cy="108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1" name="Ellipse 160"/>
          <p:cNvSpPr/>
          <p:nvPr/>
        </p:nvSpPr>
        <p:spPr>
          <a:xfrm>
            <a:off x="4074516" y="4094179"/>
            <a:ext cx="108000" cy="108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Ellipse 161"/>
          <p:cNvSpPr/>
          <p:nvPr/>
        </p:nvSpPr>
        <p:spPr>
          <a:xfrm>
            <a:off x="4100430" y="4209496"/>
            <a:ext cx="108000" cy="108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" name="Ellipse 162"/>
          <p:cNvSpPr/>
          <p:nvPr/>
        </p:nvSpPr>
        <p:spPr>
          <a:xfrm>
            <a:off x="3879496" y="4319448"/>
            <a:ext cx="108000" cy="108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/>
          <p:cNvSpPr/>
          <p:nvPr/>
        </p:nvSpPr>
        <p:spPr>
          <a:xfrm>
            <a:off x="3808137" y="3927814"/>
            <a:ext cx="108000" cy="108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Ellipse 164"/>
          <p:cNvSpPr/>
          <p:nvPr/>
        </p:nvSpPr>
        <p:spPr>
          <a:xfrm>
            <a:off x="4054576" y="3922595"/>
            <a:ext cx="108000" cy="108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6" name="Ellipse 165"/>
          <p:cNvSpPr/>
          <p:nvPr/>
        </p:nvSpPr>
        <p:spPr>
          <a:xfrm>
            <a:off x="3964883" y="3927814"/>
            <a:ext cx="108000" cy="108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7" name="Ellipse 166"/>
          <p:cNvSpPr/>
          <p:nvPr/>
        </p:nvSpPr>
        <p:spPr>
          <a:xfrm>
            <a:off x="3943214" y="4747302"/>
            <a:ext cx="108000" cy="108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8" name="Ellipse 167"/>
          <p:cNvSpPr/>
          <p:nvPr/>
        </p:nvSpPr>
        <p:spPr>
          <a:xfrm>
            <a:off x="3880137" y="4801535"/>
            <a:ext cx="108000" cy="108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9" name="Ellipse 168"/>
          <p:cNvSpPr/>
          <p:nvPr/>
        </p:nvSpPr>
        <p:spPr>
          <a:xfrm>
            <a:off x="3946576" y="4625798"/>
            <a:ext cx="108000" cy="108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0" name="Ellipse 169"/>
          <p:cNvSpPr/>
          <p:nvPr/>
        </p:nvSpPr>
        <p:spPr>
          <a:xfrm>
            <a:off x="3865336" y="4523894"/>
            <a:ext cx="108000" cy="108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Ellipse 170"/>
          <p:cNvSpPr/>
          <p:nvPr/>
        </p:nvSpPr>
        <p:spPr>
          <a:xfrm>
            <a:off x="3774290" y="4530690"/>
            <a:ext cx="108000" cy="108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2" name="Ellipse 171"/>
          <p:cNvSpPr/>
          <p:nvPr/>
        </p:nvSpPr>
        <p:spPr>
          <a:xfrm>
            <a:off x="4383990" y="4798244"/>
            <a:ext cx="108000" cy="108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3" name="Ellipse 172"/>
          <p:cNvSpPr/>
          <p:nvPr/>
        </p:nvSpPr>
        <p:spPr>
          <a:xfrm>
            <a:off x="4430051" y="4523894"/>
            <a:ext cx="108000" cy="108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4" name="Ellipse 173"/>
          <p:cNvSpPr/>
          <p:nvPr/>
        </p:nvSpPr>
        <p:spPr>
          <a:xfrm>
            <a:off x="4262430" y="4519182"/>
            <a:ext cx="108000" cy="108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5" name="Ellipse 174"/>
          <p:cNvSpPr/>
          <p:nvPr/>
        </p:nvSpPr>
        <p:spPr>
          <a:xfrm>
            <a:off x="4511858" y="4623255"/>
            <a:ext cx="108000" cy="108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6" t="36697" r="69980" b="55697"/>
          <a:stretch/>
        </p:blipFill>
        <p:spPr bwMode="auto">
          <a:xfrm>
            <a:off x="4067774" y="5595242"/>
            <a:ext cx="453830" cy="24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6" t="36697" r="69980" b="55697"/>
          <a:stretch/>
        </p:blipFill>
        <p:spPr bwMode="auto">
          <a:xfrm>
            <a:off x="4476521" y="5807765"/>
            <a:ext cx="453830" cy="24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6" t="36697" r="69980" b="55697"/>
          <a:stretch/>
        </p:blipFill>
        <p:spPr bwMode="auto">
          <a:xfrm>
            <a:off x="3150860" y="6151925"/>
            <a:ext cx="453830" cy="24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6" t="36697" r="69980" b="55697"/>
          <a:stretch/>
        </p:blipFill>
        <p:spPr bwMode="auto">
          <a:xfrm>
            <a:off x="3104010" y="5650098"/>
            <a:ext cx="453830" cy="24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" name="ZoneTexte 175"/>
          <p:cNvSpPr txBox="1"/>
          <p:nvPr/>
        </p:nvSpPr>
        <p:spPr>
          <a:xfrm>
            <a:off x="755576" y="908720"/>
            <a:ext cx="1829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Moelle osseuse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895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32"/>
    </mc:Choice>
    <mc:Fallback xmlns="">
      <p:transition spd="slow" advTm="30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6632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b="1" dirty="0">
                <a:solidFill>
                  <a:srgbClr val="C00000"/>
                </a:solidFill>
              </a:rPr>
              <a:t>Un système Immunitaire sénescent : immunité innée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07504" y="1173807"/>
            <a:ext cx="860839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6666FF"/>
                </a:solidFill>
              </a:rPr>
              <a:t>Polynucléaires, Monocytes et macrophages</a:t>
            </a:r>
          </a:p>
          <a:p>
            <a:pPr marL="742950" lvl="1" indent="-285750">
              <a:buFontTx/>
              <a:buChar char="-"/>
            </a:pPr>
            <a:r>
              <a:rPr lang="fr-FR" sz="2400" dirty="0">
                <a:latin typeface="+mj-lt"/>
              </a:rPr>
              <a:t>Nombre stable</a:t>
            </a:r>
          </a:p>
          <a:p>
            <a:pPr marL="742950" lvl="1" indent="-285750">
              <a:buFontTx/>
              <a:buChar char="-"/>
            </a:pPr>
            <a:r>
              <a:rPr lang="fr-FR" sz="2400" dirty="0">
                <a:latin typeface="+mj-lt"/>
              </a:rPr>
              <a:t>Altération de la fonction++++++</a:t>
            </a:r>
          </a:p>
          <a:p>
            <a:pPr marL="1200150" lvl="2" indent="-285750">
              <a:buFontTx/>
              <a:buChar char="-"/>
            </a:pPr>
            <a:r>
              <a:rPr lang="fr-FR" sz="2000" dirty="0">
                <a:latin typeface="+mj-lt"/>
                <a:ea typeface="Wingdings"/>
                <a:cs typeface="Wingdings"/>
                <a:sym typeface="Wingdings"/>
              </a:rPr>
              <a:t>Chimiotactisme </a:t>
            </a:r>
          </a:p>
          <a:p>
            <a:pPr marL="1200150" lvl="2" indent="-285750">
              <a:buFontTx/>
              <a:buChar char="-"/>
            </a:pPr>
            <a:r>
              <a:rPr lang="fr-FR" sz="2000" dirty="0">
                <a:latin typeface="+mj-lt"/>
              </a:rPr>
              <a:t>Activité phagocytaire </a:t>
            </a:r>
            <a:r>
              <a:rPr lang="fr-FR" sz="2000" dirty="0">
                <a:latin typeface="+mj-lt"/>
                <a:ea typeface="Wingdings"/>
                <a:cs typeface="Wingdings"/>
                <a:sym typeface="Wingdings"/>
              </a:rPr>
              <a:t></a:t>
            </a:r>
          </a:p>
          <a:p>
            <a:pPr marL="1200150" lvl="2" indent="-285750">
              <a:buFontTx/>
              <a:buChar char="-"/>
            </a:pPr>
            <a:r>
              <a:rPr lang="fr-FR" sz="2000" dirty="0">
                <a:latin typeface="+mj-lt"/>
              </a:rPr>
              <a:t>Synthèse dérivés réactifs oxygène/nitrogène </a:t>
            </a:r>
            <a:r>
              <a:rPr lang="fr-FR" sz="2000" dirty="0">
                <a:latin typeface="+mj-lt"/>
                <a:ea typeface="Wingdings"/>
                <a:cs typeface="Wingdings"/>
                <a:sym typeface="Wingdings"/>
              </a:rPr>
              <a:t></a:t>
            </a:r>
          </a:p>
          <a:p>
            <a:pPr marL="1200150" lvl="2" indent="-285750">
              <a:buFontTx/>
              <a:buChar char="-"/>
            </a:pPr>
            <a:r>
              <a:rPr lang="fr-FR" sz="2000" dirty="0">
                <a:latin typeface="+mj-lt"/>
              </a:rPr>
              <a:t>Activité microbicide </a:t>
            </a:r>
            <a:r>
              <a:rPr lang="fr-FR" sz="2000" dirty="0" err="1">
                <a:latin typeface="+mj-lt"/>
              </a:rPr>
              <a:t>PNn</a:t>
            </a:r>
            <a:r>
              <a:rPr lang="fr-FR" sz="2000" dirty="0">
                <a:latin typeface="+mj-lt"/>
              </a:rPr>
              <a:t>  </a:t>
            </a:r>
            <a:r>
              <a:rPr lang="fr-FR" sz="2000" dirty="0">
                <a:latin typeface="+mj-lt"/>
                <a:ea typeface="Wingdings"/>
                <a:cs typeface="Wingdings"/>
                <a:sym typeface="Wingdings"/>
              </a:rPr>
              <a:t></a:t>
            </a:r>
          </a:p>
          <a:p>
            <a:pPr marL="1200150" lvl="2" indent="-285750">
              <a:buFontTx/>
              <a:buChar char="-"/>
            </a:pPr>
            <a:r>
              <a:rPr lang="fr-FR" sz="2000" dirty="0">
                <a:ea typeface="Wingdings"/>
                <a:cs typeface="Wingdings"/>
                <a:sym typeface="Wingdings"/>
              </a:rPr>
              <a:t>Taux sériques de cytokines pro-inflammatoires </a:t>
            </a:r>
            <a:r>
              <a:rPr lang="fr-FR" sz="2000" dirty="0">
                <a:latin typeface="Wingdings"/>
                <a:ea typeface="Wingdings"/>
                <a:cs typeface="Wingdings"/>
                <a:sym typeface="Wingdings"/>
              </a:rPr>
              <a:t></a:t>
            </a:r>
            <a:r>
              <a:rPr lang="fr-FR" sz="2000" dirty="0">
                <a:ea typeface="Wingdings"/>
                <a:cs typeface="Wingdings"/>
                <a:sym typeface="Wingdings"/>
              </a:rPr>
              <a:t>(IL-6, IL-1</a:t>
            </a:r>
            <a:r>
              <a:rPr lang="fr-FR" sz="2000" dirty="0">
                <a:ea typeface="Lucida Grande"/>
                <a:cs typeface="Lucida Grande"/>
                <a:sym typeface="Wingdings"/>
              </a:rPr>
              <a:t>β, TNF-a</a:t>
            </a:r>
            <a:r>
              <a:rPr lang="fr-FR" sz="2000" dirty="0">
                <a:ea typeface="Wingdings"/>
                <a:cs typeface="Wingdings"/>
                <a:sym typeface="Wingdings"/>
              </a:rPr>
              <a:t>)</a:t>
            </a:r>
          </a:p>
          <a:p>
            <a:pPr lvl="1"/>
            <a:endParaRPr lang="fr-FR" sz="2400" dirty="0">
              <a:sym typeface="Wingdings"/>
            </a:endParaRPr>
          </a:p>
          <a:p>
            <a:pPr marL="514350" indent="-457200">
              <a:buFont typeface="Symbol" charset="0"/>
              <a:buChar char=""/>
            </a:pPr>
            <a:r>
              <a:rPr lang="fr-FR" sz="2400" dirty="0">
                <a:ea typeface="Wingdings"/>
                <a:cs typeface="Wingdings"/>
                <a:sym typeface="Wingdings"/>
              </a:rPr>
              <a:t>Altération des fonctions phagocytaires et </a:t>
            </a:r>
            <a:r>
              <a:rPr lang="fr-FR" sz="2400" dirty="0" err="1">
                <a:ea typeface="Wingdings"/>
                <a:cs typeface="Wingdings"/>
                <a:sym typeface="Wingdings"/>
              </a:rPr>
              <a:t>bactéricidie</a:t>
            </a:r>
            <a:endParaRPr lang="fr-FR" dirty="0">
              <a:ea typeface="Wingdings"/>
              <a:cs typeface="Wingdings"/>
              <a:sym typeface="Wingdings"/>
            </a:endParaRPr>
          </a:p>
          <a:p>
            <a:pPr marL="514350" indent="-457200">
              <a:buFont typeface="Symbol" charset="0"/>
              <a:buChar char=""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ea typeface="Wingdings"/>
                <a:cs typeface="Wingdings"/>
                <a:sym typeface="Wingdings"/>
              </a:rPr>
              <a:t>Statut hyper-inflammatoire +++ </a:t>
            </a:r>
            <a:r>
              <a:rPr lang="fr-FR" sz="2400" dirty="0">
                <a:ea typeface="Wingdings"/>
                <a:cs typeface="Wingdings"/>
                <a:sym typeface="Wingdings"/>
              </a:rPr>
              <a:t>(prédictif de morbidité et mortalité chez les sujet âgé) </a:t>
            </a:r>
            <a:r>
              <a:rPr lang="fr-FR" sz="2400" dirty="0">
                <a:solidFill>
                  <a:srgbClr val="FF0000"/>
                </a:solidFill>
                <a:ea typeface="Wingdings"/>
                <a:cs typeface="Wingdings"/>
                <a:sym typeface="Wingdings"/>
              </a:rPr>
              <a:t>« INFLAM-AGING »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18"/>
    </mc:Choice>
    <mc:Fallback xmlns="">
      <p:transition spd="slow" advTm="61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Diapositive 1 - &amp;quot;Immunosénescence et infections&amp;quot;&quot;/&gt;&lt;property id=&quot;20307&quot; value=&quot;256&quot;/&gt;&lt;/object&gt;&lt;object type=&quot;3&quot; unique_id=&quot;10004&quot;&gt;&lt;property id=&quot;20148&quot; value=&quot;5&quot;/&gt;&lt;property id=&quot;20300&quot; value=&quot;Diapositive 2&quot;/&gt;&lt;property id=&quot;20307&quot; value=&quot;269&quot;/&gt;&lt;/object&gt;&lt;object type=&quot;3&quot; unique_id=&quot;10005&quot;&gt;&lt;property id=&quot;20148&quot; value=&quot;5&quot;/&gt;&lt;property id=&quot;20300&quot; value=&quot;Diapositive 3&quot;/&gt;&lt;property id=&quot;20307&quot; value=&quot;284&quot;/&gt;&lt;/object&gt;&lt;object type=&quot;3&quot; unique_id=&quot;10006&quot;&gt;&lt;property id=&quot;20148&quot; value=&quot;5&quot;/&gt;&lt;property id=&quot;20300&quot; value=&quot;Diapositive 4&quot;/&gt;&lt;property id=&quot;20307&quot; value=&quot;270&quot;/&gt;&lt;/object&gt;&lt;object type=&quot;3&quot; unique_id=&quot;10007&quot;&gt;&lt;property id=&quot;20148&quot; value=&quot;5&quot;/&gt;&lt;property id=&quot;20300&quot; value=&quot;Diapositive 5&quot;/&gt;&lt;property id=&quot;20307&quot; value=&quot;258&quot;/&gt;&lt;/object&gt;&lt;object type=&quot;3&quot; unique_id=&quot;10008&quot;&gt;&lt;property id=&quot;20148&quot; value=&quot;5&quot;/&gt;&lt;property id=&quot;20300&quot; value=&quot;Diapositive 6&quot;/&gt;&lt;property id=&quot;20307&quot; value=&quot;259&quot;/&gt;&lt;/object&gt;&lt;object type=&quot;3&quot; unique_id=&quot;10009&quot;&gt;&lt;property id=&quot;20148&quot; value=&quot;5&quot;/&gt;&lt;property id=&quot;20300&quot; value=&quot;Diapositive 7&quot;/&gt;&lt;property id=&quot;20307&quot; value=&quot;260&quot;/&gt;&lt;/object&gt;&lt;object type=&quot;3&quot; unique_id=&quot;10010&quot;&gt;&lt;property id=&quot;20148&quot; value=&quot;5&quot;/&gt;&lt;property id=&quot;20300&quot; value=&quot;Diapositive 8&quot;/&gt;&lt;property id=&quot;20307&quot; value=&quot;261&quot;/&gt;&lt;/object&gt;&lt;object type=&quot;3&quot; unique_id=&quot;10011&quot;&gt;&lt;property id=&quot;20148&quot; value=&quot;5&quot;/&gt;&lt;property id=&quot;20300&quot; value=&quot;Diapositive 9&quot;/&gt;&lt;property id=&quot;20307&quot; value=&quot;262&quot;/&gt;&lt;/object&gt;&lt;object type=&quot;3&quot; unique_id=&quot;10012&quot;&gt;&lt;property id=&quot;20148&quot; value=&quot;5&quot;/&gt;&lt;property id=&quot;20300&quot; value=&quot;Diapositive 10&quot;/&gt;&lt;property id=&quot;20307&quot; value=&quot;263&quot;/&gt;&lt;/object&gt;&lt;object type=&quot;3&quot; unique_id=&quot;10013&quot;&gt;&lt;property id=&quot;20148&quot; value=&quot;5&quot;/&gt;&lt;property id=&quot;20300&quot; value=&quot;Diapositive 11&quot;/&gt;&lt;property id=&quot;20307&quot; value=&quot;257&quot;/&gt;&lt;/object&gt;&lt;object type=&quot;3&quot; unique_id=&quot;10014&quot;&gt;&lt;property id=&quot;20148&quot; value=&quot;5&quot;/&gt;&lt;property id=&quot;20300&quot; value=&quot;Diapositive 12&quot;/&gt;&lt;property id=&quot;20307&quot; value=&quot;264&quot;/&gt;&lt;/object&gt;&lt;object type=&quot;3&quot; unique_id=&quot;10015&quot;&gt;&lt;property id=&quot;20148&quot; value=&quot;5&quot;/&gt;&lt;property id=&quot;20300&quot; value=&quot;Diapositive 13&quot;/&gt;&lt;property id=&quot;20307&quot; value=&quot;265&quot;/&gt;&lt;/object&gt;&lt;object type=&quot;3&quot; unique_id=&quot;10016&quot;&gt;&lt;property id=&quot;20148&quot; value=&quot;5&quot;/&gt;&lt;property id=&quot;20300&quot; value=&quot;Diapositive 14&quot;/&gt;&lt;property id=&quot;20307&quot; value=&quot;271&quot;/&gt;&lt;/object&gt;&lt;object type=&quot;3&quot; unique_id=&quot;10017&quot;&gt;&lt;property id=&quot;20148&quot; value=&quot;5&quot;/&gt;&lt;property id=&quot;20300&quot; value=&quot;Diapositive 15&quot;/&gt;&lt;property id=&quot;20307&quot; value=&quot;272&quot;/&gt;&lt;/object&gt;&lt;object type=&quot;3&quot; unique_id=&quot;10018&quot;&gt;&lt;property id=&quot;20148&quot; value=&quot;5&quot;/&gt;&lt;property id=&quot;20300&quot; value=&quot;Diapositive 16&quot;/&gt;&lt;property id=&quot;20307&quot; value=&quot;273&quot;/&gt;&lt;/object&gt;&lt;object type=&quot;3&quot; unique_id=&quot;10019&quot;&gt;&lt;property id=&quot;20148&quot; value=&quot;5&quot;/&gt;&lt;property id=&quot;20300&quot; value=&quot;Diapositive 17&quot;/&gt;&lt;property id=&quot;20307&quot; value=&quot;276&quot;/&gt;&lt;/object&gt;&lt;object type=&quot;3&quot; unique_id=&quot;10020&quot;&gt;&lt;property id=&quot;20148&quot; value=&quot;5&quot;/&gt;&lt;property id=&quot;20300&quot; value=&quot;Diapositive 18&quot;/&gt;&lt;property id=&quot;20307&quot; value=&quot;277&quot;/&gt;&lt;/object&gt;&lt;object type=&quot;3&quot; unique_id=&quot;10021&quot;&gt;&lt;property id=&quot;20148&quot; value=&quot;5&quot;/&gt;&lt;property id=&quot;20300&quot; value=&quot;Diapositive 19&quot;/&gt;&lt;property id=&quot;20307&quot; value=&quot;282&quot;/&gt;&lt;/object&gt;&lt;object type=&quot;3&quot; unique_id=&quot;10022&quot;&gt;&lt;property id=&quot;20148&quot; value=&quot;5&quot;/&gt;&lt;property id=&quot;20300&quot; value=&quot;Diapositive 20&quot;/&gt;&lt;property id=&quot;20307&quot; value=&quot;280&quot;/&gt;&lt;/object&gt;&lt;object type=&quot;3&quot; unique_id=&quot;10023&quot;&gt;&lt;property id=&quot;20148&quot; value=&quot;5&quot;/&gt;&lt;property id=&quot;20300&quot; value=&quot;Diapositive 21&quot;/&gt;&lt;property id=&quot;20307&quot; value=&quot;274&quot;/&gt;&lt;/object&gt;&lt;object type=&quot;3&quot; unique_id=&quot;10024&quot;&gt;&lt;property id=&quot;20148&quot; value=&quot;5&quot;/&gt;&lt;property id=&quot;20300&quot; value=&quot;Diapositive 22&quot;/&gt;&lt;property id=&quot;20307&quot; value=&quot;283&quot;/&gt;&lt;/object&gt;&lt;object type=&quot;3&quot; unique_id=&quot;10025&quot;&gt;&lt;property id=&quot;20148&quot; value=&quot;5&quot;/&gt;&lt;property id=&quot;20300&quot; value=&quot;Diapositive 23&quot;/&gt;&lt;property id=&quot;20307&quot; value=&quot;285&quot;/&gt;&lt;/object&gt;&lt;/object&gt;&lt;object type=&quot;8&quot; unique_id=&quot;10050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2.4|13.3|7.4|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8|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3.6|8.1|31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7.6|5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994</Words>
  <Application>Microsoft Office PowerPoint</Application>
  <PresentationFormat>Affichage à l'écran (4:3)</PresentationFormat>
  <Paragraphs>265</Paragraphs>
  <Slides>23</Slides>
  <Notes>2</Notes>
  <HiddenSlides>1</HiddenSlides>
  <MMClips>22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2" baseType="lpstr">
      <vt:lpstr>ＭＳ Ｐゴシック</vt:lpstr>
      <vt:lpstr>Arial</vt:lpstr>
      <vt:lpstr>Calibri</vt:lpstr>
      <vt:lpstr>Comic Sans MS</vt:lpstr>
      <vt:lpstr>Lucida Grande</vt:lpstr>
      <vt:lpstr>Symbol</vt:lpstr>
      <vt:lpstr>Times</vt:lpstr>
      <vt:lpstr>Wingdings</vt:lpstr>
      <vt:lpstr>Thème Office</vt:lpstr>
      <vt:lpstr>Immunosénescence et infections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INSERM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 LAB VA LAb</dc:creator>
  <cp:lastModifiedBy>Christèle Piau-Lorandel</cp:lastModifiedBy>
  <cp:revision>39</cp:revision>
  <dcterms:created xsi:type="dcterms:W3CDTF">2017-06-07T08:33:54Z</dcterms:created>
  <dcterms:modified xsi:type="dcterms:W3CDTF">2018-04-17T09:31:29Z</dcterms:modified>
</cp:coreProperties>
</file>