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677" r:id="rId2"/>
    <p:sldId id="727" r:id="rId3"/>
    <p:sldId id="801" r:id="rId4"/>
    <p:sldId id="701" r:id="rId5"/>
    <p:sldId id="736" r:id="rId6"/>
    <p:sldId id="737" r:id="rId7"/>
    <p:sldId id="806" r:id="rId8"/>
    <p:sldId id="738" r:id="rId9"/>
    <p:sldId id="791" r:id="rId10"/>
    <p:sldId id="809" r:id="rId11"/>
    <p:sldId id="795" r:id="rId12"/>
  </p:sldIdLst>
  <p:sldSz cx="9144000" cy="6858000" type="screen4x3"/>
  <p:notesSz cx="6735763" cy="9869488"/>
  <p:custDataLst>
    <p:tags r:id="rId14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7" autoAdjust="0"/>
    <p:restoredTop sz="86389" autoAdjust="0"/>
  </p:normalViewPr>
  <p:slideViewPr>
    <p:cSldViewPr>
      <p:cViewPr varScale="1">
        <p:scale>
          <a:sx n="59" d="100"/>
          <a:sy n="59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3998F91-7577-449C-9921-524324126FFA}" type="datetimeFigureOut">
              <a:rPr lang="fr-FR"/>
              <a:pPr>
                <a:defRPr/>
              </a:pPr>
              <a:t>17/04/2018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B356FD-7A6B-4402-93A2-D11F03F18C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906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11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F8BE69-1346-4547-965F-12FF59CDE538}" type="slidenum">
              <a:rPr lang="en-GB" sz="1200">
                <a:latin typeface="Century" pitchFamily="18" charset="0"/>
                <a:ea typeface="ＭＳ Ｐゴシック"/>
                <a:cs typeface="ＭＳ Ｐゴシック"/>
              </a:rPr>
              <a:pPr algn="r"/>
              <a:t>5</a:t>
            </a:fld>
            <a:endParaRPr lang="en-GB" sz="1200">
              <a:latin typeface="Century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653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11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F8BE69-1346-4547-965F-12FF59CDE538}" type="slidenum">
              <a:rPr lang="en-GB" sz="1200">
                <a:latin typeface="Century" pitchFamily="18" charset="0"/>
                <a:ea typeface="ＭＳ Ｐゴシック"/>
                <a:cs typeface="ＭＳ Ｐゴシック"/>
              </a:rPr>
              <a:pPr algn="r"/>
              <a:t>6</a:t>
            </a:fld>
            <a:endParaRPr lang="en-GB" sz="1200">
              <a:latin typeface="Century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276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11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F8BE69-1346-4547-965F-12FF59CDE538}" type="slidenum">
              <a:rPr lang="en-GB" sz="1200">
                <a:latin typeface="Century" pitchFamily="18" charset="0"/>
                <a:ea typeface="ＭＳ Ｐゴシック"/>
                <a:cs typeface="ＭＳ Ｐゴシック"/>
              </a:rPr>
              <a:pPr algn="r"/>
              <a:t>7</a:t>
            </a:fld>
            <a:endParaRPr lang="en-GB" sz="1200">
              <a:latin typeface="Century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3388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B823-5264-4648-9409-BEC02163D3B3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150-0A87-432F-A5B9-45069A68C0C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61E3D-70D0-4B69-9D18-F8CECFBF87AA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22A7-9FA5-482B-BB71-8DA719E68CB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DCFD-DE0C-4E16-9A19-99C4029D2049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33F3-903C-4800-8957-1E25B19ABCB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85719-5FAC-4600-98F8-037995E5FB0C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D5F1E-D32D-4FF3-A800-30F0EE4F0A7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C065-F4A0-4A06-B5CC-16F34183A169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A6410-5592-4F7C-A71F-4CD5F32E176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23D9F-5597-45F9-90C9-BE770B27E5A4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9CE38-20F5-43A4-AA29-A0AF6123297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34B11-CFB9-42D9-9406-F8E6B99B5F87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10EC-DB3B-406B-A3F6-E711FEB373B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AAFEF-8D67-487D-9014-060F8C0F856B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4F21F-E86F-4FD6-935F-86DF00CCDFB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A345A-DD6E-467F-A8EE-50BC5EB82D03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4070-84E5-4E7F-B34A-7D76700A250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B7D2D-D26A-4C7A-930C-CD7B9B5D3150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21F2-0D03-4DF9-9D23-24194197E40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5A79-4531-44A3-9222-18D4DB1D5AAC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3059B-F84F-41D2-A318-CD72702CC568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266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CB23C8-CF03-4469-811F-2ECFD4B3A176}" type="datetimeFigureOut">
              <a:rPr lang="fr-FR"/>
              <a:pPr>
                <a:defRPr/>
              </a:pPr>
              <a:t>17/04/2018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96D1E3-6591-44AD-85D9-10E75B21F4A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orl-hopital-lariboisiere.com/images/tiny/aspergillome-03.jpg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6125" y="1311275"/>
            <a:ext cx="7773988" cy="1470025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000" b="1" i="1" dirty="0"/>
              <a:t>DESC « Pathologie Infectieuse et Tropicale » </a:t>
            </a:r>
            <a:br>
              <a:rPr lang="fr-FR" altLang="fr-FR" sz="2000" b="1" i="1" dirty="0"/>
            </a:br>
            <a:br>
              <a:rPr lang="fr-FR" altLang="fr-FR" sz="2400" b="1" i="1" dirty="0"/>
            </a:br>
            <a:r>
              <a:rPr lang="fr-FR" altLang="fr-FR" sz="2400" b="1" dirty="0"/>
              <a:t>Infections fongiques ORL - Synthèse</a:t>
            </a:r>
            <a:endParaRPr lang="fr-FR" sz="2400" b="1" dirty="0"/>
          </a:p>
        </p:txBody>
      </p:sp>
      <p:sp>
        <p:nvSpPr>
          <p:cNvPr id="15362" name="Sous-titre 2"/>
          <p:cNvSpPr>
            <a:spLocks noGrp="1"/>
          </p:cNvSpPr>
          <p:nvPr>
            <p:ph type="subTitle" idx="1"/>
          </p:nvPr>
        </p:nvSpPr>
        <p:spPr>
          <a:xfrm>
            <a:off x="456406" y="5661248"/>
            <a:ext cx="8353425" cy="1055688"/>
          </a:xfrm>
        </p:spPr>
        <p:txBody>
          <a:bodyPr/>
          <a:lstStyle/>
          <a:p>
            <a:pPr eaLnBrk="1" hangingPunct="1"/>
            <a:r>
              <a:rPr lang="fr-FR" sz="1800" b="1" dirty="0">
                <a:solidFill>
                  <a:schemeClr val="tx1"/>
                </a:solidFill>
                <a:latin typeface="+mj-lt"/>
                <a:cs typeface="Arial" charset="0"/>
              </a:rPr>
              <a:t>Dr Benjamin </a:t>
            </a:r>
            <a:r>
              <a:rPr lang="fr-FR" sz="1800" b="1" dirty="0" err="1">
                <a:solidFill>
                  <a:schemeClr val="tx1"/>
                </a:solidFill>
                <a:latin typeface="+mj-lt"/>
                <a:cs typeface="Arial" charset="0"/>
              </a:rPr>
              <a:t>Verillaud</a:t>
            </a:r>
            <a:endParaRPr lang="fr-FR" sz="1800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 eaLnBrk="1" hangingPunct="1"/>
            <a:endParaRPr lang="fr-FR" sz="1800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 eaLnBrk="1" hangingPunct="1"/>
            <a:r>
              <a:rPr lang="fr-FR" sz="1400" b="1" dirty="0">
                <a:solidFill>
                  <a:schemeClr val="tx1"/>
                </a:solidFill>
                <a:latin typeface="+mj-lt"/>
                <a:cs typeface="Arial" charset="0"/>
              </a:rPr>
              <a:t>Service d’ORL, Hôpital Lariboisière, APHP, Paris</a:t>
            </a:r>
          </a:p>
          <a:p>
            <a:pPr eaLnBrk="1" hangingPunct="1"/>
            <a:endParaRPr lang="fr-FR" sz="1400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 eaLnBrk="1" hangingPunct="1"/>
            <a:endParaRPr lang="fr-FR" sz="1600" b="1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12" name="AutoShape 2" descr="RÃ©sultat de recherche d'images pour &quot;universitÃ© Paris 7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17" y="2964447"/>
            <a:ext cx="2342604" cy="230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13713" t="7501" r="37435" b="64937"/>
          <a:stretch/>
        </p:blipFill>
        <p:spPr bwMode="auto">
          <a:xfrm>
            <a:off x="0" y="0"/>
            <a:ext cx="3205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l="10236" t="23250" r="9518" b="27531"/>
          <a:stretch>
            <a:fillRect/>
          </a:stretch>
        </p:blipFill>
        <p:spPr bwMode="auto">
          <a:xfrm>
            <a:off x="6191250" y="0"/>
            <a:ext cx="295275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075"/>
            <a:ext cx="2304256" cy="93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44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121"/>
    </mc:Choice>
    <mc:Fallback xmlns="">
      <p:transition spd="slow" advTm="1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35433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5433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er 5"/>
          <p:cNvGrpSpPr>
            <a:grpSpLocks/>
          </p:cNvGrpSpPr>
          <p:nvPr/>
        </p:nvGrpSpPr>
        <p:grpSpPr bwMode="auto">
          <a:xfrm>
            <a:off x="5508104" y="1772816"/>
            <a:ext cx="2939344" cy="4131733"/>
            <a:chOff x="6206949" y="1389569"/>
            <a:chExt cx="3307178" cy="4647867"/>
          </a:xfrm>
        </p:grpSpPr>
        <p:pic>
          <p:nvPicPr>
            <p:cNvPr id="14" name="Image 6" descr="IMG_336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2" t="9454" r="12279" b="22774"/>
            <a:stretch>
              <a:fillRect/>
            </a:stretch>
          </p:blipFill>
          <p:spPr bwMode="auto">
            <a:xfrm>
              <a:off x="6206949" y="1389569"/>
              <a:ext cx="3307178" cy="4647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6367636" y="2852936"/>
              <a:ext cx="1008112" cy="64807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fr-FR" altLang="fr-FR" sz="1600"/>
            </a:p>
          </p:txBody>
        </p:sp>
      </p:grpSp>
    </p:spTree>
    <p:extLst>
      <p:ext uri="{BB962C8B-B14F-4D97-AF65-F5344CB8AC3E}">
        <p14:creationId xmlns:p14="http://schemas.microsoft.com/office/powerpoint/2010/main" val="14296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"/>
    </mc:Choice>
    <mc:Fallback xmlns="">
      <p:transition spd="slow"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u contenu 2"/>
          <p:cNvSpPr>
            <a:spLocks noGrp="1"/>
          </p:cNvSpPr>
          <p:nvPr>
            <p:ph idx="1"/>
          </p:nvPr>
        </p:nvSpPr>
        <p:spPr>
          <a:xfrm>
            <a:off x="395536" y="1340768"/>
            <a:ext cx="8280920" cy="4525962"/>
          </a:xfrm>
        </p:spPr>
        <p:txBody>
          <a:bodyPr/>
          <a:lstStyle/>
          <a:p>
            <a:pPr algn="just" eaLnBrk="1" hangingPunct="1"/>
            <a:r>
              <a:rPr lang="fr-FR" sz="1600" b="1" dirty="0">
                <a:latin typeface="+mj-lt"/>
                <a:cs typeface="Arial" charset="0"/>
              </a:rPr>
              <a:t>Traitement multidisciplinaire </a:t>
            </a:r>
          </a:p>
          <a:p>
            <a:pPr algn="just" eaLnBrk="1" hangingPunct="1"/>
            <a:r>
              <a:rPr lang="fr-FR" sz="1600" dirty="0">
                <a:latin typeface="+mj-lt"/>
                <a:cs typeface="Arial" charset="0"/>
              </a:rPr>
              <a:t>Traitement aussi </a:t>
            </a:r>
            <a:r>
              <a:rPr lang="fr-FR" sz="1600" b="1" dirty="0">
                <a:latin typeface="+mj-lt"/>
                <a:cs typeface="Arial" charset="0"/>
              </a:rPr>
              <a:t>précoce</a:t>
            </a:r>
            <a:r>
              <a:rPr lang="fr-FR" sz="1600" dirty="0">
                <a:latin typeface="+mj-lt"/>
                <a:cs typeface="Arial" charset="0"/>
              </a:rPr>
              <a:t> que possible</a:t>
            </a:r>
          </a:p>
          <a:p>
            <a:pPr algn="just" eaLnBrk="1" hangingPunct="1"/>
            <a:r>
              <a:rPr lang="fr-FR" sz="1600" dirty="0">
                <a:latin typeface="+mj-lt"/>
                <a:cs typeface="Arial" charset="0"/>
              </a:rPr>
              <a:t>Correction maximale des </a:t>
            </a:r>
            <a:r>
              <a:rPr lang="fr-FR" sz="1600" b="1" dirty="0">
                <a:latin typeface="+mj-lt"/>
                <a:cs typeface="Arial" charset="0"/>
              </a:rPr>
              <a:t>facteurs favorisants</a:t>
            </a:r>
          </a:p>
          <a:p>
            <a:pPr algn="just" eaLnBrk="1" hangingPunct="1"/>
            <a:r>
              <a:rPr lang="fr-FR" sz="1600" b="1" dirty="0">
                <a:latin typeface="+mj-lt"/>
                <a:cs typeface="Arial" charset="0"/>
              </a:rPr>
              <a:t>Traitement antifongique </a:t>
            </a:r>
            <a:r>
              <a:rPr lang="fr-FR" sz="1600" dirty="0">
                <a:latin typeface="+mj-lt"/>
                <a:cs typeface="Arial" charset="0"/>
              </a:rPr>
              <a:t>par voie générale</a:t>
            </a:r>
          </a:p>
          <a:p>
            <a:pPr lvl="1" algn="just" eaLnBrk="1" hangingPunct="1"/>
            <a:r>
              <a:rPr lang="fr-FR" sz="1600" dirty="0" err="1">
                <a:latin typeface="+mj-lt"/>
                <a:cs typeface="Arial" charset="0"/>
              </a:rPr>
              <a:t>amphotéricine</a:t>
            </a:r>
            <a:r>
              <a:rPr lang="fr-FR" sz="1600" dirty="0">
                <a:latin typeface="+mj-lt"/>
                <a:cs typeface="Arial" charset="0"/>
              </a:rPr>
              <a:t> B sous forme </a:t>
            </a:r>
            <a:r>
              <a:rPr lang="fr-FR" sz="1600" dirty="0" err="1">
                <a:latin typeface="+mj-lt"/>
                <a:cs typeface="Arial" charset="0"/>
              </a:rPr>
              <a:t>liposomale</a:t>
            </a:r>
            <a:r>
              <a:rPr lang="fr-FR" sz="1600" dirty="0">
                <a:latin typeface="+mj-lt"/>
                <a:cs typeface="Arial" charset="0"/>
              </a:rPr>
              <a:t> dans les </a:t>
            </a:r>
            <a:r>
              <a:rPr lang="fr-FR" sz="1600" dirty="0" err="1">
                <a:latin typeface="+mj-lt"/>
                <a:cs typeface="Arial" charset="0"/>
              </a:rPr>
              <a:t>mucormycoses</a:t>
            </a:r>
            <a:r>
              <a:rPr lang="fr-FR" sz="1600" dirty="0">
                <a:latin typeface="+mj-lt"/>
                <a:cs typeface="Arial" charset="0"/>
              </a:rPr>
              <a:t> (relais possible par </a:t>
            </a:r>
            <a:r>
              <a:rPr lang="fr-FR" sz="1600" dirty="0" err="1">
                <a:latin typeface="+mj-lt"/>
                <a:cs typeface="Arial" charset="0"/>
              </a:rPr>
              <a:t>posaconazole</a:t>
            </a:r>
            <a:r>
              <a:rPr lang="fr-FR" sz="1600" dirty="0">
                <a:latin typeface="+mj-lt"/>
                <a:cs typeface="Arial" charset="0"/>
              </a:rPr>
              <a:t>, mais résistance naturelle au </a:t>
            </a:r>
            <a:r>
              <a:rPr lang="fr-FR" sz="1600" dirty="0" err="1">
                <a:latin typeface="+mj-lt"/>
                <a:cs typeface="Arial" charset="0"/>
              </a:rPr>
              <a:t>voriconazole</a:t>
            </a:r>
            <a:r>
              <a:rPr lang="fr-FR" sz="1600" dirty="0">
                <a:latin typeface="+mj-lt"/>
                <a:cs typeface="Arial" charset="0"/>
              </a:rPr>
              <a:t>)</a:t>
            </a:r>
          </a:p>
          <a:p>
            <a:pPr lvl="1" algn="just" eaLnBrk="1" hangingPunct="1"/>
            <a:r>
              <a:rPr lang="fr-FR" sz="1600" dirty="0" err="1">
                <a:latin typeface="+mj-lt"/>
                <a:cs typeface="Arial" charset="0"/>
              </a:rPr>
              <a:t>voriconazole</a:t>
            </a:r>
            <a:r>
              <a:rPr lang="fr-FR" sz="1600" dirty="0">
                <a:latin typeface="+mj-lt"/>
                <a:cs typeface="Arial" charset="0"/>
              </a:rPr>
              <a:t> dans l’aspergillose invasive</a:t>
            </a:r>
          </a:p>
          <a:p>
            <a:pPr algn="just" eaLnBrk="1" hangingPunct="1"/>
            <a:r>
              <a:rPr lang="fr-FR" sz="1600" b="1" dirty="0">
                <a:latin typeface="+mj-lt"/>
                <a:cs typeface="Arial" charset="0"/>
              </a:rPr>
              <a:t>Traitement chirurgical </a:t>
            </a:r>
            <a:r>
              <a:rPr lang="fr-FR" sz="1600" dirty="0">
                <a:latin typeface="+mj-lt"/>
                <a:cs typeface="Arial" charset="0"/>
              </a:rPr>
              <a:t>:</a:t>
            </a:r>
          </a:p>
          <a:p>
            <a:pPr lvl="1" algn="just"/>
            <a:r>
              <a:rPr lang="fr-FR" sz="1600" dirty="0">
                <a:latin typeface="+mj-lt"/>
                <a:cs typeface="Arial" charset="0"/>
              </a:rPr>
              <a:t>Dans les </a:t>
            </a:r>
            <a:r>
              <a:rPr lang="fr-FR" sz="1600" dirty="0" err="1">
                <a:latin typeface="+mj-lt"/>
                <a:cs typeface="Arial" charset="0"/>
              </a:rPr>
              <a:t>mucormycoses</a:t>
            </a:r>
            <a:r>
              <a:rPr lang="fr-FR" sz="1600" dirty="0">
                <a:latin typeface="+mj-lt"/>
                <a:cs typeface="Arial" charset="0"/>
              </a:rPr>
              <a:t> : excision chirurgicale large des zones nécrotiques, débridements parfois répétés</a:t>
            </a:r>
          </a:p>
          <a:p>
            <a:pPr lvl="1" algn="just"/>
            <a:r>
              <a:rPr lang="fr-FR" sz="1600" dirty="0">
                <a:latin typeface="+mj-lt"/>
                <a:cs typeface="Arial" charset="0"/>
              </a:rPr>
              <a:t>Dans les aspergilloses invasives : en 2</a:t>
            </a:r>
            <a:r>
              <a:rPr lang="fr-FR" sz="1600" baseline="30000" dirty="0">
                <a:latin typeface="+mj-lt"/>
                <a:cs typeface="Arial" charset="0"/>
              </a:rPr>
              <a:t>nde</a:t>
            </a:r>
            <a:r>
              <a:rPr lang="fr-FR" sz="1600" dirty="0">
                <a:latin typeface="+mj-lt"/>
                <a:cs typeface="Arial" charset="0"/>
              </a:rPr>
              <a:t> intention, débridement chirurgical sans résection des structures fonctionnelles </a:t>
            </a:r>
          </a:p>
        </p:txBody>
      </p:sp>
      <p:sp>
        <p:nvSpPr>
          <p:cNvPr id="57346" name="Rectangle 71"/>
          <p:cNvSpPr>
            <a:spLocks noChangeArrowheads="1"/>
          </p:cNvSpPr>
          <p:nvPr/>
        </p:nvSpPr>
        <p:spPr bwMode="auto">
          <a:xfrm>
            <a:off x="304800" y="533400"/>
            <a:ext cx="8610600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3" rIns="91427" bIns="45713" anchor="ctr"/>
          <a:lstStyle/>
          <a:p>
            <a:pPr algn="ctr"/>
            <a:r>
              <a:rPr lang="fr-FR" sz="2000" b="1" dirty="0">
                <a:latin typeface="+mj-lt"/>
                <a:cs typeface="Arial" charset="0"/>
              </a:rPr>
              <a:t>Sinusites fongiques invasives : principes du traitement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04"/>
    </mc:Choice>
    <mc:Fallback xmlns="">
      <p:transition spd="slow" advTm="7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>
          <a:xfrm>
            <a:off x="450776" y="1340768"/>
            <a:ext cx="8382000" cy="4114800"/>
          </a:xfrm>
          <a:noFill/>
          <a:ln/>
        </p:spPr>
        <p:txBody>
          <a:bodyPr/>
          <a:lstStyle/>
          <a:p>
            <a:pPr algn="just"/>
            <a:r>
              <a:rPr lang="fr-FR" sz="1600" dirty="0"/>
              <a:t>Fréquente++, patients immunocompétents</a:t>
            </a:r>
          </a:p>
          <a:p>
            <a:pPr algn="just"/>
            <a:r>
              <a:rPr lang="fr-FR" sz="1600" b="1" dirty="0"/>
              <a:t>Souvent associée à une otite externe bactérienne</a:t>
            </a:r>
            <a:r>
              <a:rPr lang="fr-FR" sz="1600" dirty="0"/>
              <a:t>, ou à une otite moyenne avec otorrhée</a:t>
            </a:r>
          </a:p>
          <a:p>
            <a:pPr algn="just"/>
            <a:r>
              <a:rPr lang="fr-FR" sz="1600" b="1" dirty="0"/>
              <a:t>Traitement “instrumental” : systématique</a:t>
            </a:r>
            <a:r>
              <a:rPr lang="fr-FR" sz="1600" dirty="0"/>
              <a:t>, effectué en consultation</a:t>
            </a:r>
          </a:p>
          <a:p>
            <a:pPr lvl="1" algn="just"/>
            <a:r>
              <a:rPr lang="fr-FR" sz="1600" dirty="0"/>
              <a:t>Il suffit parfois : aspirations répétées, bains d’oreille à l’eau oxygénée boratée…</a:t>
            </a:r>
          </a:p>
          <a:p>
            <a:pPr lvl="1" algn="just"/>
            <a:r>
              <a:rPr lang="fr-FR" sz="1600" b="1" dirty="0"/>
              <a:t>Supprimer les facteurs favorisants </a:t>
            </a:r>
            <a:r>
              <a:rPr lang="fr-FR" sz="1600" dirty="0"/>
              <a:t>en cas de récidive (humidité, perforation tympanique…)</a:t>
            </a:r>
          </a:p>
          <a:p>
            <a:pPr lvl="1" algn="just"/>
            <a:r>
              <a:rPr lang="fr-FR" sz="1600" dirty="0"/>
              <a:t>Utilité des antifongiques par voie locale ou générale non démontrée</a:t>
            </a:r>
          </a:p>
          <a:p>
            <a:pPr algn="just"/>
            <a:endParaRPr lang="en-US" sz="16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55576" y="476672"/>
            <a:ext cx="7772400" cy="459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 err="1"/>
              <a:t>Otite</a:t>
            </a:r>
            <a:r>
              <a:rPr lang="en-US" sz="2000" b="1" dirty="0"/>
              <a:t> </a:t>
            </a:r>
            <a:r>
              <a:rPr lang="en-US" sz="2000" b="1" dirty="0" err="1"/>
              <a:t>externe</a:t>
            </a:r>
            <a:r>
              <a:rPr lang="en-US" sz="2000" b="1" dirty="0"/>
              <a:t> </a:t>
            </a:r>
            <a:r>
              <a:rPr lang="en-US" sz="2000" b="1" dirty="0" err="1"/>
              <a:t>fongique</a:t>
            </a:r>
            <a:r>
              <a:rPr lang="en-US" sz="2000" b="1" dirty="0"/>
              <a:t> non invasive : “</a:t>
            </a:r>
            <a:r>
              <a:rPr lang="en-US" sz="2000" b="1" dirty="0" err="1"/>
              <a:t>otomycose</a:t>
            </a:r>
            <a:r>
              <a:rPr lang="en-US" sz="2000" b="1" dirty="0"/>
              <a:t>”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9040"/>
            <a:ext cx="2342604" cy="230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0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6"/>
    </mc:Choice>
    <mc:Fallback xmlns="">
      <p:transition spd="slow" advTm="5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>
          <a:xfrm>
            <a:off x="450776" y="1340768"/>
            <a:ext cx="8382000" cy="4114800"/>
          </a:xfrm>
          <a:noFill/>
          <a:ln/>
        </p:spPr>
        <p:txBody>
          <a:bodyPr/>
          <a:lstStyle/>
          <a:p>
            <a:pPr algn="just"/>
            <a:r>
              <a:rPr lang="fr-FR" sz="1600" dirty="0"/>
              <a:t>Jusqu’à 10% des otites malignes externes sont d’origine fongique (</a:t>
            </a:r>
            <a:r>
              <a:rPr lang="fr-FR" sz="1600" b="1" dirty="0"/>
              <a:t>Aspergillus</a:t>
            </a:r>
            <a:r>
              <a:rPr lang="fr-FR" sz="1600" dirty="0"/>
              <a:t>++)</a:t>
            </a:r>
          </a:p>
          <a:p>
            <a:pPr algn="just"/>
            <a:r>
              <a:rPr lang="fr-FR" sz="1600" dirty="0"/>
              <a:t>Terrain diabétique/immunodéprimé</a:t>
            </a:r>
          </a:p>
          <a:p>
            <a:pPr algn="just"/>
            <a:r>
              <a:rPr lang="fr-FR" sz="1600" dirty="0"/>
              <a:t>Cliniquement :</a:t>
            </a:r>
          </a:p>
          <a:p>
            <a:pPr lvl="1" algn="just"/>
            <a:r>
              <a:rPr lang="fr-FR" sz="1600" b="1" dirty="0"/>
              <a:t>Otalgie ++</a:t>
            </a:r>
          </a:p>
          <a:p>
            <a:pPr lvl="1" algn="just"/>
            <a:r>
              <a:rPr lang="fr-FR" sz="1600" dirty="0"/>
              <a:t>Possible atteinte des nerfs crâniens : </a:t>
            </a:r>
            <a:r>
              <a:rPr lang="fr-FR" sz="1600" b="1" dirty="0"/>
              <a:t>paralysie faciale périphérique</a:t>
            </a:r>
          </a:p>
          <a:p>
            <a:pPr algn="just"/>
            <a:r>
              <a:rPr lang="fr-FR" sz="1600" dirty="0"/>
              <a:t>Bilan initial :</a:t>
            </a:r>
          </a:p>
          <a:p>
            <a:pPr lvl="1" algn="just"/>
            <a:r>
              <a:rPr lang="fr-FR" sz="1600" b="1" dirty="0"/>
              <a:t>Fenêtre thérapeutique +++ tant que le pathogène n’est pas identifié</a:t>
            </a:r>
          </a:p>
          <a:p>
            <a:pPr lvl="1" algn="just"/>
            <a:r>
              <a:rPr lang="fr-FR" sz="1600" dirty="0"/>
              <a:t>Biopsies avec anatomopathologie, mycologie, bactériologie</a:t>
            </a:r>
          </a:p>
          <a:p>
            <a:pPr algn="just"/>
            <a:r>
              <a:rPr lang="fr-FR" sz="1600" dirty="0"/>
              <a:t>Traitement :</a:t>
            </a:r>
          </a:p>
          <a:p>
            <a:pPr lvl="1" algn="just"/>
            <a:r>
              <a:rPr lang="fr-FR" sz="1600" b="1" dirty="0"/>
              <a:t>Antifongiques par voie systémique</a:t>
            </a:r>
            <a:r>
              <a:rPr lang="fr-FR" sz="1600" dirty="0"/>
              <a:t> (durée &gt; 6 mois ?) puis réévaluation</a:t>
            </a:r>
          </a:p>
          <a:p>
            <a:pPr lvl="1" algn="just"/>
            <a:r>
              <a:rPr lang="fr-FR" sz="1600" dirty="0"/>
              <a:t>Chirurgie rarement nécessaire</a:t>
            </a:r>
          </a:p>
          <a:p>
            <a:pPr lvl="1" algn="just"/>
            <a:r>
              <a:rPr lang="fr-FR" sz="1600" dirty="0"/>
              <a:t>Critères d’arrêt du traitement : disparition des douleurs, normalisation de l’otoscopie, de la VS et de l’imagerie métabolique</a:t>
            </a:r>
          </a:p>
          <a:p>
            <a:pPr algn="just"/>
            <a:endParaRPr lang="en-US" sz="16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55576" y="476672"/>
            <a:ext cx="7772400" cy="459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 err="1"/>
              <a:t>Otite</a:t>
            </a:r>
            <a:r>
              <a:rPr lang="en-US" sz="2000" b="1" dirty="0"/>
              <a:t> </a:t>
            </a:r>
            <a:r>
              <a:rPr lang="en-US" sz="2000" b="1" dirty="0" err="1"/>
              <a:t>fongique</a:t>
            </a:r>
            <a:r>
              <a:rPr lang="en-US" sz="2000" b="1" dirty="0"/>
              <a:t> invasive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5"/>
    </mc:Choice>
    <mc:Fallback xmlns="">
      <p:transition spd="slow" advTm="7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484784"/>
            <a:ext cx="7772400" cy="4114800"/>
          </a:xfrm>
          <a:noFill/>
          <a:ln/>
        </p:spPr>
        <p:txBody>
          <a:bodyPr/>
          <a:lstStyle/>
          <a:p>
            <a:r>
              <a:rPr lang="fr-FR" sz="1600" dirty="0"/>
              <a:t>Aigues:</a:t>
            </a:r>
          </a:p>
          <a:p>
            <a:pPr lvl="1"/>
            <a:r>
              <a:rPr lang="fr-FR" sz="1600" dirty="0"/>
              <a:t>Virales</a:t>
            </a:r>
          </a:p>
          <a:p>
            <a:pPr lvl="1"/>
            <a:r>
              <a:rPr lang="fr-FR" sz="1600" dirty="0"/>
              <a:t>Bactériennes : </a:t>
            </a:r>
            <a:r>
              <a:rPr lang="fr-FR" sz="1600" i="1" dirty="0"/>
              <a:t>Haemophilus influenzae, </a:t>
            </a:r>
            <a:r>
              <a:rPr lang="fr-FR" sz="1600" i="1" dirty="0" err="1"/>
              <a:t>Streptoccocus</a:t>
            </a:r>
            <a:r>
              <a:rPr lang="fr-FR" sz="1600" i="1" dirty="0"/>
              <a:t> </a:t>
            </a:r>
            <a:r>
              <a:rPr lang="fr-FR" sz="1600" i="1" dirty="0" err="1"/>
              <a:t>pneumoniae</a:t>
            </a:r>
            <a:r>
              <a:rPr lang="fr-FR" sz="1600" i="1" dirty="0"/>
              <a:t>, </a:t>
            </a:r>
            <a:r>
              <a:rPr lang="fr-FR" sz="1600" i="1" dirty="0" err="1"/>
              <a:t>Moraxella</a:t>
            </a:r>
            <a:r>
              <a:rPr lang="fr-FR" sz="1600" i="1" dirty="0"/>
              <a:t> </a:t>
            </a:r>
            <a:r>
              <a:rPr lang="fr-FR" sz="1600" i="1" dirty="0" err="1"/>
              <a:t>catarrhalis</a:t>
            </a:r>
            <a:endParaRPr lang="fr-FR" sz="1600" i="1" dirty="0"/>
          </a:p>
          <a:p>
            <a:pPr lvl="1"/>
            <a:r>
              <a:rPr lang="fr-FR" sz="1600" dirty="0"/>
              <a:t>Fongiques : sinusites fongiques invasives (</a:t>
            </a:r>
            <a:r>
              <a:rPr lang="fr-FR" sz="1600" dirty="0" err="1"/>
              <a:t>mucormycose</a:t>
            </a:r>
            <a:r>
              <a:rPr lang="fr-FR" sz="1600" dirty="0"/>
              <a:t> et aspergillose invasive ++)</a:t>
            </a:r>
          </a:p>
          <a:p>
            <a:r>
              <a:rPr lang="fr-FR" sz="1600" dirty="0"/>
              <a:t>Chroniques (&gt;12 semaines) :</a:t>
            </a:r>
          </a:p>
          <a:p>
            <a:pPr lvl="1"/>
            <a:r>
              <a:rPr lang="fr-FR" sz="1600" dirty="0"/>
              <a:t>Bactériennes: gram -, </a:t>
            </a:r>
            <a:r>
              <a:rPr lang="fr-FR" sz="1600" dirty="0" err="1"/>
              <a:t>anérobies</a:t>
            </a:r>
            <a:r>
              <a:rPr lang="fr-FR" sz="1600" dirty="0"/>
              <a:t>, staphylocoque doré</a:t>
            </a:r>
          </a:p>
          <a:p>
            <a:pPr lvl="1"/>
            <a:r>
              <a:rPr lang="fr-FR" sz="1600" dirty="0"/>
              <a:t>Fongiques:</a:t>
            </a:r>
          </a:p>
          <a:p>
            <a:pPr lvl="2"/>
            <a:r>
              <a:rPr lang="fr-FR" sz="1600" dirty="0"/>
              <a:t>Balle fongique</a:t>
            </a:r>
          </a:p>
          <a:p>
            <a:pPr lvl="2"/>
            <a:r>
              <a:rPr lang="fr-FR" sz="1600" dirty="0"/>
              <a:t>Sinusite fongique allergique</a:t>
            </a:r>
          </a:p>
          <a:p>
            <a:pPr lvl="2"/>
            <a:r>
              <a:rPr lang="fr-FR" sz="1600" dirty="0"/>
              <a:t>Sinusites fongiques invasives « chroniques » et formes granulomateuses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76672"/>
            <a:ext cx="7772400" cy="459904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000" b="1" dirty="0" err="1"/>
              <a:t>Rhinosinusites</a:t>
            </a:r>
            <a:r>
              <a:rPr lang="fr-FR" sz="2000" b="1" dirty="0"/>
              <a:t> infectieuses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899592" y="3501008"/>
            <a:ext cx="7560840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99592" y="2636912"/>
            <a:ext cx="756084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5"/>
    </mc:Choice>
    <mc:Fallback xmlns="">
      <p:transition spd="slow" advTm="4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676275" y="1271588"/>
            <a:ext cx="7948613" cy="89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Pathologie très fréquente, ubiquitaire, touche les patients immunocompétents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Aspergillus </a:t>
            </a:r>
            <a:r>
              <a:rPr lang="fr-FR" sz="1600" dirty="0" err="1">
                <a:latin typeface="+mj-lt"/>
              </a:rPr>
              <a:t>sp</a:t>
            </a:r>
            <a:r>
              <a:rPr lang="fr-FR" sz="1600" dirty="0">
                <a:latin typeface="+mj-lt"/>
              </a:rPr>
              <a:t>. ++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Souvent liée à une colonisation d’un </a:t>
            </a:r>
            <a:r>
              <a:rPr lang="fr-FR" sz="1600" b="1" dirty="0">
                <a:latin typeface="+mj-lt"/>
              </a:rPr>
              <a:t>corps étranger d’origine dentaire dans le sinus maxillaire</a:t>
            </a:r>
            <a:r>
              <a:rPr lang="fr-FR" sz="1600" dirty="0">
                <a:latin typeface="+mj-lt"/>
              </a:rPr>
              <a:t>, mais une atteinte des autres sinus est possible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Risque principal : surinfection bactérienne </a:t>
            </a:r>
            <a:r>
              <a:rPr lang="fr-FR" sz="1600" dirty="0">
                <a:latin typeface="+mj-lt"/>
              </a:rPr>
              <a:t>et ses complications potentielles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TDM : aspect de « 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calcifications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 », parfois corps étranger sous-jacent, sclérose des parois du sinus si surinfection bactérienne chronique 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  <a:latin typeface="Calibri"/>
                <a:cs typeface="Arial" charset="0"/>
              </a:rPr>
              <a:t>Traitement chirurgical : évacuation de l’</a:t>
            </a:r>
            <a:r>
              <a:rPr lang="fr-FR" sz="1600" b="1" dirty="0" err="1">
                <a:solidFill>
                  <a:prstClr val="black"/>
                </a:solidFill>
                <a:latin typeface="Calibri"/>
                <a:cs typeface="Arial" charset="0"/>
              </a:rPr>
              <a:t>aspergillome</a:t>
            </a:r>
            <a:r>
              <a:rPr lang="fr-FR" sz="1600" dirty="0">
                <a:solidFill>
                  <a:prstClr val="black"/>
                </a:solidFill>
                <a:latin typeface="Calibri"/>
                <a:cs typeface="Arial" charset="0"/>
              </a:rPr>
              <a:t> sous AG ; pas d’indication à un traitement antifongique local ou systémique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</p:txBody>
      </p:sp>
      <p:sp>
        <p:nvSpPr>
          <p:cNvPr id="13" name="Rectangle 71"/>
          <p:cNvSpPr>
            <a:spLocks noChangeArrowheads="1"/>
          </p:cNvSpPr>
          <p:nvPr/>
        </p:nvSpPr>
        <p:spPr bwMode="auto">
          <a:xfrm>
            <a:off x="304800" y="533400"/>
            <a:ext cx="8610600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3" rIns="91427" bIns="45713" anchor="ctr"/>
          <a:lstStyle/>
          <a:p>
            <a:pPr algn="ctr"/>
            <a:r>
              <a:rPr lang="fr-FR" sz="2000" b="1" dirty="0">
                <a:latin typeface="+mj-lt"/>
                <a:cs typeface="Arial" charset="0"/>
              </a:rPr>
              <a:t>Balle fongique = </a:t>
            </a:r>
            <a:r>
              <a:rPr lang="fr-FR" sz="2000" b="1" dirty="0" err="1">
                <a:latin typeface="+mj-lt"/>
                <a:cs typeface="Arial" charset="0"/>
              </a:rPr>
              <a:t>aspergillome</a:t>
            </a:r>
            <a:r>
              <a:rPr lang="fr-FR" sz="2000" b="1" dirty="0">
                <a:latin typeface="+mj-lt"/>
                <a:cs typeface="Arial" charset="0"/>
              </a:rPr>
              <a:t> = mycétome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6" name="Picture 6" descr="Aspergillome">
            <a:hlinkClick r:id="rId6" tooltip="Aspergillome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824" y="3789040"/>
            <a:ext cx="3168352" cy="270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1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20"/>
    </mc:Choice>
    <mc:Fallback xmlns="">
      <p:transition spd="slow" advTm="4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676275" y="1271588"/>
            <a:ext cx="8000181" cy="230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Touche les patients immunocompétents</a:t>
            </a:r>
            <a:r>
              <a:rPr lang="fr-FR" sz="1600" dirty="0">
                <a:latin typeface="+mj-lt"/>
              </a:rPr>
              <a:t>, </a:t>
            </a:r>
            <a:r>
              <a:rPr lang="fr-FR" sz="1600" b="1" dirty="0">
                <a:latin typeface="+mj-lt"/>
              </a:rPr>
              <a:t>plus fréquente en climat tropical </a:t>
            </a: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Aspergillus </a:t>
            </a:r>
            <a:r>
              <a:rPr lang="fr-FR" sz="1600" dirty="0" err="1">
                <a:latin typeface="+mj-lt"/>
              </a:rPr>
              <a:t>flavus</a:t>
            </a:r>
            <a:r>
              <a:rPr lang="fr-FR" sz="1600" dirty="0">
                <a:latin typeface="+mj-lt"/>
              </a:rPr>
              <a:t> &gt; A </a:t>
            </a:r>
            <a:r>
              <a:rPr lang="fr-FR" sz="1600" dirty="0" err="1">
                <a:latin typeface="+mj-lt"/>
              </a:rPr>
              <a:t>fumigatus</a:t>
            </a:r>
            <a:r>
              <a:rPr lang="fr-FR" sz="1600" dirty="0">
                <a:latin typeface="+mj-lt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Signes cliniques proches de ceux d’une polypose </a:t>
            </a:r>
            <a:r>
              <a:rPr lang="fr-FR" sz="1600" dirty="0" err="1">
                <a:latin typeface="+mj-lt"/>
              </a:rPr>
              <a:t>nasosinusienne</a:t>
            </a:r>
            <a:r>
              <a:rPr lang="fr-FR" sz="1600" dirty="0">
                <a:latin typeface="+mj-lt"/>
              </a:rPr>
              <a:t> (obstruction nasale, anosmie… et polypes à l’endoscopie), mais possible signes aigus en rapport avec une érosion des structure de voisinage (cécité++)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IRM : « vide de signal » </a:t>
            </a:r>
            <a:r>
              <a:rPr lang="fr-FR" sz="1600" dirty="0">
                <a:latin typeface="+mj-lt"/>
              </a:rPr>
              <a:t>en T1, </a:t>
            </a:r>
            <a:r>
              <a:rPr lang="fr-FR" sz="1600" b="1" dirty="0">
                <a:latin typeface="+mj-lt"/>
              </a:rPr>
              <a:t>T2</a:t>
            </a:r>
            <a:r>
              <a:rPr lang="fr-FR" sz="1600" dirty="0">
                <a:latin typeface="+mj-lt"/>
              </a:rPr>
              <a:t>, pas de prise de contraste en séquences T1+ gadolinium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Traitement : </a:t>
            </a:r>
            <a:r>
              <a:rPr lang="fr-FR" sz="1600" b="1" dirty="0">
                <a:solidFill>
                  <a:prstClr val="black"/>
                </a:solidFill>
                <a:latin typeface="Calibri"/>
              </a:rPr>
              <a:t>drainage chirurgical, corticothérapie locale et systémique ++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Anatomopathologie : infiltrat d ’éosinophiles dans la mucine allergique, cristaux de Charcot-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Leyden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, éléments fongiques dans le mucus mais sans invasion muqueuse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Antifongiques par voie systémique (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voriconazole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) : débattus… plutôt en 2</a:t>
            </a:r>
            <a:r>
              <a:rPr lang="fr-FR" sz="1600" baseline="30000" dirty="0">
                <a:solidFill>
                  <a:prstClr val="black"/>
                </a:solidFill>
                <a:latin typeface="Calibri"/>
              </a:rPr>
              <a:t>nde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intention</a:t>
            </a:r>
          </a:p>
          <a:p>
            <a:pPr algn="just"/>
            <a:endParaRPr lang="fr-FR" sz="1600" dirty="0">
              <a:latin typeface="+mj-lt"/>
            </a:endParaRPr>
          </a:p>
          <a:p>
            <a:pPr algn="just"/>
            <a:endParaRPr lang="fr-FR" sz="1600" dirty="0">
              <a:latin typeface="+mj-lt"/>
            </a:endParaRPr>
          </a:p>
          <a:p>
            <a:pPr algn="just"/>
            <a:endParaRPr lang="fr-FR" sz="1600" dirty="0">
              <a:latin typeface="+mj-lt"/>
              <a:cs typeface="Arial" charset="0"/>
            </a:endParaRPr>
          </a:p>
        </p:txBody>
      </p:sp>
      <p:sp>
        <p:nvSpPr>
          <p:cNvPr id="8" name="Rectangle 71"/>
          <p:cNvSpPr>
            <a:spLocks noChangeArrowheads="1"/>
          </p:cNvSpPr>
          <p:nvPr/>
        </p:nvSpPr>
        <p:spPr bwMode="auto">
          <a:xfrm>
            <a:off x="304800" y="533400"/>
            <a:ext cx="8610600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3" rIns="91427" bIns="45713" anchor="ctr"/>
          <a:lstStyle/>
          <a:p>
            <a:pPr algn="ctr"/>
            <a:r>
              <a:rPr lang="fr-FR" sz="2000" b="1" dirty="0">
                <a:latin typeface="+mj-lt"/>
                <a:cs typeface="Arial" charset="0"/>
              </a:rPr>
              <a:t>Sinusite fongique allergique : SFA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21088"/>
            <a:ext cx="2880320" cy="238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7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39"/>
    </mc:Choice>
    <mc:Fallback xmlns="">
      <p:transition spd="slow" advTm="7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676275" y="1271588"/>
            <a:ext cx="7948613" cy="230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2 entités rares en Europe, </a:t>
            </a:r>
            <a:r>
              <a:rPr lang="fr-FR" sz="1600" b="1" dirty="0">
                <a:latin typeface="+mj-lt"/>
              </a:rPr>
              <a:t>plus fréquente au proche et moyen Orient, en Afrique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Aspergillus </a:t>
            </a:r>
            <a:r>
              <a:rPr lang="fr-FR" sz="1600" b="1" dirty="0" err="1">
                <a:latin typeface="+mj-lt"/>
              </a:rPr>
              <a:t>fumigatus</a:t>
            </a:r>
            <a:r>
              <a:rPr lang="fr-FR" sz="1600" b="1" dirty="0">
                <a:latin typeface="+mj-lt"/>
              </a:rPr>
              <a:t> et </a:t>
            </a:r>
            <a:r>
              <a:rPr lang="fr-FR" sz="1600" b="1" dirty="0" err="1">
                <a:latin typeface="+mj-lt"/>
              </a:rPr>
              <a:t>flavus</a:t>
            </a:r>
            <a:endParaRPr lang="fr-FR" sz="1600" b="1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Touchent le </a:t>
            </a:r>
            <a:r>
              <a:rPr lang="fr-FR" sz="1600" b="1" dirty="0">
                <a:latin typeface="+mj-lt"/>
              </a:rPr>
              <a:t>patient immunocompétent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Evolution clinique lente, avec symptômes </a:t>
            </a:r>
            <a:r>
              <a:rPr lang="fr-FR" sz="1600" dirty="0" err="1">
                <a:latin typeface="+mj-lt"/>
              </a:rPr>
              <a:t>rhinologiques</a:t>
            </a:r>
            <a:r>
              <a:rPr lang="fr-FR" sz="1600" dirty="0">
                <a:latin typeface="+mj-lt"/>
              </a:rPr>
              <a:t>, et </a:t>
            </a:r>
            <a:r>
              <a:rPr lang="fr-FR" sz="1600" b="1" dirty="0">
                <a:latin typeface="+mj-lt"/>
              </a:rPr>
              <a:t>orbitaires</a:t>
            </a:r>
            <a:r>
              <a:rPr lang="fr-FR" sz="1600" dirty="0">
                <a:latin typeface="+mj-lt"/>
              </a:rPr>
              <a:t> (exophtalmie, diplopie…) ++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TDM et surtout IRM confirment le caractère invasif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Diagnostic repose sur les biopsies : invasion tissulaire par les filaments avec ou sans granulomes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Traitement : </a:t>
            </a:r>
            <a:r>
              <a:rPr lang="fr-FR" sz="1600" b="1" dirty="0" err="1">
                <a:latin typeface="+mj-lt"/>
              </a:rPr>
              <a:t>voriconazole</a:t>
            </a:r>
            <a:r>
              <a:rPr lang="fr-FR" sz="1600" dirty="0">
                <a:latin typeface="+mj-lt"/>
              </a:rPr>
              <a:t>, associé en cas d’échec au débridement chirurgical des tissus infectés</a:t>
            </a:r>
          </a:p>
          <a:p>
            <a:pPr algn="just"/>
            <a:endParaRPr lang="fr-FR" sz="1600" dirty="0">
              <a:latin typeface="+mj-lt"/>
              <a:cs typeface="Arial" charset="0"/>
            </a:endParaRPr>
          </a:p>
        </p:txBody>
      </p:sp>
      <p:sp>
        <p:nvSpPr>
          <p:cNvPr id="8" name="Rectangle 71"/>
          <p:cNvSpPr>
            <a:spLocks noChangeArrowheads="1"/>
          </p:cNvSpPr>
          <p:nvPr/>
        </p:nvSpPr>
        <p:spPr bwMode="auto">
          <a:xfrm>
            <a:off x="304800" y="533400"/>
            <a:ext cx="8610600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3" rIns="91427" bIns="45713" anchor="ctr"/>
          <a:lstStyle/>
          <a:p>
            <a:pPr algn="ctr"/>
            <a:r>
              <a:rPr lang="fr-FR" sz="2000" b="1" dirty="0">
                <a:latin typeface="+mj-lt"/>
                <a:cs typeface="Arial" charset="0"/>
              </a:rPr>
              <a:t>Aspergillose chronique invasive et sinusite fongique granulomateuse invasive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83"/>
    </mc:Choice>
    <mc:Fallback xmlns="">
      <p:transition spd="slow" advTm="6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u contenu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2"/>
          </a:xfrm>
        </p:spPr>
        <p:txBody>
          <a:bodyPr/>
          <a:lstStyle/>
          <a:p>
            <a:pPr algn="just" eaLnBrk="1" hangingPunct="1"/>
            <a:r>
              <a:rPr lang="fr-FR" sz="1600" b="1" dirty="0">
                <a:latin typeface="+mj-lt"/>
                <a:cs typeface="Arial" charset="0"/>
              </a:rPr>
              <a:t>Aspergillose invasive (aspergillus </a:t>
            </a:r>
            <a:r>
              <a:rPr lang="fr-FR" sz="1600" b="1" dirty="0" err="1">
                <a:latin typeface="+mj-lt"/>
                <a:cs typeface="Arial" charset="0"/>
              </a:rPr>
              <a:t>fumigatus</a:t>
            </a:r>
            <a:r>
              <a:rPr lang="fr-FR" sz="1600" b="1" dirty="0">
                <a:latin typeface="+mj-lt"/>
                <a:cs typeface="Arial" charset="0"/>
              </a:rPr>
              <a:t>++) &gt; </a:t>
            </a:r>
            <a:r>
              <a:rPr lang="fr-FR" sz="1600" b="1" dirty="0" err="1">
                <a:latin typeface="+mj-lt"/>
                <a:cs typeface="Arial" charset="0"/>
              </a:rPr>
              <a:t>mucormycose</a:t>
            </a:r>
            <a:r>
              <a:rPr lang="fr-FR" sz="1600" b="1" dirty="0">
                <a:latin typeface="+mj-lt"/>
                <a:cs typeface="Arial" charset="0"/>
              </a:rPr>
              <a:t> &gt; </a:t>
            </a:r>
            <a:r>
              <a:rPr lang="fr-FR" sz="1600" dirty="0">
                <a:latin typeface="+mj-lt"/>
                <a:cs typeface="Arial" charset="0"/>
              </a:rPr>
              <a:t>autres : </a:t>
            </a:r>
            <a:r>
              <a:rPr lang="fr-FR" sz="1600" dirty="0" err="1">
                <a:latin typeface="+mj-lt"/>
                <a:cs typeface="Arial" charset="0"/>
              </a:rPr>
              <a:t>fusarium</a:t>
            </a:r>
            <a:r>
              <a:rPr lang="fr-FR" sz="1600" dirty="0">
                <a:latin typeface="+mj-lt"/>
                <a:cs typeface="Arial" charset="0"/>
              </a:rPr>
              <a:t> ou </a:t>
            </a:r>
            <a:r>
              <a:rPr lang="fr-FR" sz="1600" dirty="0" err="1">
                <a:latin typeface="+mj-lt"/>
                <a:cs typeface="Arial" charset="0"/>
              </a:rPr>
              <a:t>Scedosporium</a:t>
            </a:r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r>
              <a:rPr lang="fr-FR" sz="1600" b="1" dirty="0">
                <a:latin typeface="+mj-lt"/>
                <a:cs typeface="Arial" charset="0"/>
              </a:rPr>
              <a:t>Terrain particulier : diabète (</a:t>
            </a:r>
            <a:r>
              <a:rPr lang="fr-FR" sz="1600" b="1" dirty="0" err="1">
                <a:latin typeface="+mj-lt"/>
                <a:cs typeface="Arial" charset="0"/>
              </a:rPr>
              <a:t>mucormycose</a:t>
            </a:r>
            <a:r>
              <a:rPr lang="fr-FR" sz="1600" b="1" dirty="0">
                <a:latin typeface="+mj-lt"/>
                <a:cs typeface="Arial" charset="0"/>
              </a:rPr>
              <a:t>) et surtout immunodépression</a:t>
            </a:r>
            <a:r>
              <a:rPr lang="fr-FR" sz="1600" dirty="0">
                <a:latin typeface="+mj-lt"/>
                <a:cs typeface="Arial" charset="0"/>
              </a:rPr>
              <a:t>++ par hémopathie, chimiothérapie, allogreffes de cellules souches ou immunosuppresseurs chez des patients transplantés. </a:t>
            </a:r>
          </a:p>
          <a:p>
            <a:pPr algn="just" eaLnBrk="1" hangingPunct="1"/>
            <a:r>
              <a:rPr lang="fr-FR" sz="1600" b="1" dirty="0">
                <a:latin typeface="+mj-lt"/>
                <a:cs typeface="Arial" charset="0"/>
              </a:rPr>
              <a:t>Gravité liée au risque de diffusion de l’infection le long des vaisseaux : formes rhino-</a:t>
            </a:r>
            <a:r>
              <a:rPr lang="fr-FR" sz="1600" b="1" dirty="0" err="1">
                <a:latin typeface="+mj-lt"/>
                <a:cs typeface="Arial" charset="0"/>
              </a:rPr>
              <a:t>orbito</a:t>
            </a:r>
            <a:r>
              <a:rPr lang="fr-FR" sz="1600" b="1" dirty="0">
                <a:latin typeface="+mj-lt"/>
                <a:cs typeface="Arial" charset="0"/>
              </a:rPr>
              <a:t>-cérébrales</a:t>
            </a: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algn="just" eaLnBrk="1" hangingPunct="1"/>
            <a:endParaRPr lang="fr-FR" sz="1600" dirty="0">
              <a:latin typeface="+mj-lt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1600" dirty="0">
              <a:latin typeface="+mj-lt"/>
              <a:cs typeface="Arial" charset="0"/>
            </a:endParaRPr>
          </a:p>
        </p:txBody>
      </p:sp>
      <p:sp>
        <p:nvSpPr>
          <p:cNvPr id="57346" name="Rectangle 71"/>
          <p:cNvSpPr>
            <a:spLocks noChangeArrowheads="1"/>
          </p:cNvSpPr>
          <p:nvPr/>
        </p:nvSpPr>
        <p:spPr bwMode="auto">
          <a:xfrm>
            <a:off x="304800" y="533400"/>
            <a:ext cx="8610600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3" rIns="91427" bIns="45713" anchor="ctr"/>
          <a:lstStyle/>
          <a:p>
            <a:pPr algn="ctr"/>
            <a:r>
              <a:rPr lang="fr-FR" sz="2000" b="1" dirty="0">
                <a:latin typeface="+mj-lt"/>
                <a:cs typeface="Arial" charset="0"/>
              </a:rPr>
              <a:t>Sinusites fongiques invasives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0"/>
    </mc:Choice>
    <mc:Fallback xmlns="">
      <p:transition spd="slow" advTm="4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u contenu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2"/>
          </a:xfrm>
        </p:spPr>
        <p:txBody>
          <a:bodyPr/>
          <a:lstStyle/>
          <a:p>
            <a:pPr eaLnBrk="1" hangingPunct="1"/>
            <a:r>
              <a:rPr lang="fr-FR" sz="1600" dirty="0">
                <a:latin typeface="+mj-lt"/>
                <a:cs typeface="Arial" charset="0"/>
              </a:rPr>
              <a:t>Symptômes initiaux aspécifiques : </a:t>
            </a:r>
            <a:r>
              <a:rPr lang="fr-FR" sz="1600" b="1" dirty="0">
                <a:latin typeface="+mj-lt"/>
                <a:cs typeface="Arial" charset="0"/>
              </a:rPr>
              <a:t>douleurs</a:t>
            </a:r>
            <a:r>
              <a:rPr lang="fr-FR" sz="1600" dirty="0">
                <a:latin typeface="+mj-lt"/>
                <a:cs typeface="Arial" charset="0"/>
              </a:rPr>
              <a:t>++, rhinorrhée, obstruction nasale</a:t>
            </a:r>
          </a:p>
          <a:p>
            <a:pPr eaLnBrk="1" hangingPunct="1"/>
            <a:endParaRPr lang="fr-FR" sz="1600" dirty="0">
              <a:latin typeface="+mj-lt"/>
              <a:cs typeface="Arial" charset="0"/>
            </a:endParaRPr>
          </a:p>
          <a:p>
            <a:pPr eaLnBrk="1" hangingPunct="1"/>
            <a:endParaRPr lang="fr-FR" sz="1600" dirty="0">
              <a:latin typeface="+mj-lt"/>
              <a:cs typeface="Arial" charset="0"/>
            </a:endParaRPr>
          </a:p>
          <a:p>
            <a:pPr eaLnBrk="1" hangingPunct="1"/>
            <a:endParaRPr lang="fr-FR" sz="1600" dirty="0">
              <a:latin typeface="+mj-lt"/>
              <a:cs typeface="Arial" charset="0"/>
            </a:endParaRPr>
          </a:p>
          <a:p>
            <a:pPr eaLnBrk="1" hangingPunct="1"/>
            <a:r>
              <a:rPr lang="fr-FR" sz="1600" dirty="0">
                <a:latin typeface="+mj-lt"/>
                <a:cs typeface="Arial" charset="0"/>
              </a:rPr>
              <a:t>Examen clinique : </a:t>
            </a:r>
          </a:p>
          <a:p>
            <a:pPr lvl="1" eaLnBrk="1" hangingPunct="1"/>
            <a:r>
              <a:rPr lang="fr-FR" sz="1600" dirty="0">
                <a:latin typeface="+mj-lt"/>
                <a:cs typeface="Arial" charset="0"/>
              </a:rPr>
              <a:t>Examen des muqueuses nasales : signes inflammatoires variables,  </a:t>
            </a:r>
            <a:r>
              <a:rPr lang="fr-FR" sz="1600" b="1" dirty="0">
                <a:latin typeface="+mj-lt"/>
                <a:cs typeface="Arial" charset="0"/>
              </a:rPr>
              <a:t>aspect atone voire nécrotique de la muqueuse </a:t>
            </a:r>
            <a:r>
              <a:rPr lang="fr-FR" sz="1600" dirty="0">
                <a:latin typeface="+mj-lt"/>
                <a:cs typeface="Arial" charset="0"/>
              </a:rPr>
              <a:t>(</a:t>
            </a:r>
            <a:r>
              <a:rPr lang="fr-FR" sz="1600" dirty="0" err="1">
                <a:latin typeface="+mj-lt"/>
                <a:cs typeface="Arial" charset="0"/>
              </a:rPr>
              <a:t>mucormycose</a:t>
            </a:r>
            <a:r>
              <a:rPr lang="fr-FR" sz="1600" dirty="0">
                <a:latin typeface="+mj-lt"/>
                <a:cs typeface="Arial" charset="0"/>
              </a:rPr>
              <a:t>++)</a:t>
            </a:r>
          </a:p>
          <a:p>
            <a:pPr lvl="1" eaLnBrk="1" hangingPunct="1"/>
            <a:r>
              <a:rPr lang="fr-FR" sz="1600" b="1" dirty="0">
                <a:latin typeface="+mj-lt"/>
                <a:cs typeface="Arial" charset="0"/>
              </a:rPr>
              <a:t>Diffusion de l’infection : </a:t>
            </a:r>
            <a:r>
              <a:rPr lang="fr-FR" sz="1600" b="1" dirty="0" err="1">
                <a:latin typeface="+mj-lt"/>
                <a:cs typeface="Arial" charset="0"/>
              </a:rPr>
              <a:t>angiotropisme</a:t>
            </a:r>
            <a:r>
              <a:rPr lang="fr-FR" sz="1600" b="1" dirty="0">
                <a:latin typeface="+mj-lt"/>
                <a:cs typeface="Arial" charset="0"/>
              </a:rPr>
              <a:t> des </a:t>
            </a:r>
            <a:r>
              <a:rPr lang="fr-FR" sz="1600" b="1" i="1" dirty="0">
                <a:latin typeface="+mj-lt"/>
                <a:cs typeface="Arial" charset="0"/>
              </a:rPr>
              <a:t>Mucorales</a:t>
            </a:r>
            <a:r>
              <a:rPr lang="fr-FR" sz="1600" dirty="0">
                <a:latin typeface="+mj-lt"/>
                <a:cs typeface="Arial" charset="0"/>
              </a:rPr>
              <a:t>++</a:t>
            </a:r>
          </a:p>
          <a:p>
            <a:pPr lvl="2"/>
            <a:r>
              <a:rPr lang="fr-FR" sz="1600" dirty="0">
                <a:latin typeface="+mj-lt"/>
                <a:cs typeface="Arial" charset="0"/>
              </a:rPr>
              <a:t>atteinte orbitaire avec </a:t>
            </a:r>
            <a:r>
              <a:rPr lang="fr-FR" sz="1600" dirty="0" err="1">
                <a:latin typeface="+mj-lt"/>
                <a:cs typeface="Arial" charset="0"/>
              </a:rPr>
              <a:t>chémosis</a:t>
            </a:r>
            <a:r>
              <a:rPr lang="fr-FR" sz="1600" dirty="0">
                <a:latin typeface="+mj-lt"/>
                <a:cs typeface="Arial" charset="0"/>
              </a:rPr>
              <a:t>, </a:t>
            </a:r>
            <a:r>
              <a:rPr lang="fr-FR" sz="1600" dirty="0" err="1">
                <a:latin typeface="+mj-lt"/>
                <a:cs typeface="Arial" charset="0"/>
              </a:rPr>
              <a:t>ophtalmoplégie</a:t>
            </a:r>
            <a:r>
              <a:rPr lang="fr-FR" sz="1600" dirty="0">
                <a:latin typeface="+mj-lt"/>
                <a:cs typeface="Arial" charset="0"/>
              </a:rPr>
              <a:t>, exophtalmie et/ou baisse d’acuité visuelle</a:t>
            </a:r>
          </a:p>
          <a:p>
            <a:pPr lvl="2" eaLnBrk="1" hangingPunct="1"/>
            <a:r>
              <a:rPr lang="fr-FR" sz="1600" dirty="0">
                <a:latin typeface="+mj-lt"/>
                <a:cs typeface="Arial" charset="0"/>
              </a:rPr>
              <a:t>nécrose cutanée (joue, paupières, nez), du palais </a:t>
            </a:r>
          </a:p>
          <a:p>
            <a:pPr lvl="2" eaLnBrk="1" hangingPunct="1"/>
            <a:r>
              <a:rPr lang="fr-FR" sz="1600" dirty="0">
                <a:latin typeface="+mj-lt"/>
                <a:cs typeface="Arial" charset="0"/>
              </a:rPr>
              <a:t>anesthésie du territoire </a:t>
            </a:r>
            <a:r>
              <a:rPr lang="fr-FR" sz="1600" dirty="0" err="1">
                <a:latin typeface="+mj-lt"/>
                <a:cs typeface="Arial" charset="0"/>
              </a:rPr>
              <a:t>infraorbitaire</a:t>
            </a:r>
            <a:r>
              <a:rPr lang="fr-FR" sz="1600" dirty="0">
                <a:latin typeface="+mj-lt"/>
                <a:cs typeface="Arial" charset="0"/>
              </a:rPr>
              <a:t> </a:t>
            </a:r>
          </a:p>
          <a:p>
            <a:pPr lvl="2" eaLnBrk="1" hangingPunct="1"/>
            <a:r>
              <a:rPr lang="fr-FR" sz="1600" dirty="0">
                <a:latin typeface="+mj-lt"/>
                <a:cs typeface="Arial" charset="0"/>
              </a:rPr>
              <a:t>signes </a:t>
            </a:r>
            <a:r>
              <a:rPr lang="fr-FR" sz="1600" dirty="0" err="1">
                <a:latin typeface="+mj-lt"/>
                <a:cs typeface="Arial" charset="0"/>
              </a:rPr>
              <a:t>neuroméningés</a:t>
            </a:r>
            <a:r>
              <a:rPr lang="fr-FR" sz="1600" dirty="0">
                <a:latin typeface="+mj-lt"/>
                <a:cs typeface="Arial" charset="0"/>
              </a:rPr>
              <a:t> en cas d’atteinte de la base du crâne </a:t>
            </a:r>
          </a:p>
          <a:p>
            <a:pPr lvl="2" eaLnBrk="1" hangingPunct="1"/>
            <a:r>
              <a:rPr lang="fr-FR" sz="1600" dirty="0">
                <a:latin typeface="+mj-lt"/>
                <a:cs typeface="Arial" charset="0"/>
              </a:rPr>
              <a:t>Atteinte possible de la paroi de l’artère carotide interne avec un risque d’emboles septiques et d’accidents vasculaires cérébraux (AVC)</a:t>
            </a:r>
          </a:p>
          <a:p>
            <a:r>
              <a:rPr lang="fr-FR" sz="1600" dirty="0">
                <a:latin typeface="+mj-lt"/>
                <a:cs typeface="Arial" charset="0"/>
              </a:rPr>
              <a:t>Examens complémentaires</a:t>
            </a:r>
          </a:p>
          <a:p>
            <a:pPr lvl="1"/>
            <a:r>
              <a:rPr lang="fr-FR" sz="1600" b="1" dirty="0">
                <a:latin typeface="+mj-lt"/>
                <a:cs typeface="Arial" charset="0"/>
              </a:rPr>
              <a:t>IRM</a:t>
            </a:r>
            <a:r>
              <a:rPr lang="fr-FR" sz="1600" dirty="0">
                <a:latin typeface="+mj-lt"/>
                <a:cs typeface="Arial" charset="0"/>
              </a:rPr>
              <a:t> et TDM</a:t>
            </a:r>
          </a:p>
          <a:p>
            <a:pPr lvl="1"/>
            <a:r>
              <a:rPr lang="fr-FR" sz="1600" b="1" dirty="0">
                <a:latin typeface="+mj-lt"/>
                <a:cs typeface="Arial" charset="0"/>
              </a:rPr>
              <a:t>Biopsies, en urgence</a:t>
            </a:r>
            <a:r>
              <a:rPr lang="fr-FR" sz="1600" dirty="0">
                <a:latin typeface="+mj-lt"/>
                <a:cs typeface="Arial" charset="0"/>
              </a:rPr>
              <a:t>+++ pour examen mycologique direct et anatomopathologique</a:t>
            </a:r>
          </a:p>
          <a:p>
            <a:endParaRPr lang="fr-FR" sz="1600" dirty="0">
              <a:latin typeface="+mj-lt"/>
              <a:cs typeface="Arial" charset="0"/>
            </a:endParaRPr>
          </a:p>
        </p:txBody>
      </p:sp>
      <p:sp>
        <p:nvSpPr>
          <p:cNvPr id="57346" name="Rectangle 71"/>
          <p:cNvSpPr>
            <a:spLocks noChangeArrowheads="1"/>
          </p:cNvSpPr>
          <p:nvPr/>
        </p:nvSpPr>
        <p:spPr bwMode="auto">
          <a:xfrm>
            <a:off x="304800" y="533400"/>
            <a:ext cx="8610600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7" tIns="45713" rIns="91427" bIns="45713" anchor="ctr"/>
          <a:lstStyle/>
          <a:p>
            <a:pPr algn="ctr"/>
            <a:r>
              <a:rPr lang="fr-FR" sz="2000" b="1" dirty="0">
                <a:latin typeface="+mj-lt"/>
                <a:cs typeface="Arial" charset="0"/>
              </a:rPr>
              <a:t>Sinusites fongiques invasives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1772816"/>
            <a:ext cx="853440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5" name="Rectangle 71"/>
          <p:cNvSpPr>
            <a:spLocks noChangeArrowheads="1"/>
          </p:cNvSpPr>
          <p:nvPr/>
        </p:nvSpPr>
        <p:spPr bwMode="auto">
          <a:xfrm>
            <a:off x="1331640" y="1844824"/>
            <a:ext cx="750756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 anchor="ctr"/>
          <a:lstStyle/>
          <a:p>
            <a:pPr algn="ctr"/>
            <a:r>
              <a:rPr lang="fr-FR" sz="1600" b="1" dirty="0">
                <a:latin typeface="+mj-lt"/>
                <a:cs typeface="Arial" charset="0"/>
              </a:rPr>
              <a:t>LA SURVENUE DE TOUT SYMPTOME RHINOSINUSIEN CHEZ UN PATIENT IMMUNODEPRIME JUSTIFIE LA REALISATION D’UN EXAMEN ORL RAPIDE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539552" y="1988840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84"/>
    </mc:Choice>
    <mc:Fallback xmlns="">
      <p:transition spd="slow" advTm="11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 - &amp;quot;DESC « Pathologie Infectieuse et Tropicale »   Infections fongiques ORL - Synthèse&amp;quot;&quot;/&gt;&lt;property id=&quot;20307&quot; value=&quot;677&quot;/&gt;&lt;/object&gt;&lt;object type=&quot;3&quot; unique_id=&quot;10004&quot;&gt;&lt;property id=&quot;20148&quot; value=&quot;5&quot;/&gt;&lt;property id=&quot;20300&quot; value=&quot;Diapositive 2&quot;/&gt;&lt;property id=&quot;20307&quot; value=&quot;727&quot;/&gt;&lt;/object&gt;&lt;object type=&quot;3&quot; unique_id=&quot;10005&quot;&gt;&lt;property id=&quot;20148&quot; value=&quot;5&quot;/&gt;&lt;property id=&quot;20300&quot; value=&quot;Diapositive 3&quot;/&gt;&lt;property id=&quot;20307&quot; value=&quot;801&quot;/&gt;&lt;/object&gt;&lt;object type=&quot;3&quot; unique_id=&quot;10006&quot;&gt;&lt;property id=&quot;20148&quot; value=&quot;5&quot;/&gt;&lt;property id=&quot;20300&quot; value=&quot;Diapositive 4 - &amp;quot;Rhinosinusites infectieuses&amp;quot;&quot;/&gt;&lt;property id=&quot;20307&quot; value=&quot;701&quot;/&gt;&lt;/object&gt;&lt;object type=&quot;3&quot; unique_id=&quot;10007&quot;&gt;&lt;property id=&quot;20148&quot; value=&quot;5&quot;/&gt;&lt;property id=&quot;20300&quot; value=&quot;Diapositive 5&quot;/&gt;&lt;property id=&quot;20307&quot; value=&quot;736&quot;/&gt;&lt;/object&gt;&lt;object type=&quot;3&quot; unique_id=&quot;10008&quot;&gt;&lt;property id=&quot;20148&quot; value=&quot;5&quot;/&gt;&lt;property id=&quot;20300&quot; value=&quot;Diapositive 6&quot;/&gt;&lt;property id=&quot;20307&quot; value=&quot;737&quot;/&gt;&lt;/object&gt;&lt;object type=&quot;3&quot; unique_id=&quot;10009&quot;&gt;&lt;property id=&quot;20148&quot; value=&quot;5&quot;/&gt;&lt;property id=&quot;20300&quot; value=&quot;Diapositive 7&quot;/&gt;&lt;property id=&quot;20307&quot; value=&quot;806&quot;/&gt;&lt;/object&gt;&lt;object type=&quot;3&quot; unique_id=&quot;10010&quot;&gt;&lt;property id=&quot;20148&quot; value=&quot;5&quot;/&gt;&lt;property id=&quot;20300&quot; value=&quot;Diapositive 8&quot;/&gt;&lt;property id=&quot;20307&quot; value=&quot;738&quot;/&gt;&lt;/object&gt;&lt;object type=&quot;3&quot; unique_id=&quot;10011&quot;&gt;&lt;property id=&quot;20148&quot; value=&quot;5&quot;/&gt;&lt;property id=&quot;20300&quot; value=&quot;Diapositive 9&quot;/&gt;&lt;property id=&quot;20307&quot; value=&quot;791&quot;/&gt;&lt;/object&gt;&lt;object type=&quot;3&quot; unique_id=&quot;10012&quot;&gt;&lt;property id=&quot;20148&quot; value=&quot;5&quot;/&gt;&lt;property id=&quot;20300&quot; value=&quot;Diapositive 10&quot;/&gt;&lt;property id=&quot;20307&quot; value=&quot;809&quot;/&gt;&lt;/object&gt;&lt;object type=&quot;3&quot; unique_id=&quot;10013&quot;&gt;&lt;property id=&quot;20148&quot; value=&quot;5&quot;/&gt;&lt;property id=&quot;20300&quot; value=&quot;Diapositive 11&quot;/&gt;&lt;property id=&quot;20307&quot; value=&quot;795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3560</TotalTime>
  <Words>715</Words>
  <Application>Microsoft Office PowerPoint</Application>
  <PresentationFormat>Affichage à l'écran (4:3)</PresentationFormat>
  <Paragraphs>103</Paragraphs>
  <Slides>11</Slides>
  <Notes>3</Notes>
  <HiddenSlides>0</HiddenSlides>
  <MMClips>11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Calibri</vt:lpstr>
      <vt:lpstr>Century</vt:lpstr>
      <vt:lpstr>Thème Office</vt:lpstr>
      <vt:lpstr>DESC « Pathologie Infectieuse et Tropicale »   Infections fongiques ORL - Synthèse</vt:lpstr>
      <vt:lpstr>Présentation PowerPoint</vt:lpstr>
      <vt:lpstr>Présentation PowerPoint</vt:lpstr>
      <vt:lpstr>Rhinosinusites infectieuses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Conférence d’expert d’ORL 2014-2015 Dr Benjamin Verillaud</dc:title>
  <dc:creator>B Verillaud</dc:creator>
  <cp:lastModifiedBy>Christèle Piau-Lorandel</cp:lastModifiedBy>
  <cp:revision>278</cp:revision>
  <cp:lastPrinted>2016-11-20T18:03:21Z</cp:lastPrinted>
  <dcterms:created xsi:type="dcterms:W3CDTF">2014-10-25T13:02:49Z</dcterms:created>
  <dcterms:modified xsi:type="dcterms:W3CDTF">2018-04-17T14:11:54Z</dcterms:modified>
</cp:coreProperties>
</file>