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319" r:id="rId3"/>
    <p:sldId id="322" r:id="rId4"/>
    <p:sldId id="323" r:id="rId5"/>
    <p:sldId id="328" r:id="rId6"/>
    <p:sldId id="326" r:id="rId7"/>
    <p:sldId id="317" r:id="rId8"/>
    <p:sldId id="318" r:id="rId9"/>
    <p:sldId id="304" r:id="rId10"/>
    <p:sldId id="311" r:id="rId11"/>
    <p:sldId id="327" r:id="rId12"/>
    <p:sldId id="329" r:id="rId13"/>
    <p:sldId id="330" r:id="rId14"/>
    <p:sldId id="331" r:id="rId15"/>
    <p:sldId id="333" r:id="rId16"/>
    <p:sldId id="266" r:id="rId17"/>
    <p:sldId id="342" r:id="rId18"/>
    <p:sldId id="343" r:id="rId19"/>
    <p:sldId id="337" r:id="rId20"/>
    <p:sldId id="338" r:id="rId21"/>
    <p:sldId id="335" r:id="rId22"/>
    <p:sldId id="332" r:id="rId23"/>
    <p:sldId id="279" r:id="rId24"/>
    <p:sldId id="334" r:id="rId25"/>
    <p:sldId id="339" r:id="rId26"/>
    <p:sldId id="303" r:id="rId27"/>
    <p:sldId id="340" r:id="rId28"/>
    <p:sldId id="344" r:id="rId29"/>
    <p:sldId id="345" r:id="rId30"/>
    <p:sldId id="346" r:id="rId31"/>
    <p:sldId id="348" r:id="rId32"/>
    <p:sldId id="281" r:id="rId33"/>
    <p:sldId id="282" r:id="rId34"/>
    <p:sldId id="354" r:id="rId35"/>
    <p:sldId id="357" r:id="rId36"/>
    <p:sldId id="353" r:id="rId37"/>
    <p:sldId id="265" r:id="rId38"/>
    <p:sldId id="350" r:id="rId39"/>
    <p:sldId id="352" r:id="rId40"/>
    <p:sldId id="268" r:id="rId41"/>
    <p:sldId id="270" r:id="rId42"/>
    <p:sldId id="269" r:id="rId43"/>
    <p:sldId id="358" r:id="rId44"/>
    <p:sldId id="360" r:id="rId45"/>
    <p:sldId id="361" r:id="rId46"/>
    <p:sldId id="362" r:id="rId4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sans titre" id="{0F0BBBCC-4B7E-4C08-A940-9DE9D42DB518}">
          <p14:sldIdLst>
            <p14:sldId id="256"/>
            <p14:sldId id="319"/>
            <p14:sldId id="322"/>
            <p14:sldId id="323"/>
            <p14:sldId id="328"/>
            <p14:sldId id="326"/>
            <p14:sldId id="317"/>
            <p14:sldId id="318"/>
            <p14:sldId id="304"/>
            <p14:sldId id="311"/>
            <p14:sldId id="327"/>
            <p14:sldId id="329"/>
            <p14:sldId id="330"/>
            <p14:sldId id="331"/>
            <p14:sldId id="333"/>
            <p14:sldId id="266"/>
            <p14:sldId id="342"/>
            <p14:sldId id="343"/>
            <p14:sldId id="337"/>
            <p14:sldId id="338"/>
            <p14:sldId id="335"/>
            <p14:sldId id="332"/>
            <p14:sldId id="279"/>
            <p14:sldId id="334"/>
            <p14:sldId id="339"/>
            <p14:sldId id="303"/>
            <p14:sldId id="340"/>
            <p14:sldId id="344"/>
            <p14:sldId id="345"/>
            <p14:sldId id="346"/>
            <p14:sldId id="348"/>
            <p14:sldId id="281"/>
            <p14:sldId id="282"/>
            <p14:sldId id="354"/>
            <p14:sldId id="357"/>
            <p14:sldId id="353"/>
            <p14:sldId id="265"/>
            <p14:sldId id="350"/>
            <p14:sldId id="352"/>
            <p14:sldId id="268"/>
            <p14:sldId id="270"/>
            <p14:sldId id="269"/>
            <p14:sldId id="358"/>
            <p14:sldId id="360"/>
            <p14:sldId id="361"/>
            <p14:sldId id="36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7" autoAdjust="0"/>
    <p:restoredTop sz="86475" autoAdjust="0"/>
  </p:normalViewPr>
  <p:slideViewPr>
    <p:cSldViewPr>
      <p:cViewPr varScale="1">
        <p:scale>
          <a:sx n="93" d="100"/>
          <a:sy n="93" d="100"/>
        </p:scale>
        <p:origin x="-135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688"/>
    </p:cViewPr>
  </p:sorterViewPr>
  <p:notesViewPr>
    <p:cSldViewPr showGuides="1">
      <p:cViewPr>
        <p:scale>
          <a:sx n="100" d="100"/>
          <a:sy n="100" d="100"/>
        </p:scale>
        <p:origin x="-2748" y="4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sans PNP</c:v>
                </c:pt>
              </c:strCache>
            </c:strRef>
          </c:tx>
          <c:invertIfNegative val="0"/>
          <c:cat>
            <c:strRef>
              <c:f>Feuil1!$A$2:$A$5</c:f>
              <c:strCache>
                <c:ptCount val="4"/>
                <c:pt idx="0">
                  <c:v>Non Doc</c:v>
                </c:pt>
                <c:pt idx="1">
                  <c:v>Bacterie</c:v>
                </c:pt>
                <c:pt idx="2">
                  <c:v>Virus</c:v>
                </c:pt>
                <c:pt idx="3">
                  <c:v>Bact+Virus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41</c:v>
                </c:pt>
                <c:pt idx="1">
                  <c:v>11</c:v>
                </c:pt>
                <c:pt idx="2">
                  <c:v>38</c:v>
                </c:pt>
                <c:pt idx="3">
                  <c:v>10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avec PNP</c:v>
                </c:pt>
              </c:strCache>
            </c:strRef>
          </c:tx>
          <c:invertIfNegative val="0"/>
          <c:cat>
            <c:strRef>
              <c:f>Feuil1!$A$2:$A$5</c:f>
              <c:strCache>
                <c:ptCount val="4"/>
                <c:pt idx="0">
                  <c:v>Non Doc</c:v>
                </c:pt>
                <c:pt idx="1">
                  <c:v>Bacterie</c:v>
                </c:pt>
                <c:pt idx="2">
                  <c:v>Virus</c:v>
                </c:pt>
                <c:pt idx="3">
                  <c:v>Bact+Virus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40</c:v>
                </c:pt>
                <c:pt idx="1">
                  <c:v>23</c:v>
                </c:pt>
                <c:pt idx="2">
                  <c:v>30</c:v>
                </c:pt>
                <c:pt idx="3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372992"/>
        <c:axId val="169759104"/>
      </c:barChart>
      <c:catAx>
        <c:axId val="34372992"/>
        <c:scaling>
          <c:orientation val="minMax"/>
        </c:scaling>
        <c:delete val="0"/>
        <c:axPos val="b"/>
        <c:majorTickMark val="out"/>
        <c:minorTickMark val="none"/>
        <c:tickLblPos val="nextTo"/>
        <c:crossAx val="169759104"/>
        <c:crosses val="autoZero"/>
        <c:auto val="1"/>
        <c:lblAlgn val="ctr"/>
        <c:lblOffset val="100"/>
        <c:noMultiLvlLbl val="0"/>
      </c:catAx>
      <c:valAx>
        <c:axId val="169759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3729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avec PNP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Feuil1!$A$2:$A$18</c:f>
              <c:strCache>
                <c:ptCount val="17"/>
                <c:pt idx="0">
                  <c:v>aucun Virus</c:v>
                </c:pt>
                <c:pt idx="1">
                  <c:v>aucune Bactérie</c:v>
                </c:pt>
                <c:pt idx="2">
                  <c:v>H influ</c:v>
                </c:pt>
                <c:pt idx="3">
                  <c:v>rhinoV</c:v>
                </c:pt>
                <c:pt idx="4">
                  <c:v>Pneumo</c:v>
                </c:pt>
                <c:pt idx="5">
                  <c:v>Influenza A/B</c:v>
                </c:pt>
                <c:pt idx="6">
                  <c:v>HMPV</c:v>
                </c:pt>
                <c:pt idx="7">
                  <c:v>C pneumo</c:v>
                </c:pt>
                <c:pt idx="8">
                  <c:v>M pneumo</c:v>
                </c:pt>
                <c:pt idx="9">
                  <c:v>CoronaV</c:v>
                </c:pt>
                <c:pt idx="10">
                  <c:v>adenoV</c:v>
                </c:pt>
                <c:pt idx="11">
                  <c:v>B pertuss</c:v>
                </c:pt>
                <c:pt idx="12">
                  <c:v>VRS</c:v>
                </c:pt>
                <c:pt idx="13">
                  <c:v>ParaInflu</c:v>
                </c:pt>
                <c:pt idx="14">
                  <c:v>PolyomaV</c:v>
                </c:pt>
                <c:pt idx="15">
                  <c:v>L pneumo</c:v>
                </c:pt>
                <c:pt idx="16">
                  <c:v>BocaV</c:v>
                </c:pt>
              </c:strCache>
            </c:strRef>
          </c:cat>
          <c:val>
            <c:numRef>
              <c:f>Feuil1!$B$2:$B$18</c:f>
              <c:numCache>
                <c:formatCode>General</c:formatCode>
                <c:ptCount val="17"/>
                <c:pt idx="0">
                  <c:v>37.6</c:v>
                </c:pt>
                <c:pt idx="1">
                  <c:v>29.8</c:v>
                </c:pt>
                <c:pt idx="2">
                  <c:v>14.2</c:v>
                </c:pt>
                <c:pt idx="3">
                  <c:v>14.2</c:v>
                </c:pt>
                <c:pt idx="4">
                  <c:v>9.1999999999999993</c:v>
                </c:pt>
                <c:pt idx="5">
                  <c:v>7.8</c:v>
                </c:pt>
                <c:pt idx="6">
                  <c:v>6.4</c:v>
                </c:pt>
                <c:pt idx="7">
                  <c:v>5</c:v>
                </c:pt>
                <c:pt idx="8">
                  <c:v>4.3</c:v>
                </c:pt>
                <c:pt idx="9">
                  <c:v>4.3</c:v>
                </c:pt>
                <c:pt idx="10">
                  <c:v>3.5</c:v>
                </c:pt>
                <c:pt idx="11">
                  <c:v>2.8</c:v>
                </c:pt>
                <c:pt idx="12">
                  <c:v>2.8</c:v>
                </c:pt>
                <c:pt idx="13">
                  <c:v>2.8</c:v>
                </c:pt>
                <c:pt idx="14">
                  <c:v>1.4</c:v>
                </c:pt>
                <c:pt idx="15">
                  <c:v>0.7</c:v>
                </c:pt>
                <c:pt idx="16">
                  <c:v>0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sans PNP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</c:spPr>
          <c:invertIfNegative val="0"/>
          <c:cat>
            <c:strRef>
              <c:f>Feuil1!$A$2:$A$18</c:f>
              <c:strCache>
                <c:ptCount val="17"/>
                <c:pt idx="0">
                  <c:v>aucun Virus</c:v>
                </c:pt>
                <c:pt idx="1">
                  <c:v>aucune Bactérie</c:v>
                </c:pt>
                <c:pt idx="2">
                  <c:v>H influ</c:v>
                </c:pt>
                <c:pt idx="3">
                  <c:v>rhinoV</c:v>
                </c:pt>
                <c:pt idx="4">
                  <c:v>Pneumo</c:v>
                </c:pt>
                <c:pt idx="5">
                  <c:v>Influenza A/B</c:v>
                </c:pt>
                <c:pt idx="6">
                  <c:v>HMPV</c:v>
                </c:pt>
                <c:pt idx="7">
                  <c:v>C pneumo</c:v>
                </c:pt>
                <c:pt idx="8">
                  <c:v>M pneumo</c:v>
                </c:pt>
                <c:pt idx="9">
                  <c:v>CoronaV</c:v>
                </c:pt>
                <c:pt idx="10">
                  <c:v>adenoV</c:v>
                </c:pt>
                <c:pt idx="11">
                  <c:v>B pertuss</c:v>
                </c:pt>
                <c:pt idx="12">
                  <c:v>VRS</c:v>
                </c:pt>
                <c:pt idx="13">
                  <c:v>ParaInflu</c:v>
                </c:pt>
                <c:pt idx="14">
                  <c:v>PolyomaV</c:v>
                </c:pt>
                <c:pt idx="15">
                  <c:v>L pneumo</c:v>
                </c:pt>
                <c:pt idx="16">
                  <c:v>BocaV</c:v>
                </c:pt>
              </c:strCache>
            </c:strRef>
          </c:cat>
          <c:val>
            <c:numRef>
              <c:f>Feuil1!$C$2:$C$18</c:f>
              <c:numCache>
                <c:formatCode>General</c:formatCode>
                <c:ptCount val="17"/>
                <c:pt idx="0">
                  <c:v>48.7</c:v>
                </c:pt>
                <c:pt idx="1">
                  <c:v>20.7</c:v>
                </c:pt>
                <c:pt idx="2">
                  <c:v>5</c:v>
                </c:pt>
                <c:pt idx="3">
                  <c:v>20.399999999999999</c:v>
                </c:pt>
                <c:pt idx="4">
                  <c:v>5.4</c:v>
                </c:pt>
                <c:pt idx="5">
                  <c:v>10</c:v>
                </c:pt>
                <c:pt idx="6">
                  <c:v>4.4000000000000004</c:v>
                </c:pt>
                <c:pt idx="7">
                  <c:v>5.3</c:v>
                </c:pt>
                <c:pt idx="8">
                  <c:v>4.9000000000000004</c:v>
                </c:pt>
                <c:pt idx="9">
                  <c:v>7.6</c:v>
                </c:pt>
                <c:pt idx="10">
                  <c:v>1.2</c:v>
                </c:pt>
                <c:pt idx="11">
                  <c:v>3.1</c:v>
                </c:pt>
                <c:pt idx="12">
                  <c:v>4.7</c:v>
                </c:pt>
                <c:pt idx="13">
                  <c:v>2.6</c:v>
                </c:pt>
                <c:pt idx="14">
                  <c:v>2.2999999999999998</c:v>
                </c:pt>
                <c:pt idx="15">
                  <c:v>0.2</c:v>
                </c:pt>
                <c:pt idx="16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659392"/>
        <c:axId val="123660928"/>
        <c:axId val="0"/>
      </c:bar3DChart>
      <c:catAx>
        <c:axId val="1236593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50" baseline="0"/>
            </a:pPr>
            <a:endParaRPr lang="fr-FR"/>
          </a:p>
        </c:txPr>
        <c:crossAx val="123660928"/>
        <c:crosses val="autoZero"/>
        <c:auto val="1"/>
        <c:lblAlgn val="ctr"/>
        <c:lblOffset val="100"/>
        <c:noMultiLvlLbl val="0"/>
      </c:catAx>
      <c:valAx>
        <c:axId val="123660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36593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7FB21-DE0C-437D-8B7F-753B929AC29E}" type="datetimeFigureOut">
              <a:rPr lang="fr-FR" smtClean="0"/>
              <a:t>13/04/2018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DB43-CA46-4E40-A1B6-2ECE295E1B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254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2F205-DE77-43C4-BAA7-6221F7ED55DA}" type="datetimeFigureOut">
              <a:rPr lang="fr-FR" smtClean="0"/>
              <a:t>13/04/2018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B2B83-9091-4896-BBFF-305DB0091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0753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B2B83-9091-4896-BBFF-305DB0091E36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045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61C1-AEC0-4144-A138-740CA2B61E56}" type="datetime1">
              <a:rPr lang="fr-FR" smtClean="0"/>
              <a:t>13/04/2018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616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9B10B-43D0-4100-9707-0F61B70EC0EC}" type="datetime1">
              <a:rPr lang="fr-FR" smtClean="0"/>
              <a:t>13/04/2018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10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68C9F-D5F3-4C04-9AD3-67EF15E9A717}" type="datetime1">
              <a:rPr lang="fr-FR" smtClean="0"/>
              <a:t>13/04/2018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251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D0BC5-74DA-4BB8-974A-9750533B9140}" type="datetime1">
              <a:rPr lang="fr-FR" smtClean="0"/>
              <a:t>13/04/2018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257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2A695-E2BF-4558-9906-5B1E67D261EA}" type="datetime1">
              <a:rPr lang="fr-FR" smtClean="0"/>
              <a:t>13/04/2018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9611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85EB4-7C4D-43C2-A83F-0C8849D992AD}" type="datetime1">
              <a:rPr lang="fr-FR" smtClean="0"/>
              <a:t>13/04/2018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825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037F6-8C30-4309-AA7B-853E31D2F4D0}" type="datetime1">
              <a:rPr lang="fr-FR" smtClean="0"/>
              <a:t>13/04/2018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067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DC415-6838-44A4-B6A0-E3E960E53C42}" type="datetime1">
              <a:rPr lang="fr-FR" smtClean="0"/>
              <a:t>13/04/2018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/>
          <p:cNvSpPr txBox="1"/>
          <p:nvPr userDrawn="1"/>
        </p:nvSpPr>
        <p:spPr>
          <a:xfrm>
            <a:off x="8761523" y="6588083"/>
            <a:ext cx="3738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38143B6-0224-47A8-B473-F3753257F2CE}" type="slidenum">
              <a:rPr lang="fr-FR" sz="900" smtClean="0"/>
              <a:t>‹N°›</a:t>
            </a:fld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2782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529C-5D74-4735-8724-A0456072CAD8}" type="datetime1">
              <a:rPr lang="fr-FR" smtClean="0"/>
              <a:t>13/04/2018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26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C755-EB7F-4987-B157-2CFCECC9B5FC}" type="datetime1">
              <a:rPr lang="fr-FR" smtClean="0"/>
              <a:t>13/04/2018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964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7FD0-693C-423F-B07E-11D3BDF36814}" type="datetime1">
              <a:rPr lang="fr-FR" smtClean="0"/>
              <a:t>13/04/2018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6041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4DE2F-C83A-48A4-93CD-98610BCE7CFE}" type="datetime1">
              <a:rPr lang="fr-FR" smtClean="0"/>
              <a:t>13/04/2018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566AF-4A0C-4096-8D87-9A146B4979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439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7" Type="http://schemas.openxmlformats.org/officeDocument/2006/relationships/image" Target="../media/image5.png"/><Relationship Id="rId2" Type="http://schemas.microsoft.com/office/2007/relationships/media" Target="../media/media14.wav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5.png"/><Relationship Id="rId4" Type="http://schemas.openxmlformats.org/officeDocument/2006/relationships/image" Target="../media/image1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5.png"/><Relationship Id="rId4" Type="http://schemas.openxmlformats.org/officeDocument/2006/relationships/image" Target="../media/image16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5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6.wav"/><Relationship Id="rId7" Type="http://schemas.openxmlformats.org/officeDocument/2006/relationships/image" Target="../media/image32.png"/><Relationship Id="rId2" Type="http://schemas.microsoft.com/office/2007/relationships/media" Target="../media/media36.wav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av"/><Relationship Id="rId7" Type="http://schemas.openxmlformats.org/officeDocument/2006/relationships/image" Target="../media/image5.png"/><Relationship Id="rId2" Type="http://schemas.microsoft.com/office/2007/relationships/media" Target="../media/media38.wav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wav"/><Relationship Id="rId2" Type="http://schemas.microsoft.com/office/2007/relationships/media" Target="../media/media42.wav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Un macrolide doit-il être systématique inclus dans le traitement des pneumopathies bactériennes ?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P </a:t>
            </a:r>
            <a:r>
              <a:rPr lang="fr-FR" dirty="0" err="1" smtClean="0"/>
              <a:t>Chavanet</a:t>
            </a:r>
            <a:endParaRPr lang="fr-FR" dirty="0" smtClean="0"/>
          </a:p>
          <a:p>
            <a:r>
              <a:rPr lang="fr-FR" dirty="0" smtClean="0"/>
              <a:t>Dijon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1</a:t>
            </a:fld>
            <a:endParaRPr lang="fr-FR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6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35"/>
    </mc:Choice>
    <mc:Fallback>
      <p:transition spd="slow" advTm="16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Causes d’ infections respiratoires </a:t>
            </a:r>
            <a:r>
              <a:rPr lang="fr-FR" dirty="0" smtClean="0"/>
              <a:t>de l’adulte avec </a:t>
            </a:r>
            <a:r>
              <a:rPr lang="fr-FR" dirty="0"/>
              <a:t>ou sans PNP « ville »</a:t>
            </a:r>
          </a:p>
        </p:txBody>
      </p:sp>
      <p:graphicFrame>
        <p:nvGraphicFramePr>
          <p:cNvPr id="9" name="Graphique 8"/>
          <p:cNvGraphicFramePr/>
          <p:nvPr>
            <p:extLst>
              <p:ext uri="{D42A27DB-BD31-4B8C-83A1-F6EECF244321}">
                <p14:modId xmlns:p14="http://schemas.microsoft.com/office/powerpoint/2010/main" val="99051234"/>
              </p:ext>
            </p:extLst>
          </p:nvPr>
        </p:nvGraphicFramePr>
        <p:xfrm>
          <a:off x="539552" y="1397000"/>
          <a:ext cx="806489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10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79512" y="6488668"/>
            <a:ext cx="35654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M. </a:t>
            </a:r>
            <a:r>
              <a:rPr lang="fr-FR" sz="900" dirty="0" err="1"/>
              <a:t>Ieven</a:t>
            </a:r>
            <a:r>
              <a:rPr lang="fr-FR" sz="900" dirty="0"/>
              <a:t> et al. / </a:t>
            </a:r>
            <a:r>
              <a:rPr lang="fr-FR" sz="900" dirty="0" err="1"/>
              <a:t>Clinical</a:t>
            </a:r>
            <a:r>
              <a:rPr lang="fr-FR" sz="900" dirty="0"/>
              <a:t> </a:t>
            </a:r>
            <a:r>
              <a:rPr lang="fr-FR" sz="900" dirty="0" err="1"/>
              <a:t>Microbiology</a:t>
            </a:r>
            <a:r>
              <a:rPr lang="fr-FR" sz="900" dirty="0"/>
              <a:t> and Infection xxx (2018) 1.e1e1.e6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2427" y="5985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08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92"/>
    </mc:Choice>
    <mc:Fallback>
      <p:transition spd="slow" advTm="37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Infections respiratoires de l’enfant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11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2427" y="5985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0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3"/>
    </mc:Choice>
    <mc:Fallback>
      <p:transition spd="slow" advTm="2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Causes enfants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095328" y="6444044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/>
              <a:t>Rodrigues CMC, Groves H. </a:t>
            </a:r>
            <a:r>
              <a:rPr lang="pt-BR" sz="900" dirty="0" smtClean="0"/>
              <a:t>2018. </a:t>
            </a:r>
            <a:r>
              <a:rPr lang="fr-FR" sz="900" dirty="0" err="1" smtClean="0"/>
              <a:t>Community-acquired</a:t>
            </a:r>
            <a:r>
              <a:rPr lang="fr-FR" sz="900" dirty="0" smtClean="0"/>
              <a:t> </a:t>
            </a:r>
            <a:r>
              <a:rPr lang="fr-FR" sz="900" dirty="0" err="1"/>
              <a:t>pneumonia</a:t>
            </a:r>
            <a:r>
              <a:rPr lang="fr-FR" sz="900" dirty="0"/>
              <a:t> in </a:t>
            </a:r>
            <a:r>
              <a:rPr lang="fr-FR" sz="900" dirty="0" err="1" smtClean="0"/>
              <a:t>children</a:t>
            </a:r>
            <a:r>
              <a:rPr lang="fr-FR" sz="900" dirty="0" smtClean="0"/>
              <a:t>: </a:t>
            </a:r>
            <a:r>
              <a:rPr lang="en-US" sz="900" dirty="0" smtClean="0"/>
              <a:t>the </a:t>
            </a:r>
            <a:r>
              <a:rPr lang="en-US" sz="900" dirty="0"/>
              <a:t>challenges of microbiological diagnosis. </a:t>
            </a:r>
            <a:r>
              <a:rPr lang="en-US" sz="900" dirty="0" smtClean="0"/>
              <a:t>J </a:t>
            </a:r>
            <a:r>
              <a:rPr lang="fr-FR" sz="900" dirty="0" smtClean="0"/>
              <a:t>Clin </a:t>
            </a:r>
            <a:r>
              <a:rPr lang="fr-FR" sz="900" dirty="0" err="1"/>
              <a:t>Microbiol</a:t>
            </a:r>
            <a:r>
              <a:rPr lang="fr-FR" sz="900" dirty="0"/>
              <a:t> 56:e01318-17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84976" cy="553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12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2427" y="5985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24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64"/>
    </mc:Choice>
    <mc:Fallback>
      <p:transition spd="slow" advTm="37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Enfants France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156176" y="6622178"/>
            <a:ext cx="28312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A. </a:t>
            </a:r>
            <a:r>
              <a:rPr lang="fr-FR" sz="800" dirty="0" err="1"/>
              <a:t>Cantais</a:t>
            </a:r>
            <a:r>
              <a:rPr lang="fr-FR" sz="800" dirty="0"/>
              <a:t> et al. / Journal of </a:t>
            </a:r>
            <a:r>
              <a:rPr lang="fr-FR" sz="800" dirty="0" err="1"/>
              <a:t>Clinical</a:t>
            </a:r>
            <a:r>
              <a:rPr lang="fr-FR" sz="800" dirty="0"/>
              <a:t> </a:t>
            </a:r>
            <a:r>
              <a:rPr lang="fr-FR" sz="800" dirty="0" err="1"/>
              <a:t>Virology</a:t>
            </a:r>
            <a:r>
              <a:rPr lang="fr-FR" sz="800" dirty="0"/>
              <a:t> 60 (2014) 402–407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5" y="788938"/>
            <a:ext cx="5833341" cy="180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58992"/>
            <a:ext cx="8133678" cy="376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13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2427" y="5985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7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91"/>
    </mc:Choice>
    <mc:Fallback>
      <p:transition spd="slow" advTm="45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2800" dirty="0" smtClean="0"/>
              <a:t>Pneumonie: </a:t>
            </a:r>
            <a:br>
              <a:rPr lang="fr-FR" sz="2800" dirty="0" smtClean="0"/>
            </a:br>
            <a:r>
              <a:rPr lang="fr-FR" sz="2800" dirty="0" smtClean="0"/>
              <a:t>Mycoplasme d’une part</a:t>
            </a:r>
            <a:br>
              <a:rPr lang="fr-FR" sz="2800" dirty="0" smtClean="0"/>
            </a:br>
            <a:r>
              <a:rPr lang="fr-FR" sz="2800" dirty="0" smtClean="0"/>
              <a:t>Mycoplasme résistant aux macrolides d’autre part</a:t>
            </a:r>
            <a:br>
              <a:rPr lang="fr-FR" sz="2800" dirty="0" smtClean="0"/>
            </a:br>
            <a:r>
              <a:rPr lang="fr-FR" sz="2800" dirty="0" smtClean="0"/>
              <a:t>est plus fréquent chez l’enfant et en Asie</a:t>
            </a:r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14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1052" y="4539994"/>
            <a:ext cx="35932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i="1" dirty="0"/>
              <a:t>Meyer Sauteur PM, </a:t>
            </a:r>
            <a:r>
              <a:rPr lang="fr-FR" sz="700" i="1" dirty="0" err="1"/>
              <a:t>Unger</a:t>
            </a:r>
            <a:r>
              <a:rPr lang="fr-FR" sz="700" i="1" dirty="0"/>
              <a:t> WWJ, Nadal D, Berger C, Vink C and van </a:t>
            </a:r>
            <a:r>
              <a:rPr lang="fr-FR" sz="700" i="1" dirty="0" err="1"/>
              <a:t>Rossum</a:t>
            </a:r>
            <a:r>
              <a:rPr lang="fr-FR" sz="700" i="1" dirty="0"/>
              <a:t> AMC (2016) Infection </a:t>
            </a:r>
            <a:r>
              <a:rPr lang="fr-FR" sz="700" i="1" dirty="0" err="1"/>
              <a:t>with</a:t>
            </a:r>
            <a:r>
              <a:rPr lang="fr-FR" sz="700" i="1" dirty="0"/>
              <a:t> and </a:t>
            </a:r>
            <a:r>
              <a:rPr lang="fr-FR" sz="700" i="1" dirty="0" err="1"/>
              <a:t>Carriage</a:t>
            </a:r>
            <a:r>
              <a:rPr lang="fr-FR" sz="700" i="1" dirty="0"/>
              <a:t> of </a:t>
            </a:r>
            <a:r>
              <a:rPr lang="fr-FR" sz="700" i="1" dirty="0" err="1"/>
              <a:t>Mycoplasma</a:t>
            </a:r>
            <a:r>
              <a:rPr lang="fr-FR" sz="700" i="1" dirty="0"/>
              <a:t> </a:t>
            </a:r>
            <a:r>
              <a:rPr lang="fr-FR" sz="700" i="1" dirty="0" err="1"/>
              <a:t>pneumoniae</a:t>
            </a:r>
            <a:r>
              <a:rPr lang="fr-FR" sz="700" i="1" dirty="0"/>
              <a:t> in </a:t>
            </a:r>
            <a:r>
              <a:rPr lang="fr-FR" sz="700" i="1" dirty="0" err="1"/>
              <a:t>Children</a:t>
            </a:r>
            <a:r>
              <a:rPr lang="fr-FR" sz="700" i="1" dirty="0"/>
              <a:t>. Front. </a:t>
            </a:r>
            <a:r>
              <a:rPr lang="fr-FR" sz="700" i="1" dirty="0" err="1"/>
              <a:t>Microbiol</a:t>
            </a:r>
            <a:r>
              <a:rPr lang="fr-FR" sz="700" i="1" dirty="0"/>
              <a:t>. 7:329. </a:t>
            </a:r>
            <a:r>
              <a:rPr lang="fr-FR" sz="700" i="1" dirty="0" err="1"/>
              <a:t>doi</a:t>
            </a:r>
            <a:r>
              <a:rPr lang="fr-FR" sz="700" i="1" dirty="0"/>
              <a:t>: 10.3389/fmicb.2016.00329 </a:t>
            </a:r>
            <a:endParaRPr lang="fr-FR" sz="7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4" y="1916832"/>
            <a:ext cx="4015927" cy="262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79512" y="5404418"/>
            <a:ext cx="63173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bénéfice d’un traitement antibiotique efficace (quinolone) ou inefficace (macrolide) n’apparait pas clairement</a:t>
            </a:r>
          </a:p>
          <a:p>
            <a:r>
              <a:rPr lang="en-US" sz="900" dirty="0" smtClean="0"/>
              <a:t>		Treatment </a:t>
            </a:r>
            <a:r>
              <a:rPr lang="en-US" sz="900" dirty="0"/>
              <a:t>of </a:t>
            </a:r>
            <a:r>
              <a:rPr lang="en-US" sz="900" i="1" dirty="0"/>
              <a:t>Mycoplasma pneumonia </a:t>
            </a:r>
            <a:r>
              <a:rPr lang="en-US" sz="900" dirty="0"/>
              <a:t>• CID 2017:65 (1 December) • </a:t>
            </a:r>
            <a:r>
              <a:rPr lang="en-US" sz="900" dirty="0" smtClean="0"/>
              <a:t>1837</a:t>
            </a:r>
            <a:endParaRPr 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4211960" y="1903388"/>
            <a:ext cx="4797747" cy="3495675"/>
            <a:chOff x="4211960" y="1903388"/>
            <a:chExt cx="4797747" cy="349567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1903388"/>
              <a:ext cx="4797747" cy="349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7668344" y="1950566"/>
              <a:ext cx="216024" cy="720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7884368" y="1926754"/>
              <a:ext cx="915635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500" dirty="0" smtClean="0"/>
                <a:t>% résistance aux macrolides</a:t>
              </a:r>
              <a:endParaRPr lang="fr-FR" sz="500" dirty="0"/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7884368" y="0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635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55"/>
    </mc:Choice>
    <mc:Fallback>
      <p:transition spd="slow" advTm="70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Pneumonie hospitalisée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15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2427" y="5985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3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5"/>
    </mc:Choice>
    <mc:Fallback>
      <p:transition spd="slow" advTm="2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84137"/>
            <a:ext cx="8229600" cy="360040"/>
          </a:xfrm>
        </p:spPr>
        <p:txBody>
          <a:bodyPr>
            <a:noAutofit/>
          </a:bodyPr>
          <a:lstStyle/>
          <a:p>
            <a:r>
              <a:rPr lang="fr-FR" sz="2800" b="1" dirty="0" smtClean="0"/>
              <a:t>Etiologies des pneumonies hospitalisées de l’adulte</a:t>
            </a:r>
            <a:endParaRPr lang="fr-FR" sz="28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07504" y="6396335"/>
            <a:ext cx="5682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/>
              <a:t>Holter JC et al</a:t>
            </a:r>
          </a:p>
          <a:p>
            <a:r>
              <a:rPr lang="en-US" sz="800" dirty="0"/>
              <a:t>Etiology of community-acquired pneumonia </a:t>
            </a:r>
            <a:r>
              <a:rPr lang="en-US" sz="800" dirty="0" smtClean="0"/>
              <a:t>and diagnostic </a:t>
            </a:r>
            <a:r>
              <a:rPr lang="en-US" sz="800" dirty="0"/>
              <a:t>yields of microbiological </a:t>
            </a:r>
            <a:r>
              <a:rPr lang="en-US" sz="800" dirty="0" smtClean="0"/>
              <a:t>methods: a </a:t>
            </a:r>
            <a:r>
              <a:rPr lang="en-US" sz="800" dirty="0"/>
              <a:t>3-year prospective study in </a:t>
            </a:r>
            <a:r>
              <a:rPr lang="en-US" sz="800" dirty="0" smtClean="0"/>
              <a:t>Norway</a:t>
            </a:r>
          </a:p>
          <a:p>
            <a:r>
              <a:rPr lang="en-US" sz="800" dirty="0"/>
              <a:t>BMC Infectious Diseases (2015) 15:64</a:t>
            </a:r>
            <a:endParaRPr lang="fr-FR" sz="800" dirty="0"/>
          </a:p>
        </p:txBody>
      </p:sp>
      <p:sp>
        <p:nvSpPr>
          <p:cNvPr id="4" name="ZoneTexte 3"/>
          <p:cNvSpPr txBox="1"/>
          <p:nvPr/>
        </p:nvSpPr>
        <p:spPr>
          <a:xfrm>
            <a:off x="-13657" y="6211669"/>
            <a:ext cx="8616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Microbial findings in 64 cases with complete </a:t>
            </a:r>
            <a:r>
              <a:rPr lang="en-US" dirty="0" smtClean="0"/>
              <a:t>sampling and </a:t>
            </a:r>
            <a:r>
              <a:rPr lang="en-US" dirty="0"/>
              <a:t>the proportion of </a:t>
            </a:r>
            <a:r>
              <a:rPr lang="en-US" dirty="0" err="1"/>
              <a:t>coinfections</a:t>
            </a:r>
            <a:r>
              <a:rPr lang="en-US" dirty="0"/>
              <a:t>. 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01" y="844177"/>
            <a:ext cx="8481055" cy="524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16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2427" y="5985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9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33"/>
    </mc:Choice>
    <mc:Fallback>
      <p:transition spd="slow" advTm="39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34400" cy="1143000"/>
          </a:xfrm>
        </p:spPr>
        <p:txBody>
          <a:bodyPr/>
          <a:lstStyle/>
          <a:p>
            <a:r>
              <a:rPr lang="fr-FR" altLang="fr-FR" sz="2800" smtClean="0"/>
              <a:t>Pneumonies infectieuses de l’adulte hospitalisées: les causes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66225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105400" y="6581775"/>
            <a:ext cx="386873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7000"/>
              </a:lnSpc>
              <a:buClr>
                <a:srgbClr val="FFFFFF"/>
              </a:buClr>
              <a:buSzPct val="45000"/>
              <a:buFont typeface="StarSymbol"/>
              <a:buNone/>
            </a:pPr>
            <a:r>
              <a:rPr lang="en-GB" altLang="fr-FR" sz="1200" b="1"/>
              <a:t>Jain S et al. N Engl J Med 2015;373:415-427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2427" y="-27384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9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23"/>
    </mc:Choice>
    <mc:Fallback>
      <p:transition spd="slow" advTm="33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457200" y="28575"/>
            <a:ext cx="8229600" cy="792163"/>
          </a:xfrm>
        </p:spPr>
        <p:txBody>
          <a:bodyPr>
            <a:normAutofit fontScale="90000"/>
          </a:bodyPr>
          <a:lstStyle/>
          <a:p>
            <a:r>
              <a:rPr lang="fr-FR" altLang="fr-FR" sz="2800" smtClean="0"/>
              <a:t>Pneumonies infectieuses de l’adulte hospitalisées: les causes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09663"/>
            <a:ext cx="8286750" cy="55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105400" y="6581775"/>
            <a:ext cx="386873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7000"/>
              </a:lnSpc>
              <a:buClr>
                <a:srgbClr val="FFFFFF"/>
              </a:buClr>
              <a:buSzPct val="45000"/>
              <a:buFont typeface="StarSymbol"/>
              <a:buNone/>
            </a:pPr>
            <a:r>
              <a:rPr lang="en-GB" altLang="fr-FR" sz="1200" b="1" dirty="0"/>
              <a:t>Jain S et al. N </a:t>
            </a:r>
            <a:r>
              <a:rPr lang="en-GB" altLang="fr-FR" sz="1200" b="1" dirty="0" err="1"/>
              <a:t>Engl</a:t>
            </a:r>
            <a:r>
              <a:rPr lang="en-GB" altLang="fr-FR" sz="1200" b="1" dirty="0"/>
              <a:t> J Med 2015;373:415-427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2427" y="-27384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6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16"/>
    </mc:Choice>
    <mc:Fallback>
      <p:transition spd="slow" advTm="28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dirty="0" smtClean="0"/>
              <a:t>Pneumonie hospitalisée - adulte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19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1" y="1008112"/>
            <a:ext cx="8439919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ccolade fermante 2"/>
          <p:cNvSpPr/>
          <p:nvPr/>
        </p:nvSpPr>
        <p:spPr>
          <a:xfrm>
            <a:off x="7524328" y="4725144"/>
            <a:ext cx="576064" cy="1944216"/>
          </a:xfrm>
          <a:prstGeom prst="rightBrace">
            <a:avLst>
              <a:gd name="adj1" fmla="val 8333"/>
              <a:gd name="adj2" fmla="val 51057"/>
            </a:avLst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268366" y="38100"/>
            <a:ext cx="386873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7000"/>
              </a:lnSpc>
              <a:buClr>
                <a:srgbClr val="FFFFFF"/>
              </a:buClr>
              <a:buSzPct val="45000"/>
              <a:buFont typeface="StarSymbol"/>
              <a:buNone/>
            </a:pPr>
            <a:r>
              <a:rPr lang="en-GB" altLang="fr-FR" sz="1200" b="1" dirty="0"/>
              <a:t>Jain S et al. N </a:t>
            </a:r>
            <a:r>
              <a:rPr lang="en-GB" altLang="fr-FR" sz="1200" b="1" dirty="0" err="1"/>
              <a:t>Engl</a:t>
            </a:r>
            <a:r>
              <a:rPr lang="en-GB" altLang="fr-FR" sz="1200" b="1" dirty="0"/>
              <a:t> J Med 2015;373:415-427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2427" y="5985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1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84"/>
    </mc:Choice>
    <mc:Fallback>
      <p:transition spd="slow" advTm="24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hypothèses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fr-FR" dirty="0" smtClean="0"/>
              <a:t>Hypothèses biologiques Les macrolides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 smtClean="0"/>
              <a:t>Complètent le spectre des bactéries pneumo-pathogènes</a:t>
            </a:r>
          </a:p>
          <a:p>
            <a:pPr lvl="3"/>
            <a:r>
              <a:rPr lang="fr-FR" dirty="0" err="1" smtClean="0"/>
              <a:t>Legionella</a:t>
            </a:r>
            <a:r>
              <a:rPr lang="fr-FR" dirty="0" smtClean="0"/>
              <a:t> </a:t>
            </a:r>
            <a:r>
              <a:rPr lang="fr-FR" dirty="0" err="1" smtClean="0"/>
              <a:t>pneumophila</a:t>
            </a:r>
            <a:endParaRPr lang="fr-FR" dirty="0" smtClean="0"/>
          </a:p>
          <a:p>
            <a:pPr lvl="3"/>
            <a:r>
              <a:rPr lang="fr-FR" dirty="0" err="1" smtClean="0"/>
              <a:t>Mycoplasma</a:t>
            </a:r>
            <a:r>
              <a:rPr lang="fr-FR" dirty="0" smtClean="0"/>
              <a:t> </a:t>
            </a:r>
            <a:r>
              <a:rPr lang="fr-FR" dirty="0" err="1" smtClean="0"/>
              <a:t>pneumoniae</a:t>
            </a:r>
            <a:endParaRPr lang="fr-FR" dirty="0" smtClean="0"/>
          </a:p>
          <a:p>
            <a:pPr lvl="3"/>
            <a:r>
              <a:rPr lang="fr-FR" dirty="0" smtClean="0"/>
              <a:t>Chlamydia </a:t>
            </a:r>
            <a:r>
              <a:rPr lang="fr-FR" dirty="0" err="1" smtClean="0"/>
              <a:t>pneumoniae</a:t>
            </a:r>
            <a:endParaRPr lang="fr-FR" dirty="0" smtClean="0"/>
          </a:p>
          <a:p>
            <a:pPr marL="971550" lvl="1" indent="-514350">
              <a:buFont typeface="+mj-lt"/>
              <a:buAutoNum type="arabicPeriod"/>
            </a:pPr>
            <a:r>
              <a:rPr lang="fr-FR" dirty="0" smtClean="0"/>
              <a:t>Altèrent des facteurs de virulence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 smtClean="0"/>
              <a:t>Modifient le </a:t>
            </a:r>
            <a:r>
              <a:rPr lang="fr-FR" dirty="0" err="1" smtClean="0"/>
              <a:t>microbiote</a:t>
            </a:r>
            <a:r>
              <a:rPr lang="fr-FR" dirty="0" smtClean="0"/>
              <a:t> respiratoire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 smtClean="0"/>
              <a:t>Modifient le </a:t>
            </a:r>
            <a:r>
              <a:rPr lang="fr-FR" dirty="0" err="1" smtClean="0"/>
              <a:t>microbiote</a:t>
            </a:r>
            <a:r>
              <a:rPr lang="fr-FR" dirty="0" smtClean="0"/>
              <a:t> intestinal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 smtClean="0"/>
              <a:t>Sont </a:t>
            </a:r>
            <a:r>
              <a:rPr lang="fr-FR" dirty="0" err="1" smtClean="0"/>
              <a:t>immunomodulateurs</a:t>
            </a:r>
            <a:endParaRPr lang="fr-FR" dirty="0" smtClean="0"/>
          </a:p>
          <a:p>
            <a:pPr marL="571500" indent="-514350">
              <a:buFont typeface="+mj-lt"/>
              <a:buAutoNum type="alphaUcPeriod"/>
            </a:pPr>
            <a:r>
              <a:rPr lang="fr-FR" dirty="0" smtClean="0">
                <a:solidFill>
                  <a:schemeClr val="tx2"/>
                </a:solidFill>
              </a:rPr>
              <a:t>Hypothèses médicales - Conséquences espérées:</a:t>
            </a:r>
          </a:p>
          <a:p>
            <a:pPr marL="971550" lvl="1" indent="-514350">
              <a:buFont typeface="+mj-lt"/>
              <a:buAutoNum type="alphaUcPeriod"/>
            </a:pPr>
            <a:r>
              <a:rPr lang="fr-FR" dirty="0" smtClean="0">
                <a:solidFill>
                  <a:schemeClr val="tx2"/>
                </a:solidFill>
              </a:rPr>
              <a:t>Les macrolides améliorent le pronostic des pneumonies bactériennes aigues</a:t>
            </a:r>
          </a:p>
          <a:p>
            <a:pPr lvl="1"/>
            <a:r>
              <a:rPr lang="fr-FR" dirty="0" smtClean="0">
                <a:solidFill>
                  <a:schemeClr val="tx2"/>
                </a:solidFill>
              </a:rPr>
              <a:t>Réduction de</a:t>
            </a:r>
          </a:p>
          <a:p>
            <a:pPr marL="1371600" lvl="2" indent="-514350">
              <a:buFont typeface="+mj-lt"/>
              <a:buAutoNum type="arabicPeriod"/>
            </a:pPr>
            <a:r>
              <a:rPr lang="fr-FR" dirty="0" smtClean="0">
                <a:solidFill>
                  <a:schemeClr val="tx2"/>
                </a:solidFill>
              </a:rPr>
              <a:t>la mortalité</a:t>
            </a:r>
          </a:p>
          <a:p>
            <a:pPr marL="1371600" lvl="2" indent="-514350">
              <a:buFont typeface="+mj-lt"/>
              <a:buAutoNum type="arabicPeriod"/>
            </a:pPr>
            <a:r>
              <a:rPr lang="fr-FR" dirty="0" smtClean="0">
                <a:solidFill>
                  <a:schemeClr val="tx2"/>
                </a:solidFill>
              </a:rPr>
              <a:t>passages en réanimation</a:t>
            </a:r>
          </a:p>
          <a:p>
            <a:pPr marL="1371600" lvl="2" indent="-514350">
              <a:buFont typeface="+mj-lt"/>
              <a:buAutoNum type="arabicPeriod"/>
            </a:pPr>
            <a:r>
              <a:rPr lang="fr-FR" dirty="0" smtClean="0">
                <a:solidFill>
                  <a:schemeClr val="tx2"/>
                </a:solidFill>
              </a:rPr>
              <a:t>Durée d’hospitalisation</a:t>
            </a:r>
          </a:p>
          <a:p>
            <a:pPr marL="1371600" lvl="2" indent="-514350">
              <a:buFont typeface="+mj-lt"/>
              <a:buAutoNum type="arabicPeriod"/>
            </a:pPr>
            <a:r>
              <a:rPr lang="fr-FR" dirty="0" smtClean="0">
                <a:solidFill>
                  <a:schemeClr val="tx2"/>
                </a:solidFill>
              </a:rPr>
              <a:t>……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2</a:t>
            </a:fld>
            <a:endParaRPr lang="fr-FR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7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84"/>
    </mc:Choice>
    <mc:Fallback>
      <p:transition spd="slow" advTm="42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 dirty="0" smtClean="0"/>
          </a:p>
        </p:txBody>
      </p:sp>
      <p:pic>
        <p:nvPicPr>
          <p:cNvPr id="512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28600"/>
            <a:ext cx="8153400" cy="6629400"/>
          </a:xfrm>
          <a:noFill/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20</a:t>
            </a:fld>
            <a:endParaRPr lang="fr-FR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105400" y="6581775"/>
            <a:ext cx="3868738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7000"/>
              </a:lnSpc>
              <a:buClr>
                <a:srgbClr val="FFFFFF"/>
              </a:buClr>
              <a:buSzPct val="45000"/>
              <a:buFont typeface="StarSymbol"/>
              <a:buNone/>
            </a:pPr>
            <a:r>
              <a:rPr lang="en-GB" altLang="fr-FR" sz="1200" b="1" dirty="0"/>
              <a:t>Jain S et al. N </a:t>
            </a:r>
            <a:r>
              <a:rPr lang="en-GB" altLang="fr-FR" sz="1200" b="1" dirty="0" err="1"/>
              <a:t>Engl</a:t>
            </a:r>
            <a:r>
              <a:rPr lang="en-GB" altLang="fr-FR" sz="1200" b="1" dirty="0"/>
              <a:t> J Med 2015;373:415-427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6448" y="-9939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15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49"/>
    </mc:Choice>
    <mc:Fallback>
      <p:transition spd="slow" advTm="20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4000" dirty="0"/>
              <a:t>Pneumonie hospitalisée de l’enfant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300788" y="6613525"/>
            <a:ext cx="25876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000"/>
              <a:t>Jain S et al N Engl J Med 2015;372:835-45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8748713" cy="573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67400" y="1989138"/>
            <a:ext cx="2746375" cy="1828800"/>
          </a:xfrm>
        </p:spPr>
        <p:txBody>
          <a:bodyPr/>
          <a:lstStyle/>
          <a:p>
            <a:pPr>
              <a:buFontTx/>
              <a:buNone/>
            </a:pPr>
            <a:r>
              <a:rPr lang="fr-FR" altLang="fr-FR" sz="1200"/>
              <a:t>AdV denotes adenovirus,</a:t>
            </a:r>
          </a:p>
          <a:p>
            <a:pPr>
              <a:buFontTx/>
              <a:buNone/>
            </a:pPr>
            <a:r>
              <a:rPr lang="fr-FR" altLang="fr-FR" sz="1200"/>
              <a:t> CoV coronavirus, </a:t>
            </a:r>
          </a:p>
          <a:p>
            <a:pPr>
              <a:buFontTx/>
              <a:buNone/>
            </a:pPr>
            <a:r>
              <a:rPr lang="fr-FR" altLang="fr-FR" sz="1200"/>
              <a:t>Flu influenza A or B virus,</a:t>
            </a:r>
          </a:p>
          <a:p>
            <a:pPr>
              <a:buFontTx/>
              <a:buNone/>
            </a:pPr>
            <a:r>
              <a:rPr lang="fr-FR" altLang="fr-FR" sz="1200"/>
              <a:t>HMPV human metapneumovirus,</a:t>
            </a:r>
          </a:p>
          <a:p>
            <a:pPr>
              <a:buFontTx/>
              <a:buNone/>
            </a:pPr>
            <a:r>
              <a:rPr lang="fr-FR" altLang="fr-FR" sz="1200"/>
              <a:t>HRV human rhinovirus,</a:t>
            </a:r>
          </a:p>
          <a:p>
            <a:pPr>
              <a:buFontTx/>
              <a:buNone/>
            </a:pPr>
            <a:r>
              <a:rPr lang="fr-FR" altLang="fr-FR" sz="1200"/>
              <a:t>PIV parainfluenza virus, and</a:t>
            </a:r>
          </a:p>
          <a:p>
            <a:pPr>
              <a:buFontTx/>
              <a:buNone/>
            </a:pPr>
            <a:r>
              <a:rPr lang="fr-FR" altLang="fr-FR" sz="1200"/>
              <a:t>RSV respiratory syncytial virus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21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2427" y="5985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9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32"/>
    </mc:Choice>
    <mc:Fallback>
      <p:transition spd="slow" advTm="22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légionellose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22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2427" y="5985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1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5"/>
    </mc:Choice>
    <mc:Fallback>
      <p:transition spd="slow" advTm="3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légionellose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640960" cy="542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23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2427" y="5985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93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87"/>
    </mc:Choice>
    <mc:Fallback>
      <p:transition spd="slow" advTm="15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légionellose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Incidence croissante avec </a:t>
            </a:r>
            <a:r>
              <a:rPr lang="fr-FR" dirty="0" err="1" smtClean="0"/>
              <a:t>l’age</a:t>
            </a:r>
            <a:endParaRPr lang="fr-FR" dirty="0" smtClean="0"/>
          </a:p>
          <a:p>
            <a:r>
              <a:rPr lang="fr-FR" dirty="0" smtClean="0"/>
              <a:t>Impact de la gravité sur le choix du traitement</a:t>
            </a:r>
          </a:p>
          <a:p>
            <a:pPr lvl="1"/>
            <a:r>
              <a:rPr lang="fr-FR" dirty="0" smtClean="0"/>
              <a:t>Forme modérée:</a:t>
            </a:r>
          </a:p>
          <a:p>
            <a:pPr lvl="2"/>
            <a:r>
              <a:rPr lang="fr-FR" dirty="0" err="1" smtClean="0"/>
              <a:t>Azythro</a:t>
            </a:r>
            <a:r>
              <a:rPr lang="fr-FR" dirty="0" smtClean="0"/>
              <a:t>= </a:t>
            </a:r>
            <a:r>
              <a:rPr lang="fr-FR" dirty="0" err="1" smtClean="0"/>
              <a:t>fluoroquinolone</a:t>
            </a:r>
            <a:r>
              <a:rPr lang="fr-FR" dirty="0"/>
              <a:t> </a:t>
            </a:r>
            <a:r>
              <a:rPr lang="fr-FR" sz="1000" dirty="0" smtClean="0"/>
              <a:t>C</a:t>
            </a:r>
            <a:r>
              <a:rPr lang="fr-FR" sz="1000" dirty="0"/>
              <a:t>. Garcia-Vidal, Clin </a:t>
            </a:r>
            <a:r>
              <a:rPr lang="fr-FR" sz="1000" dirty="0" err="1"/>
              <a:t>Microbiol</a:t>
            </a:r>
            <a:r>
              <a:rPr lang="fr-FR" sz="1000" dirty="0"/>
              <a:t> </a:t>
            </a:r>
            <a:r>
              <a:rPr lang="fr-FR" sz="1000" dirty="0" smtClean="0"/>
              <a:t>Infect 2017;23:653</a:t>
            </a:r>
          </a:p>
          <a:p>
            <a:pPr lvl="2"/>
            <a:r>
              <a:rPr lang="fr-FR" dirty="0" smtClean="0"/>
              <a:t>Mais les quinolones semblent plus rapidement efficaces </a:t>
            </a:r>
            <a:r>
              <a:rPr lang="fr-FR" sz="1000" dirty="0" smtClean="0"/>
              <a:t>(</a:t>
            </a:r>
            <a:r>
              <a:rPr lang="en-US" sz="1000" dirty="0" err="1"/>
              <a:t>Clin</a:t>
            </a:r>
            <a:r>
              <a:rPr lang="en-US" sz="1000" dirty="0"/>
              <a:t> </a:t>
            </a:r>
            <a:r>
              <a:rPr lang="en-US" sz="1000" dirty="0" err="1"/>
              <a:t>Microbiol</a:t>
            </a:r>
            <a:r>
              <a:rPr lang="en-US" sz="1000" dirty="0"/>
              <a:t> Infect 2006; 12 (Suppl. 3): </a:t>
            </a:r>
            <a:r>
              <a:rPr lang="en-US" sz="1000" dirty="0" smtClean="0"/>
              <a:t>25–30)</a:t>
            </a:r>
            <a:endParaRPr lang="fr-FR" dirty="0" smtClean="0"/>
          </a:p>
          <a:p>
            <a:pPr lvl="1"/>
            <a:r>
              <a:rPr lang="fr-FR" dirty="0" smtClean="0"/>
              <a:t>Forme grave</a:t>
            </a:r>
          </a:p>
          <a:p>
            <a:pPr lvl="2"/>
            <a:r>
              <a:rPr lang="fr-FR" dirty="0" err="1" smtClean="0"/>
              <a:t>Fluoroquinolone</a:t>
            </a:r>
            <a:r>
              <a:rPr lang="fr-FR" dirty="0" smtClean="0"/>
              <a:t> (</a:t>
            </a:r>
            <a:r>
              <a:rPr lang="fr-FR" dirty="0" err="1" smtClean="0"/>
              <a:t>Lévofloxacine</a:t>
            </a:r>
            <a:r>
              <a:rPr lang="fr-FR" dirty="0" smtClean="0"/>
              <a:t>)</a:t>
            </a:r>
          </a:p>
          <a:p>
            <a:pPr lvl="3"/>
            <a:r>
              <a:rPr lang="en-US" sz="600" dirty="0" err="1"/>
              <a:t>Antimicrob</a:t>
            </a:r>
            <a:r>
              <a:rPr lang="en-US" sz="600" dirty="0"/>
              <a:t> </a:t>
            </a:r>
            <a:r>
              <a:rPr lang="en-US" sz="600" dirty="0" err="1"/>
              <a:t>Chemother</a:t>
            </a:r>
            <a:r>
              <a:rPr lang="en-US" sz="600" dirty="0"/>
              <a:t> 2017; 72: 1502–1509</a:t>
            </a:r>
            <a:endParaRPr lang="fr-FR" sz="600" dirty="0" smtClean="0"/>
          </a:p>
          <a:p>
            <a:pPr lvl="2"/>
            <a:endParaRPr lang="fr-FR" dirty="0"/>
          </a:p>
          <a:p>
            <a:pPr lvl="2"/>
            <a:endParaRPr lang="fr-FR" dirty="0" smtClean="0"/>
          </a:p>
          <a:p>
            <a:pPr lvl="2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24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2427" y="5985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5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80"/>
    </mc:Choice>
    <mc:Fallback>
      <p:transition spd="slow" advTm="40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Chlamydia </a:t>
            </a:r>
            <a:r>
              <a:rPr lang="fr-FR" dirty="0" err="1" smtClean="0"/>
              <a:t>psittaci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Id légionellose </a:t>
            </a:r>
            <a:r>
              <a:rPr lang="fr-FR" sz="1000" dirty="0" smtClean="0"/>
              <a:t>(</a:t>
            </a:r>
            <a:r>
              <a:rPr lang="fr-FR" sz="1000" dirty="0" err="1"/>
              <a:t>Eur</a:t>
            </a:r>
            <a:r>
              <a:rPr lang="fr-FR" sz="1000" dirty="0"/>
              <a:t> J Clin </a:t>
            </a:r>
            <a:r>
              <a:rPr lang="fr-FR" sz="1000" dirty="0" err="1"/>
              <a:t>Microbiol</a:t>
            </a:r>
            <a:r>
              <a:rPr lang="fr-FR" sz="1000" dirty="0"/>
              <a:t> Infect Dis (2012) </a:t>
            </a:r>
            <a:r>
              <a:rPr lang="fr-FR" sz="1000" dirty="0" smtClean="0"/>
              <a:t>31:2713–2718)</a:t>
            </a:r>
          </a:p>
          <a:p>
            <a:r>
              <a:rPr lang="fr-FR" dirty="0" smtClean="0"/>
              <a:t>« y penser » - PCR</a:t>
            </a:r>
          </a:p>
          <a:p>
            <a:r>
              <a:rPr lang="fr-FR" dirty="0" smtClean="0"/>
              <a:t>Traitement recommandé= Cycline</a:t>
            </a:r>
          </a:p>
          <a:p>
            <a:r>
              <a:rPr lang="fr-FR" dirty="0" smtClean="0"/>
              <a:t>Alternative:</a:t>
            </a:r>
          </a:p>
          <a:p>
            <a:pPr lvl="1"/>
            <a:r>
              <a:rPr lang="fr-FR" dirty="0" smtClean="0"/>
              <a:t>Macrolide &gt; quinolone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25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2427" y="5985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88"/>
    </mc:Choice>
    <mc:Fallback>
      <p:transition spd="slow" advTm="35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Gravités comparées – pneumonies « adulte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96952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			</a:t>
            </a:r>
            <a:r>
              <a:rPr lang="fr-FR" sz="1800" dirty="0" smtClean="0"/>
              <a:t>pneumocoque </a:t>
            </a:r>
            <a:r>
              <a:rPr lang="fr-FR" sz="1800" baseline="30000" dirty="0" smtClean="0"/>
              <a:t>1</a:t>
            </a:r>
            <a:r>
              <a:rPr lang="fr-FR" sz="1800" dirty="0" smtClean="0"/>
              <a:t> 	</a:t>
            </a:r>
            <a:r>
              <a:rPr lang="fr-FR" sz="1800" dirty="0" err="1" smtClean="0"/>
              <a:t>legionellose</a:t>
            </a:r>
            <a:r>
              <a:rPr lang="fr-FR" sz="1800" dirty="0" smtClean="0"/>
              <a:t> </a:t>
            </a:r>
            <a:r>
              <a:rPr lang="fr-FR" sz="1800" baseline="30000" dirty="0" smtClean="0"/>
              <a:t>2-5</a:t>
            </a:r>
            <a:r>
              <a:rPr lang="fr-FR" sz="1800" dirty="0" smtClean="0"/>
              <a:t> 	M. </a:t>
            </a:r>
            <a:r>
              <a:rPr lang="fr-FR" sz="1800" dirty="0" err="1" smtClean="0"/>
              <a:t>pneumoniae</a:t>
            </a:r>
            <a:r>
              <a:rPr lang="fr-FR" sz="1800" dirty="0" smtClean="0"/>
              <a:t> </a:t>
            </a:r>
            <a:r>
              <a:rPr lang="fr-FR" sz="1800" baseline="30000" dirty="0" smtClean="0"/>
              <a:t>6</a:t>
            </a:r>
            <a:endParaRPr lang="fr-FR" baseline="30000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sz="2400" dirty="0" smtClean="0"/>
              <a:t>Durée hop. (j)		11		7-9		16-18</a:t>
            </a:r>
          </a:p>
          <a:p>
            <a:pPr marL="0" indent="0">
              <a:buNone/>
            </a:pPr>
            <a:r>
              <a:rPr lang="fr-FR" sz="2400" dirty="0" smtClean="0"/>
              <a:t>réa/SI	(%)		30		7-15		1.2-3.7</a:t>
            </a:r>
          </a:p>
          <a:p>
            <a:pPr marL="0" indent="0">
              <a:buNone/>
            </a:pPr>
            <a:r>
              <a:rPr lang="fr-FR" sz="2400" dirty="0" smtClean="0"/>
              <a:t>Ventilation</a:t>
            </a:r>
            <a:r>
              <a:rPr lang="fr-FR" sz="2400" dirty="0"/>
              <a:t>(%)</a:t>
            </a:r>
            <a:r>
              <a:rPr lang="fr-FR" sz="2400" dirty="0" smtClean="0"/>
              <a:t>		20		5-15		3-6	</a:t>
            </a:r>
          </a:p>
          <a:p>
            <a:pPr marL="0" indent="0">
              <a:buNone/>
            </a:pPr>
            <a:r>
              <a:rPr lang="fr-FR" sz="2400" dirty="0" smtClean="0"/>
              <a:t>Mortalité</a:t>
            </a:r>
            <a:r>
              <a:rPr lang="fr-FR" sz="2400" dirty="0"/>
              <a:t> </a:t>
            </a:r>
            <a:r>
              <a:rPr lang="fr-FR" sz="2400" dirty="0" smtClean="0"/>
              <a:t>(%)		20		5		1-2</a:t>
            </a: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4499992" y="5733256"/>
            <a:ext cx="44935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000" dirty="0" smtClean="0"/>
              <a:t>SIIP (France 2015-2017)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000" dirty="0"/>
              <a:t>C. Garcia-Vidal et al. / </a:t>
            </a:r>
            <a:r>
              <a:rPr lang="fr-FR" sz="1000" dirty="0" err="1"/>
              <a:t>Clinical</a:t>
            </a:r>
            <a:r>
              <a:rPr lang="fr-FR" sz="1000" dirty="0"/>
              <a:t> </a:t>
            </a:r>
            <a:r>
              <a:rPr lang="fr-FR" sz="1000" dirty="0" err="1"/>
              <a:t>Microbiology</a:t>
            </a:r>
            <a:r>
              <a:rPr lang="fr-FR" sz="1000" dirty="0"/>
              <a:t> and Infection 23 (2017) </a:t>
            </a:r>
            <a:r>
              <a:rPr lang="fr-FR" sz="1000" dirty="0" smtClean="0"/>
              <a:t>653e658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dirty="0"/>
              <a:t>J </a:t>
            </a:r>
            <a:r>
              <a:rPr lang="en-US" sz="1000" dirty="0" err="1"/>
              <a:t>Antimicrob</a:t>
            </a:r>
            <a:r>
              <a:rPr lang="en-US" sz="1000" dirty="0"/>
              <a:t> </a:t>
            </a:r>
            <a:r>
              <a:rPr lang="en-US" sz="1000" dirty="0" err="1"/>
              <a:t>Chemother</a:t>
            </a:r>
            <a:r>
              <a:rPr lang="en-US" sz="1000" dirty="0"/>
              <a:t> 2017; 72: </a:t>
            </a:r>
            <a:r>
              <a:rPr lang="en-US" sz="1000" dirty="0" smtClean="0"/>
              <a:t>1502–1509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000" dirty="0" err="1"/>
              <a:t>Rev</a:t>
            </a:r>
            <a:r>
              <a:rPr lang="fr-FR" sz="1000" dirty="0"/>
              <a:t> </a:t>
            </a:r>
            <a:r>
              <a:rPr lang="fr-FR" sz="1000" dirty="0" err="1"/>
              <a:t>Chilena</a:t>
            </a:r>
            <a:r>
              <a:rPr lang="fr-FR" sz="1000" dirty="0"/>
              <a:t> </a:t>
            </a:r>
            <a:r>
              <a:rPr lang="fr-FR" sz="1000" dirty="0" err="1"/>
              <a:t>Infectol</a:t>
            </a:r>
            <a:r>
              <a:rPr lang="fr-FR" sz="1000" dirty="0"/>
              <a:t> 2015; 32 (4): </a:t>
            </a:r>
            <a:r>
              <a:rPr lang="fr-FR" sz="1000" dirty="0" smtClean="0"/>
              <a:t>435-444</a:t>
            </a:r>
          </a:p>
          <a:p>
            <a:pPr marL="342900" indent="-342900">
              <a:buFont typeface="+mj-lt"/>
              <a:buAutoNum type="arabicPeriod"/>
            </a:pPr>
            <a:r>
              <a:rPr lang="fr-FR" sz="1000" dirty="0" err="1"/>
              <a:t>Medicine</a:t>
            </a:r>
            <a:r>
              <a:rPr lang="fr-FR" sz="1000" dirty="0"/>
              <a:t> 2013;92: 51Y60)</a:t>
            </a:r>
            <a:endParaRPr lang="fr-FR" sz="1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000" dirty="0" smtClean="0"/>
              <a:t>Treatment </a:t>
            </a:r>
            <a:r>
              <a:rPr lang="en-US" sz="1000" dirty="0"/>
              <a:t>of </a:t>
            </a:r>
            <a:r>
              <a:rPr lang="en-US" sz="1000" i="1" dirty="0"/>
              <a:t>Mycoplasma pneumonia </a:t>
            </a:r>
            <a:r>
              <a:rPr lang="en-US" sz="1000" dirty="0"/>
              <a:t>• CID 2017:65 (1 December) • 1837</a:t>
            </a:r>
            <a:endParaRPr lang="fr-FR" sz="10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26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2427" y="5985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6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19"/>
    </mc:Choice>
    <mc:Fallback>
      <p:transition spd="slow" advTm="72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488832" cy="1143000"/>
          </a:xfrm>
        </p:spPr>
        <p:txBody>
          <a:bodyPr>
            <a:noAutofit/>
          </a:bodyPr>
          <a:lstStyle/>
          <a:p>
            <a:pPr algn="l"/>
            <a:r>
              <a:rPr lang="fr-FR" sz="2400" b="1" dirty="0" smtClean="0"/>
              <a:t>Pneumonie vs macrolide </a:t>
            </a:r>
            <a:r>
              <a:rPr lang="fr-FR" sz="2400" b="1" dirty="0"/>
              <a:t/>
            </a:r>
            <a:br>
              <a:rPr lang="fr-FR" sz="2400" b="1" dirty="0"/>
            </a:br>
            <a:r>
              <a:rPr lang="fr-FR" sz="2400" b="1" dirty="0" smtClean="0"/>
              <a:t>intérêt des macrolides dans le traitement présomptif : pour le spectre (A1)</a:t>
            </a:r>
            <a:endParaRPr lang="fr-FR" sz="2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340768"/>
            <a:ext cx="8229600" cy="5256584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Pneumonie non g</a:t>
            </a:r>
            <a:r>
              <a:rPr lang="fr-FR" b="1" dirty="0" smtClean="0"/>
              <a:t>rave</a:t>
            </a:r>
          </a:p>
          <a:p>
            <a:pPr lvl="1"/>
            <a:r>
              <a:rPr lang="fr-FR" dirty="0" smtClean="0"/>
              <a:t>La part des germes atypiques est très faible chez l’adulte</a:t>
            </a:r>
          </a:p>
          <a:p>
            <a:pPr lvl="1"/>
            <a:r>
              <a:rPr lang="fr-FR" dirty="0" smtClean="0"/>
              <a:t>S’il s’agit de</a:t>
            </a:r>
          </a:p>
          <a:p>
            <a:pPr lvl="2"/>
            <a:r>
              <a:rPr lang="fr-FR" dirty="0" smtClean="0"/>
              <a:t>Légionellose =&gt;  </a:t>
            </a:r>
            <a:r>
              <a:rPr lang="fr-FR" dirty="0" err="1" smtClean="0"/>
              <a:t>azythro</a:t>
            </a:r>
            <a:r>
              <a:rPr lang="fr-FR" dirty="0" smtClean="0"/>
              <a:t>=</a:t>
            </a:r>
            <a:r>
              <a:rPr lang="fr-FR" dirty="0" err="1" smtClean="0"/>
              <a:t>lévo</a:t>
            </a:r>
            <a:endParaRPr lang="fr-FR" dirty="0" smtClean="0"/>
          </a:p>
          <a:p>
            <a:pPr lvl="2"/>
            <a:r>
              <a:rPr lang="fr-FR" dirty="0" smtClean="0"/>
              <a:t>Mycoplasme</a:t>
            </a:r>
          </a:p>
          <a:p>
            <a:pPr lvl="3"/>
            <a:r>
              <a:rPr lang="fr-FR" dirty="0" smtClean="0"/>
              <a:t>L’intérêt du traitement n’est pas certain</a:t>
            </a:r>
          </a:p>
          <a:p>
            <a:r>
              <a:rPr lang="fr-FR" dirty="0" smtClean="0"/>
              <a:t>Pneumonie grave</a:t>
            </a:r>
          </a:p>
          <a:p>
            <a:pPr lvl="1"/>
            <a:r>
              <a:rPr lang="fr-FR" dirty="0" smtClean="0"/>
              <a:t>Les macrolides ne sont pas la meilleure option pour</a:t>
            </a:r>
          </a:p>
          <a:p>
            <a:pPr lvl="2"/>
            <a:r>
              <a:rPr lang="fr-FR" dirty="0" smtClean="0"/>
              <a:t>Légionelloses =&gt; </a:t>
            </a:r>
            <a:r>
              <a:rPr lang="fr-FR" dirty="0" err="1" smtClean="0"/>
              <a:t>levo</a:t>
            </a:r>
            <a:r>
              <a:rPr lang="fr-FR" dirty="0" smtClean="0"/>
              <a:t>,</a:t>
            </a:r>
          </a:p>
          <a:p>
            <a:pPr lvl="2"/>
            <a:r>
              <a:rPr lang="fr-FR" dirty="0" err="1" smtClean="0"/>
              <a:t>Mycoplasmose</a:t>
            </a:r>
            <a:r>
              <a:rPr lang="fr-FR" dirty="0" smtClean="0"/>
              <a:t> =&gt; </a:t>
            </a:r>
            <a:r>
              <a:rPr lang="fr-FR" dirty="0" err="1" smtClean="0"/>
              <a:t>azythro</a:t>
            </a:r>
            <a:r>
              <a:rPr lang="fr-FR" dirty="0" smtClean="0"/>
              <a:t> ou </a:t>
            </a:r>
            <a:r>
              <a:rPr lang="fr-FR" dirty="0" err="1" smtClean="0"/>
              <a:t>fluoroquinolone</a:t>
            </a:r>
            <a:r>
              <a:rPr lang="fr-FR" dirty="0" smtClean="0"/>
              <a:t>,</a:t>
            </a:r>
          </a:p>
          <a:p>
            <a:pPr lvl="2"/>
            <a:r>
              <a:rPr lang="fr-FR" dirty="0" err="1" smtClean="0"/>
              <a:t>Chlamydiose</a:t>
            </a:r>
            <a:r>
              <a:rPr lang="fr-FR" dirty="0"/>
              <a:t> </a:t>
            </a:r>
            <a:r>
              <a:rPr lang="fr-FR" dirty="0" smtClean="0"/>
              <a:t>=&gt; cycline, </a:t>
            </a:r>
            <a:r>
              <a:rPr lang="fr-FR" dirty="0" err="1" smtClean="0"/>
              <a:t>fluoroquinolone</a:t>
            </a:r>
            <a:endParaRPr lang="fr-FR" dirty="0" smtClean="0"/>
          </a:p>
          <a:p>
            <a:r>
              <a:rPr lang="fr-FR" dirty="0" smtClean="0"/>
              <a:t>Chez l’enfant &lt; 3-5ans</a:t>
            </a:r>
          </a:p>
          <a:p>
            <a:pPr lvl="2"/>
            <a:r>
              <a:rPr lang="fr-FR" dirty="0" smtClean="0"/>
              <a:t>La part du mycoplasme n’est pas négligeable</a:t>
            </a:r>
          </a:p>
          <a:p>
            <a:pPr lvl="2"/>
            <a:r>
              <a:rPr lang="fr-FR" dirty="0" smtClean="0"/>
              <a:t>La part de la résistance aux macrolides en France est faible</a:t>
            </a:r>
          </a:p>
          <a:p>
            <a:pPr lvl="2"/>
            <a:r>
              <a:rPr lang="fr-FR" dirty="0" smtClean="0"/>
              <a:t>Un macrolide peut-être envisagée</a:t>
            </a:r>
          </a:p>
          <a:p>
            <a:pPr lvl="3"/>
            <a:r>
              <a:rPr lang="fr-FR" dirty="0"/>
              <a:t>L’intérêt du traitement n’est pas </a:t>
            </a:r>
            <a:r>
              <a:rPr lang="fr-FR" dirty="0" smtClean="0"/>
              <a:t>certain</a:t>
            </a:r>
          </a:p>
          <a:p>
            <a:pPr lvl="3"/>
            <a:r>
              <a:rPr lang="en-US" sz="800" b="1" dirty="0" smtClean="0"/>
              <a:t>Antibiotics </a:t>
            </a:r>
            <a:r>
              <a:rPr lang="en-US" sz="800" b="1" dirty="0"/>
              <a:t>for community-acquired lower respiratory tract infections secondary to </a:t>
            </a:r>
            <a:r>
              <a:rPr lang="en-US" sz="800" b="1" i="1" dirty="0"/>
              <a:t>Mycoplasma pneumoniae </a:t>
            </a:r>
            <a:r>
              <a:rPr lang="en-US" sz="800" b="1" dirty="0"/>
              <a:t>in children (</a:t>
            </a:r>
            <a:r>
              <a:rPr lang="en-US" sz="800" b="1" dirty="0" smtClean="0"/>
              <a:t>Review) Copyright </a:t>
            </a:r>
            <a:r>
              <a:rPr lang="en-US" sz="800" b="1" dirty="0"/>
              <a:t>© 2012 The Cochrane Collaboration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27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2427" y="5985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0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904"/>
    </mc:Choice>
    <mc:Fallback>
      <p:transition spd="slow" advTm="88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778098"/>
          </a:xfrm>
          <a:solidFill>
            <a:srgbClr val="FFFF00"/>
          </a:solidFill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fr-FR" sz="2400" b="1" dirty="0" smtClean="0"/>
              <a:t>Pneumonie vs macrolide </a:t>
            </a:r>
            <a:br>
              <a:rPr lang="fr-FR" sz="2400" b="1" dirty="0" smtClean="0"/>
            </a:br>
            <a:r>
              <a:rPr lang="fr-FR" sz="2400" b="1" dirty="0" smtClean="0"/>
              <a:t>- altération des facteurs de virulence bactérienne (A2)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5359326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Chez Pseudomonas </a:t>
            </a:r>
            <a:r>
              <a:rPr lang="fr-FR" dirty="0" err="1" smtClean="0"/>
              <a:t>aeruginosa</a:t>
            </a:r>
            <a:endParaRPr lang="fr-FR" dirty="0" smtClean="0"/>
          </a:p>
          <a:p>
            <a:pPr lvl="1"/>
            <a:r>
              <a:rPr lang="fr-FR" dirty="0" smtClean="0"/>
              <a:t>La </a:t>
            </a:r>
            <a:r>
              <a:rPr lang="fr-FR" dirty="0" err="1" smtClean="0"/>
              <a:t>secrétion</a:t>
            </a:r>
            <a:r>
              <a:rPr lang="fr-FR" dirty="0" smtClean="0"/>
              <a:t> de type III a un impact sur le pronostic </a:t>
            </a:r>
            <a:r>
              <a:rPr lang="fr-FR" sz="1200" dirty="0" smtClean="0"/>
              <a:t>(quorum </a:t>
            </a:r>
            <a:r>
              <a:rPr lang="fr-FR" sz="1200" dirty="0" err="1" smtClean="0"/>
              <a:t>sensing</a:t>
            </a:r>
            <a:r>
              <a:rPr lang="fr-FR" sz="1200" dirty="0" smtClean="0"/>
              <a:t> vs </a:t>
            </a:r>
            <a:r>
              <a:rPr lang="fr-FR" sz="1200" dirty="0" err="1" smtClean="0"/>
              <a:t>secretion</a:t>
            </a:r>
            <a:r>
              <a:rPr lang="fr-FR" sz="1200" dirty="0" smtClean="0"/>
              <a:t> de type III)</a:t>
            </a:r>
          </a:p>
          <a:p>
            <a:pPr lvl="2"/>
            <a:r>
              <a:rPr lang="fr-FR" sz="900" dirty="0" smtClean="0"/>
              <a:t> </a:t>
            </a:r>
            <a:r>
              <a:rPr lang="fr-FR" altLang="fr-FR" sz="900" dirty="0" smtClean="0"/>
              <a:t>Ali </a:t>
            </a:r>
            <a:r>
              <a:rPr lang="fr-FR" altLang="fr-FR" sz="900" dirty="0"/>
              <a:t>A. El-</a:t>
            </a:r>
            <a:r>
              <a:rPr lang="fr-FR" altLang="fr-FR" sz="900" dirty="0" err="1"/>
              <a:t>Solh</a:t>
            </a:r>
            <a:r>
              <a:rPr lang="fr-FR" altLang="fr-FR" sz="900" dirty="0"/>
              <a:t> et </a:t>
            </a:r>
            <a:r>
              <a:rPr lang="fr-FR" altLang="fr-FR" sz="900" dirty="0" smtClean="0"/>
              <a:t>al </a:t>
            </a:r>
            <a:r>
              <a:rPr lang="en-US" altLang="fr-FR" sz="900" dirty="0" smtClean="0"/>
              <a:t>CLINICAL </a:t>
            </a:r>
            <a:r>
              <a:rPr lang="en-US" altLang="fr-FR" sz="900" dirty="0"/>
              <a:t>OUTCOMES OF TYPE III PSEUDOMONAS </a:t>
            </a:r>
            <a:r>
              <a:rPr lang="fr-FR" altLang="fr-FR" sz="900" dirty="0"/>
              <a:t>AERUGINOSA </a:t>
            </a:r>
            <a:r>
              <a:rPr lang="fr-FR" altLang="fr-FR" sz="900" dirty="0" smtClean="0"/>
              <a:t>BACTEREMIA </a:t>
            </a:r>
            <a:r>
              <a:rPr lang="en-US" altLang="fr-FR" sz="900" dirty="0" err="1" smtClean="0"/>
              <a:t>Crit</a:t>
            </a:r>
            <a:r>
              <a:rPr lang="en-US" altLang="fr-FR" sz="900" dirty="0" smtClean="0"/>
              <a:t> </a:t>
            </a:r>
            <a:r>
              <a:rPr lang="en-US" altLang="fr-FR" sz="900" dirty="0"/>
              <a:t>Care Med. 2012 April ; 40(4): </a:t>
            </a:r>
            <a:r>
              <a:rPr lang="en-US" altLang="fr-FR" sz="900" dirty="0" smtClean="0"/>
              <a:t>1157–1163</a:t>
            </a:r>
          </a:p>
          <a:p>
            <a:pPr lvl="2"/>
            <a:r>
              <a:rPr lang="fr-FR" altLang="fr-FR" sz="900" dirty="0" smtClean="0"/>
              <a:t>Carmen </a:t>
            </a:r>
            <a:r>
              <a:rPr lang="fr-FR" altLang="fr-FR" sz="900" dirty="0" err="1"/>
              <a:t>Peña</a:t>
            </a:r>
            <a:r>
              <a:rPr lang="fr-FR" altLang="fr-FR" sz="900" dirty="0"/>
              <a:t> et </a:t>
            </a:r>
            <a:r>
              <a:rPr lang="fr-FR" altLang="fr-FR" sz="900" dirty="0" smtClean="0"/>
              <a:t>al </a:t>
            </a:r>
            <a:r>
              <a:rPr lang="en-US" altLang="fr-FR" sz="900" dirty="0" smtClean="0"/>
              <a:t>Influence </a:t>
            </a:r>
            <a:r>
              <a:rPr lang="en-US" altLang="fr-FR" sz="900" dirty="0"/>
              <a:t>of Virulence Genotype and Resistance Profile in the Mortality of </a:t>
            </a:r>
            <a:r>
              <a:rPr lang="en-US" altLang="fr-FR" sz="900" i="1" dirty="0"/>
              <a:t>Pseudomonas </a:t>
            </a:r>
            <a:r>
              <a:rPr lang="fr-FR" altLang="fr-FR" sz="900" i="1" dirty="0" err="1"/>
              <a:t>aeruginosa</a:t>
            </a:r>
            <a:r>
              <a:rPr lang="fr-FR" altLang="fr-FR" sz="900" i="1" dirty="0"/>
              <a:t> </a:t>
            </a:r>
            <a:r>
              <a:rPr lang="fr-FR" altLang="fr-FR" sz="900" dirty="0" err="1"/>
              <a:t>Bloodstream</a:t>
            </a:r>
            <a:r>
              <a:rPr lang="fr-FR" altLang="fr-FR" sz="900" dirty="0"/>
              <a:t> </a:t>
            </a:r>
            <a:r>
              <a:rPr lang="fr-FR" altLang="fr-FR" sz="900" dirty="0" smtClean="0"/>
              <a:t>Infections Clin </a:t>
            </a:r>
            <a:r>
              <a:rPr lang="fr-FR" altLang="fr-FR" sz="900" dirty="0"/>
              <a:t>Infect Dis. (2015) 60 (4): </a:t>
            </a:r>
            <a:r>
              <a:rPr lang="fr-FR" altLang="fr-FR" sz="900" dirty="0" smtClean="0"/>
              <a:t>539-548</a:t>
            </a:r>
            <a:endParaRPr lang="fr-FR" altLang="fr-FR" sz="900" dirty="0"/>
          </a:p>
          <a:p>
            <a:pPr lvl="2"/>
            <a:r>
              <a:rPr lang="fr-FR" dirty="0" smtClean="0"/>
              <a:t>facteurs de virulence (exotoxines, </a:t>
            </a:r>
            <a:r>
              <a:rPr lang="fr-FR" dirty="0" err="1" smtClean="0"/>
              <a:t>pyocyanine</a:t>
            </a:r>
            <a:r>
              <a:rPr lang="fr-FR" dirty="0" smtClean="0"/>
              <a:t>, ….) dont certains sont aussi liés à la formation de biofilm</a:t>
            </a:r>
          </a:p>
          <a:p>
            <a:r>
              <a:rPr lang="fr-FR" dirty="0" smtClean="0"/>
              <a:t>Les pneumonies acquises sous ventilation à </a:t>
            </a:r>
            <a:r>
              <a:rPr lang="fr-FR" dirty="0" err="1" smtClean="0"/>
              <a:t>P.aeruginosa</a:t>
            </a:r>
            <a:r>
              <a:rPr lang="fr-FR" dirty="0" smtClean="0"/>
              <a:t> sont retardées et moins fréquents sous prophylaxie par </a:t>
            </a:r>
            <a:r>
              <a:rPr lang="fr-FR" dirty="0" err="1" smtClean="0"/>
              <a:t>azythromycine</a:t>
            </a:r>
            <a:endParaRPr lang="fr-FR" dirty="0" smtClean="0"/>
          </a:p>
          <a:p>
            <a:pPr lvl="1"/>
            <a:r>
              <a:rPr lang="fr-FR" altLang="fr-FR" sz="900" dirty="0"/>
              <a:t>Quorum </a:t>
            </a:r>
            <a:r>
              <a:rPr lang="fr-FR" altLang="fr-FR" sz="900" dirty="0" err="1"/>
              <a:t>Sensing</a:t>
            </a:r>
            <a:r>
              <a:rPr lang="fr-FR" altLang="fr-FR" sz="900" dirty="0"/>
              <a:t> Inhibition Selects for Virulence and </a:t>
            </a:r>
            <a:r>
              <a:rPr lang="fr-FR" altLang="fr-FR" sz="900" dirty="0" err="1"/>
              <a:t>Cooperation</a:t>
            </a:r>
            <a:r>
              <a:rPr lang="fr-FR" altLang="fr-FR" sz="900" dirty="0"/>
              <a:t> in Pseudomonas </a:t>
            </a:r>
            <a:r>
              <a:rPr lang="fr-FR" altLang="fr-FR" sz="900" dirty="0" err="1" smtClean="0"/>
              <a:t>aeruginosa</a:t>
            </a:r>
            <a:r>
              <a:rPr lang="fr-FR" altLang="fr-FR" sz="900" dirty="0" smtClean="0"/>
              <a:t> </a:t>
            </a:r>
            <a:r>
              <a:rPr lang="fr-FR" altLang="fr-FR" sz="900" dirty="0" err="1" smtClean="0"/>
              <a:t>Thilo</a:t>
            </a:r>
            <a:r>
              <a:rPr lang="fr-FR" altLang="fr-FR" sz="900" dirty="0" smtClean="0"/>
              <a:t> </a:t>
            </a:r>
            <a:r>
              <a:rPr lang="fr-FR" altLang="fr-FR" sz="900" dirty="0" err="1"/>
              <a:t>Kohler</a:t>
            </a:r>
            <a:r>
              <a:rPr lang="fr-FR" altLang="fr-FR" sz="900" dirty="0"/>
              <a:t>, Gabriel G. Perron, Angus </a:t>
            </a:r>
            <a:r>
              <a:rPr lang="fr-FR" altLang="fr-FR" sz="900" dirty="0" err="1"/>
              <a:t>Buckling</a:t>
            </a:r>
            <a:r>
              <a:rPr lang="fr-FR" altLang="fr-FR" sz="900" dirty="0"/>
              <a:t>, Christian van </a:t>
            </a:r>
            <a:r>
              <a:rPr lang="fr-FR" altLang="fr-FR" sz="900" dirty="0" err="1" smtClean="0"/>
              <a:t>Delden</a:t>
            </a:r>
            <a:r>
              <a:rPr lang="fr-FR" altLang="fr-FR" sz="900" dirty="0" smtClean="0"/>
              <a:t> </a:t>
            </a:r>
            <a:r>
              <a:rPr lang="fr-FR" altLang="fr-FR" sz="900" dirty="0" err="1" smtClean="0"/>
              <a:t>PLoS</a:t>
            </a:r>
            <a:r>
              <a:rPr lang="fr-FR" altLang="fr-FR" sz="900" dirty="0" smtClean="0"/>
              <a:t>  </a:t>
            </a:r>
            <a:r>
              <a:rPr lang="fr-FR" altLang="fr-FR" sz="900" dirty="0" err="1" smtClean="0"/>
              <a:t>athogens</a:t>
            </a:r>
            <a:r>
              <a:rPr lang="fr-FR" altLang="fr-FR" sz="900" dirty="0" smtClean="0"/>
              <a:t> </a:t>
            </a:r>
            <a:r>
              <a:rPr lang="fr-FR" altLang="fr-FR" sz="900" dirty="0"/>
              <a:t>2010,Volume 6(5) </a:t>
            </a:r>
            <a:r>
              <a:rPr lang="fr-FR" altLang="fr-FR" sz="900" dirty="0" smtClean="0"/>
              <a:t>e1000883</a:t>
            </a:r>
          </a:p>
          <a:p>
            <a:pPr lvl="1"/>
            <a:r>
              <a:rPr lang="fr-FR" sz="900" dirty="0" smtClean="0"/>
              <a:t>Ko </a:t>
            </a:r>
            <a:r>
              <a:rPr lang="fr-FR" sz="900" dirty="0" err="1"/>
              <a:t>hler</a:t>
            </a:r>
            <a:r>
              <a:rPr lang="fr-FR" sz="900" dirty="0"/>
              <a:t> T, Perron GG, </a:t>
            </a:r>
            <a:r>
              <a:rPr lang="fr-FR" sz="900" dirty="0" err="1"/>
              <a:t>Buckling</a:t>
            </a:r>
            <a:r>
              <a:rPr lang="fr-FR" sz="900" dirty="0"/>
              <a:t> A, van </a:t>
            </a:r>
            <a:r>
              <a:rPr lang="fr-FR" sz="900" dirty="0" err="1"/>
              <a:t>Delden</a:t>
            </a:r>
            <a:r>
              <a:rPr lang="fr-FR" sz="900" dirty="0"/>
              <a:t> C (2010) Quorum </a:t>
            </a:r>
            <a:r>
              <a:rPr lang="fr-FR" sz="900" dirty="0" err="1"/>
              <a:t>Sensing</a:t>
            </a:r>
            <a:r>
              <a:rPr lang="fr-FR" sz="900" dirty="0"/>
              <a:t> Inhibition Selects for Virulence and </a:t>
            </a:r>
            <a:r>
              <a:rPr lang="fr-FR" sz="900" dirty="0" err="1"/>
              <a:t>Cooperation</a:t>
            </a:r>
            <a:r>
              <a:rPr lang="fr-FR" sz="900" dirty="0"/>
              <a:t> in Pseudomonas </a:t>
            </a:r>
            <a:r>
              <a:rPr lang="fr-FR" sz="900" dirty="0" err="1"/>
              <a:t>aeruginosa</a:t>
            </a:r>
            <a:r>
              <a:rPr lang="fr-FR" sz="900" dirty="0"/>
              <a:t>. </a:t>
            </a:r>
            <a:r>
              <a:rPr lang="fr-FR" sz="900" dirty="0" err="1" smtClean="0"/>
              <a:t>PLoS</a:t>
            </a:r>
            <a:r>
              <a:rPr lang="fr-FR" sz="900" dirty="0"/>
              <a:t> </a:t>
            </a:r>
            <a:r>
              <a:rPr lang="fr-FR" sz="900" dirty="0" err="1" smtClean="0"/>
              <a:t>Pathog</a:t>
            </a:r>
            <a:r>
              <a:rPr lang="fr-FR" sz="900" dirty="0" smtClean="0"/>
              <a:t> </a:t>
            </a:r>
            <a:r>
              <a:rPr lang="fr-FR" sz="900" dirty="0"/>
              <a:t>6(5): e1000883. </a:t>
            </a:r>
            <a:r>
              <a:rPr lang="fr-FR" sz="900" dirty="0" smtClean="0"/>
              <a:t>doi:10.1371/journal.ppat.1000883</a:t>
            </a:r>
          </a:p>
          <a:p>
            <a:pPr lvl="1"/>
            <a:r>
              <a:rPr lang="fr-FR" sz="900" dirty="0"/>
              <a:t>van </a:t>
            </a:r>
            <a:r>
              <a:rPr lang="fr-FR" sz="900" dirty="0" err="1"/>
              <a:t>Delden</a:t>
            </a:r>
            <a:r>
              <a:rPr lang="fr-FR" sz="900" dirty="0"/>
              <a:t> C et </a:t>
            </a:r>
            <a:r>
              <a:rPr lang="fr-FR" sz="900" dirty="0" smtClean="0"/>
              <a:t>al </a:t>
            </a:r>
            <a:r>
              <a:rPr lang="fr-FR" sz="900" dirty="0" err="1" smtClean="0"/>
              <a:t>Azithromycin</a:t>
            </a:r>
            <a:r>
              <a:rPr lang="fr-FR" sz="900" dirty="0" smtClean="0"/>
              <a:t> </a:t>
            </a:r>
            <a:r>
              <a:rPr lang="fr-FR" sz="900" dirty="0"/>
              <a:t>to </a:t>
            </a:r>
            <a:r>
              <a:rPr lang="fr-FR" sz="900" dirty="0" err="1"/>
              <a:t>prevent</a:t>
            </a:r>
            <a:r>
              <a:rPr lang="fr-FR" sz="900" dirty="0"/>
              <a:t> Pseudomonas </a:t>
            </a:r>
            <a:r>
              <a:rPr lang="fr-FR" sz="900" dirty="0" err="1"/>
              <a:t>aeruginosa</a:t>
            </a:r>
            <a:r>
              <a:rPr lang="fr-FR" sz="900" dirty="0"/>
              <a:t> </a:t>
            </a:r>
            <a:r>
              <a:rPr lang="fr-FR" sz="900" dirty="0" err="1"/>
              <a:t>ventilator</a:t>
            </a:r>
            <a:r>
              <a:rPr lang="fr-FR" sz="900" dirty="0"/>
              <a:t>- </a:t>
            </a:r>
            <a:r>
              <a:rPr lang="fr-FR" sz="900" dirty="0" err="1"/>
              <a:t>ssociated</a:t>
            </a:r>
            <a:r>
              <a:rPr lang="fr-FR" sz="900" dirty="0"/>
              <a:t> </a:t>
            </a:r>
            <a:r>
              <a:rPr lang="fr-FR" sz="900" dirty="0" err="1"/>
              <a:t>pneumonia</a:t>
            </a:r>
            <a:r>
              <a:rPr lang="fr-FR" sz="900" dirty="0"/>
              <a:t> </a:t>
            </a:r>
            <a:r>
              <a:rPr lang="en-US" sz="900" dirty="0"/>
              <a:t>by inhibition of quorum sensing: a randomized </a:t>
            </a:r>
            <a:r>
              <a:rPr lang="fr-FR" sz="900" dirty="0" err="1"/>
              <a:t>controlled</a:t>
            </a:r>
            <a:r>
              <a:rPr lang="fr-FR" sz="900" dirty="0"/>
              <a:t> </a:t>
            </a:r>
            <a:r>
              <a:rPr lang="fr-FR" sz="900" dirty="0" smtClean="0"/>
              <a:t>trial Intensive </a:t>
            </a:r>
            <a:r>
              <a:rPr lang="fr-FR" sz="900" dirty="0"/>
              <a:t>Care Med (2012) 38:1118–1125</a:t>
            </a:r>
          </a:p>
          <a:p>
            <a:pPr lvl="1"/>
            <a:endParaRPr lang="fr-FR" altLang="fr-FR" sz="800" dirty="0"/>
          </a:p>
          <a:p>
            <a:r>
              <a:rPr lang="fr-FR" dirty="0" smtClean="0"/>
              <a:t>Les exacerbations bactériennes des bronchopathies (muco comprise) sont transitoirement moins fréquentes sous prophylaxie par macrolides</a:t>
            </a:r>
          </a:p>
          <a:p>
            <a:pPr lvl="2"/>
            <a:r>
              <a:rPr lang="fr-FR" sz="900" dirty="0" smtClean="0"/>
              <a:t>Samson C et al </a:t>
            </a:r>
            <a:r>
              <a:rPr lang="it-IT" sz="900" dirty="0"/>
              <a:t>Respiratory Medicine 117 (2016) </a:t>
            </a:r>
            <a:r>
              <a:rPr lang="it-IT" sz="900" dirty="0" smtClean="0"/>
              <a:t>1e6</a:t>
            </a:r>
          </a:p>
          <a:p>
            <a:pPr lvl="2"/>
            <a:r>
              <a:rPr lang="it-IT" sz="900" dirty="0" smtClean="0"/>
              <a:t>Wong C et al </a:t>
            </a:r>
            <a:r>
              <a:rPr lang="fr-FR" sz="900" b="1" i="1" dirty="0"/>
              <a:t>Lancet </a:t>
            </a:r>
            <a:r>
              <a:rPr lang="fr-FR" sz="900" b="1" dirty="0"/>
              <a:t>2012; 380: </a:t>
            </a:r>
            <a:r>
              <a:rPr lang="fr-FR" sz="900" b="1" dirty="0" smtClean="0"/>
              <a:t>660–67</a:t>
            </a:r>
          </a:p>
          <a:p>
            <a:pPr lvl="2"/>
            <a:r>
              <a:rPr lang="fr-FR" sz="900" b="1" dirty="0" smtClean="0"/>
              <a:t>Kelly C et al </a:t>
            </a:r>
            <a:r>
              <a:rPr lang="nn-NO" sz="900" b="1" dirty="0"/>
              <a:t>Cochrane Database Syst Rev. 2018 Mar 15;3:CD012406</a:t>
            </a:r>
            <a:endParaRPr lang="fr-FR" sz="90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28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2427" y="0"/>
            <a:ext cx="19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A2: facteurs de virulence</a:t>
            </a:r>
            <a:endParaRPr lang="fr-FR" sz="1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21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254"/>
    </mc:Choice>
    <mc:Fallback>
      <p:transition spd="slow" advTm="87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96144"/>
          </a:xfrm>
          <a:solidFill>
            <a:srgbClr val="FFFF00"/>
          </a:solidFill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fr-FR" sz="2800" b="1" dirty="0"/>
              <a:t>Pneumonie vs macrolide </a:t>
            </a:r>
            <a:br>
              <a:rPr lang="fr-FR" sz="2800" b="1" dirty="0"/>
            </a:br>
            <a:r>
              <a:rPr lang="fr-FR" sz="2800" b="1" dirty="0"/>
              <a:t>- </a:t>
            </a:r>
            <a:r>
              <a:rPr lang="fr-FR" sz="2800" dirty="0" smtClean="0"/>
              <a:t>Modification du </a:t>
            </a:r>
            <a:r>
              <a:rPr lang="fr-FR" sz="2800" dirty="0" err="1" smtClean="0"/>
              <a:t>microbiote</a:t>
            </a:r>
            <a:r>
              <a:rPr lang="fr-FR" sz="2800" dirty="0" smtClean="0"/>
              <a:t> respiratoire </a:t>
            </a:r>
            <a:r>
              <a:rPr lang="fr-FR" sz="2800" b="1" dirty="0" smtClean="0"/>
              <a:t>(A3)</a:t>
            </a:r>
            <a:br>
              <a:rPr lang="fr-FR" sz="2800" b="1" dirty="0" smtClean="0"/>
            </a:br>
            <a:r>
              <a:rPr lang="fr-FR" sz="2800" b="1" dirty="0" smtClean="0"/>
              <a:t>effet indirect de l’</a:t>
            </a:r>
            <a:r>
              <a:rPr lang="fr-FR" sz="2800" b="1" dirty="0" err="1" smtClean="0"/>
              <a:t>azythromycine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689448"/>
            <a:ext cx="8229600" cy="461987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fr-FR" sz="3100" dirty="0" smtClean="0"/>
              <a:t>Chez des patients emphysémateux ayant 2 LBA, 8 semaines d’</a:t>
            </a:r>
            <a:r>
              <a:rPr lang="fr-FR" sz="3100" dirty="0" err="1" smtClean="0"/>
              <a:t>azythromycine</a:t>
            </a:r>
            <a:r>
              <a:rPr lang="fr-FR" sz="3100" dirty="0" smtClean="0"/>
              <a:t> (comparaison à des patients sans </a:t>
            </a:r>
            <a:r>
              <a:rPr lang="fr-FR" sz="3100" dirty="0" err="1" smtClean="0"/>
              <a:t>azythro</a:t>
            </a:r>
            <a:r>
              <a:rPr lang="fr-FR" sz="3100" dirty="0" smtClean="0"/>
              <a:t>) s’associe à:</a:t>
            </a:r>
          </a:p>
          <a:p>
            <a:pPr lvl="1">
              <a:lnSpc>
                <a:spcPct val="120000"/>
              </a:lnSpc>
            </a:pPr>
            <a:r>
              <a:rPr lang="fr-FR" sz="2600" dirty="0" smtClean="0"/>
              <a:t>Réduction de la diversité microbienne non cultivable (composition taxonomique)</a:t>
            </a:r>
          </a:p>
          <a:p>
            <a:pPr>
              <a:lnSpc>
                <a:spcPct val="120000"/>
              </a:lnSpc>
            </a:pPr>
            <a:r>
              <a:rPr lang="fr-FR" sz="3100" dirty="0" smtClean="0"/>
              <a:t>Diminution de:</a:t>
            </a:r>
          </a:p>
          <a:p>
            <a:pPr lvl="1">
              <a:lnSpc>
                <a:spcPct val="120000"/>
              </a:lnSpc>
            </a:pPr>
            <a:r>
              <a:rPr lang="fr-FR" sz="2600" dirty="0" err="1" smtClean="0"/>
              <a:t>chemokine</a:t>
            </a:r>
            <a:r>
              <a:rPr lang="fr-FR" sz="2600" dirty="0" smtClean="0"/>
              <a:t>(C-X-C</a:t>
            </a:r>
            <a:r>
              <a:rPr lang="fr-FR" sz="2600" dirty="0"/>
              <a:t>) ligand 1 (CXCL1</a:t>
            </a:r>
            <a:r>
              <a:rPr lang="fr-FR" sz="2600" dirty="0" smtClean="0"/>
              <a:t>),</a:t>
            </a:r>
          </a:p>
          <a:p>
            <a:pPr lvl="1">
              <a:lnSpc>
                <a:spcPct val="120000"/>
              </a:lnSpc>
            </a:pPr>
            <a:r>
              <a:rPr lang="fr-FR" sz="2600" dirty="0" err="1" smtClean="0"/>
              <a:t>tumour</a:t>
            </a:r>
            <a:r>
              <a:rPr lang="fr-FR" sz="2600" dirty="0" smtClean="0"/>
              <a:t> </a:t>
            </a:r>
            <a:r>
              <a:rPr lang="fr-FR" sz="2600" dirty="0" err="1"/>
              <a:t>necrosis</a:t>
            </a:r>
            <a:r>
              <a:rPr lang="fr-FR" sz="2600" dirty="0"/>
              <a:t> factor (</a:t>
            </a:r>
            <a:r>
              <a:rPr lang="fr-FR" sz="2600" dirty="0" smtClean="0"/>
              <a:t>TNF)</a:t>
            </a:r>
          </a:p>
          <a:p>
            <a:pPr lvl="1">
              <a:lnSpc>
                <a:spcPct val="120000"/>
              </a:lnSpc>
            </a:pPr>
            <a:r>
              <a:rPr lang="it-IT" sz="2600" dirty="0" smtClean="0"/>
              <a:t>α</a:t>
            </a:r>
            <a:r>
              <a:rPr lang="it-IT" sz="2600" dirty="0"/>
              <a:t>, interleukin (IL)-</a:t>
            </a:r>
            <a:r>
              <a:rPr lang="it-IT" sz="2600" dirty="0" smtClean="0"/>
              <a:t>13</a:t>
            </a:r>
          </a:p>
          <a:p>
            <a:pPr lvl="1">
              <a:lnSpc>
                <a:spcPct val="120000"/>
              </a:lnSpc>
            </a:pPr>
            <a:r>
              <a:rPr lang="it-IT" sz="2600" dirty="0" smtClean="0"/>
              <a:t>IL-12p40</a:t>
            </a:r>
          </a:p>
          <a:p>
            <a:pPr>
              <a:lnSpc>
                <a:spcPct val="120000"/>
              </a:lnSpc>
            </a:pPr>
            <a:r>
              <a:rPr lang="it-IT" sz="3100" dirty="0" smtClean="0"/>
              <a:t>Augmentation de produits métaboliques bactériens</a:t>
            </a:r>
          </a:p>
          <a:p>
            <a:pPr lvl="1">
              <a:lnSpc>
                <a:spcPct val="120000"/>
              </a:lnSpc>
            </a:pPr>
            <a:r>
              <a:rPr lang="fr-FR" sz="2600" dirty="0" smtClean="0"/>
              <a:t>A glycolique, indol-3-acetate et acide </a:t>
            </a:r>
            <a:r>
              <a:rPr lang="fr-FR" sz="2600" dirty="0" err="1" smtClean="0"/>
              <a:t>linoleique</a:t>
            </a:r>
            <a:endParaRPr lang="fr-FR" sz="2600" dirty="0" smtClean="0"/>
          </a:p>
          <a:p>
            <a:pPr>
              <a:lnSpc>
                <a:spcPct val="120000"/>
              </a:lnSpc>
            </a:pPr>
            <a:r>
              <a:rPr lang="fr-FR" sz="3100" dirty="0" smtClean="0"/>
              <a:t>Ces produits bactériens et non l’</a:t>
            </a:r>
            <a:r>
              <a:rPr lang="fr-FR" sz="3100" dirty="0" err="1" smtClean="0"/>
              <a:t>azythro</a:t>
            </a:r>
            <a:r>
              <a:rPr lang="fr-FR" sz="3100" dirty="0" smtClean="0"/>
              <a:t> directement augmentent ex vivo de:  CXCL1, TNF, IL13 et IL12p40</a:t>
            </a:r>
          </a:p>
          <a:p>
            <a:pPr>
              <a:lnSpc>
                <a:spcPct val="120000"/>
              </a:lnSpc>
            </a:pPr>
            <a:endParaRPr lang="fr-FR" sz="3100" dirty="0" smtClean="0"/>
          </a:p>
          <a:p>
            <a:r>
              <a:rPr lang="fr-FR" b="1" dirty="0"/>
              <a:t>effet </a:t>
            </a:r>
            <a:r>
              <a:rPr lang="fr-FR" b="1" dirty="0" smtClean="0"/>
              <a:t>anti-inflammatoire indirect </a:t>
            </a:r>
            <a:r>
              <a:rPr lang="fr-FR" b="1" dirty="0"/>
              <a:t>de </a:t>
            </a:r>
            <a:r>
              <a:rPr lang="fr-FR" b="1" dirty="0" smtClean="0"/>
              <a:t>la prophylaxie par </a:t>
            </a:r>
            <a:r>
              <a:rPr lang="fr-FR" b="1" dirty="0" err="1" smtClean="0"/>
              <a:t>azythromycine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29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5837" y="6597352"/>
            <a:ext cx="42739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/>
              <a:t>Segal</a:t>
            </a:r>
            <a:r>
              <a:rPr lang="fr-FR" sz="1050" dirty="0"/>
              <a:t> LN, et al. Thorax 2017;72:13–22. doi:10.1136/thoraxjnl-2016-208599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2427" y="0"/>
            <a:ext cx="2147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A3: </a:t>
            </a:r>
            <a:r>
              <a:rPr lang="fr-FR" sz="1400" dirty="0" err="1" smtClean="0"/>
              <a:t>microbiote</a:t>
            </a:r>
            <a:r>
              <a:rPr lang="fr-FR" sz="1400" dirty="0" smtClean="0"/>
              <a:t> respiratoire</a:t>
            </a:r>
            <a:endParaRPr lang="fr-FR" sz="14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2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488"/>
    </mc:Choice>
    <mc:Fallback>
      <p:transition spd="slow" advTm="86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r-FR" dirty="0" smtClean="0"/>
              <a:t>Les pratiques médicales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1301186" y="1196752"/>
            <a:ext cx="5677416" cy="5002842"/>
            <a:chOff x="539552" y="1412776"/>
            <a:chExt cx="5677416" cy="500284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412776"/>
              <a:ext cx="3324225" cy="500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293" y="1434043"/>
              <a:ext cx="2352675" cy="498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ZoneTexte 6"/>
          <p:cNvSpPr txBox="1"/>
          <p:nvPr/>
        </p:nvSpPr>
        <p:spPr>
          <a:xfrm>
            <a:off x="3299720" y="6350169"/>
            <a:ext cx="56573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smtClean="0"/>
              <a:t>Torres A et al</a:t>
            </a:r>
          </a:p>
          <a:p>
            <a:r>
              <a:rPr lang="en-US" sz="900" dirty="0"/>
              <a:t>The </a:t>
            </a:r>
            <a:r>
              <a:rPr lang="en-US" sz="900" dirty="0" err="1"/>
              <a:t>aetiology</a:t>
            </a:r>
            <a:r>
              <a:rPr lang="en-US" sz="900" dirty="0"/>
              <a:t> and antibiotic management of </a:t>
            </a:r>
            <a:r>
              <a:rPr lang="en-US" sz="900" dirty="0" smtClean="0"/>
              <a:t>community-acquired </a:t>
            </a:r>
            <a:r>
              <a:rPr lang="fr-FR" sz="900" dirty="0" err="1" smtClean="0"/>
              <a:t>pneumonia</a:t>
            </a:r>
            <a:r>
              <a:rPr lang="fr-FR" sz="900" dirty="0" smtClean="0"/>
              <a:t> </a:t>
            </a:r>
            <a:r>
              <a:rPr lang="fr-FR" sz="900" dirty="0"/>
              <a:t>in </a:t>
            </a:r>
            <a:r>
              <a:rPr lang="fr-FR" sz="900" dirty="0" err="1"/>
              <a:t>adults</a:t>
            </a:r>
            <a:r>
              <a:rPr lang="fr-FR" sz="900" dirty="0"/>
              <a:t> in Europe: a </a:t>
            </a:r>
            <a:r>
              <a:rPr lang="fr-FR" sz="900" dirty="0" err="1"/>
              <a:t>literature</a:t>
            </a:r>
            <a:r>
              <a:rPr lang="fr-FR" sz="900" dirty="0"/>
              <a:t> </a:t>
            </a:r>
            <a:r>
              <a:rPr lang="fr-FR" sz="900" dirty="0" err="1"/>
              <a:t>review</a:t>
            </a:r>
            <a:endParaRPr lang="fr-FR" sz="900" dirty="0" smtClean="0"/>
          </a:p>
          <a:p>
            <a:r>
              <a:rPr lang="fr-FR" sz="900" dirty="0" err="1" smtClean="0"/>
              <a:t>Eur</a:t>
            </a:r>
            <a:r>
              <a:rPr lang="fr-FR" sz="900" dirty="0" smtClean="0"/>
              <a:t> </a:t>
            </a:r>
            <a:r>
              <a:rPr lang="fr-FR" sz="900" dirty="0"/>
              <a:t>J Clin </a:t>
            </a:r>
            <a:r>
              <a:rPr lang="fr-FR" sz="900" dirty="0" err="1"/>
              <a:t>Microbiol</a:t>
            </a:r>
            <a:r>
              <a:rPr lang="fr-FR" sz="900" dirty="0"/>
              <a:t> Infect Dis (2014) 33:1065–1079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3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2427" y="5985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4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98"/>
    </mc:Choice>
    <mc:Fallback>
      <p:transition spd="slow" advTm="33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1" y="186556"/>
            <a:ext cx="8504308" cy="1143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fr-FR" sz="2400" b="1" dirty="0" smtClean="0"/>
              <a:t>Pneumonie vs macrolide </a:t>
            </a:r>
            <a:br>
              <a:rPr lang="fr-FR" sz="2400" b="1" dirty="0" smtClean="0"/>
            </a:br>
            <a:r>
              <a:rPr lang="fr-FR" sz="2400" dirty="0" smtClean="0"/>
              <a:t>Modification du </a:t>
            </a:r>
            <a:r>
              <a:rPr lang="fr-FR" sz="2400" dirty="0" err="1" smtClean="0"/>
              <a:t>microbiote</a:t>
            </a:r>
            <a:r>
              <a:rPr lang="fr-FR" sz="2400" dirty="0" smtClean="0"/>
              <a:t> intestinal (A4)</a:t>
            </a:r>
            <a:br>
              <a:rPr lang="fr-FR" sz="2400" dirty="0" smtClean="0"/>
            </a:br>
            <a:r>
              <a:rPr lang="fr-FR" sz="2000" dirty="0" smtClean="0"/>
              <a:t>« décontamination digestive ± réduction des </a:t>
            </a:r>
            <a:r>
              <a:rPr lang="fr-FR" sz="2000" dirty="0" err="1" smtClean="0"/>
              <a:t>microinhalation</a:t>
            </a:r>
            <a:r>
              <a:rPr lang="fr-FR" sz="2000" dirty="0" smtClean="0"/>
              <a:t> ±… »</a:t>
            </a:r>
            <a:endParaRPr lang="fr-FR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84177"/>
            <a:ext cx="8229600" cy="820687"/>
          </a:xfrm>
        </p:spPr>
        <p:txBody>
          <a:bodyPr>
            <a:normAutofit/>
          </a:bodyPr>
          <a:lstStyle/>
          <a:p>
            <a:r>
              <a:rPr lang="fr-FR" sz="2000" dirty="0" smtClean="0"/>
              <a:t>Patients en réa post-chirurgical</a:t>
            </a:r>
          </a:p>
          <a:p>
            <a:r>
              <a:rPr lang="fr-FR" sz="2000" dirty="0" smtClean="0"/>
              <a:t>Exposés ou non à l’érythromycine pour reprise du transit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212334"/>
            <a:ext cx="2133600" cy="365125"/>
          </a:xfrm>
        </p:spPr>
        <p:txBody>
          <a:bodyPr/>
          <a:lstStyle/>
          <a:p>
            <a:fld id="{B5D566AF-4A0C-4096-8D87-9A146B49796C}" type="slidenum">
              <a:rPr lang="fr-FR" smtClean="0"/>
              <a:t>30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139952" y="6423719"/>
            <a:ext cx="4903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err="1" smtClean="0"/>
              <a:t>Simonis</a:t>
            </a:r>
            <a:r>
              <a:rPr lang="fr-FR" sz="800" dirty="0" smtClean="0"/>
              <a:t>  F et al</a:t>
            </a:r>
            <a:endParaRPr lang="fr-FR" sz="800" dirty="0"/>
          </a:p>
          <a:p>
            <a:r>
              <a:rPr lang="en-US" sz="800" dirty="0"/>
              <a:t> Macrolide therapy is associated with reduced mortality in acute respiratory distress syndrome (ARDS) </a:t>
            </a:r>
            <a:r>
              <a:rPr lang="en-US" sz="800" dirty="0" smtClean="0"/>
              <a:t>patients</a:t>
            </a:r>
          </a:p>
          <a:p>
            <a:r>
              <a:rPr lang="fr-FR" sz="800" dirty="0" smtClean="0"/>
              <a:t> </a:t>
            </a:r>
            <a:r>
              <a:rPr lang="fr-FR" sz="800" i="1" dirty="0"/>
              <a:t>Ann </a:t>
            </a:r>
            <a:r>
              <a:rPr lang="fr-FR" sz="800" i="1" dirty="0" err="1"/>
              <a:t>Transl</a:t>
            </a:r>
            <a:r>
              <a:rPr lang="fr-FR" sz="800" i="1" dirty="0"/>
              <a:t> Med </a:t>
            </a:r>
            <a:r>
              <a:rPr lang="fr-FR" sz="800" dirty="0"/>
              <a:t>2018;6(2):24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360040" y="2308994"/>
            <a:ext cx="8316416" cy="3724201"/>
            <a:chOff x="-9285" y="1196752"/>
            <a:chExt cx="15032939" cy="334781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196752"/>
              <a:ext cx="149161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85" y="3573016"/>
              <a:ext cx="2628900" cy="97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675" y="3653979"/>
              <a:ext cx="2874268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998" y="3615879"/>
              <a:ext cx="2562225" cy="885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0295" y="3634929"/>
              <a:ext cx="3238500" cy="84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24671" y="3639691"/>
              <a:ext cx="257175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ZoneTexte 12"/>
          <p:cNvSpPr txBox="1"/>
          <p:nvPr/>
        </p:nvSpPr>
        <p:spPr>
          <a:xfrm>
            <a:off x="179512" y="6228020"/>
            <a:ext cx="772423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La </a:t>
            </a:r>
            <a:r>
              <a:rPr lang="fr-FR" dirty="0" err="1" smtClean="0"/>
              <a:t>pré-exposition</a:t>
            </a:r>
            <a:r>
              <a:rPr lang="fr-FR" dirty="0" smtClean="0"/>
              <a:t> à l’érythromycine diminue les SDRA d’origine extra-pulmonaire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2427" y="0"/>
            <a:ext cx="1979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A4: </a:t>
            </a:r>
            <a:r>
              <a:rPr lang="fr-FR" sz="1400" dirty="0" err="1" smtClean="0"/>
              <a:t>microbiote</a:t>
            </a:r>
            <a:r>
              <a:rPr lang="fr-FR" sz="1400" dirty="0" smtClean="0"/>
              <a:t> </a:t>
            </a:r>
            <a:r>
              <a:rPr lang="fr-FR" sz="1400" dirty="0" smtClean="0"/>
              <a:t>intestinal</a:t>
            </a:r>
            <a:endParaRPr lang="fr-FR" sz="1400" dirty="0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9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77"/>
    </mc:Choice>
    <mc:Fallback>
      <p:transition spd="slow" advTm="86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8229600" cy="1301006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l"/>
            <a:r>
              <a:rPr lang="fr-FR" sz="3200" b="1" dirty="0"/>
              <a:t>Pneumonie vs </a:t>
            </a:r>
            <a:r>
              <a:rPr lang="fr-FR" sz="3200" b="1" dirty="0" smtClean="0"/>
              <a:t>macrolide</a:t>
            </a:r>
            <a:br>
              <a:rPr lang="fr-FR" sz="3200" b="1" dirty="0" smtClean="0"/>
            </a:br>
            <a:r>
              <a:rPr lang="fr-FR" sz="3200" b="1" dirty="0" smtClean="0"/>
              <a:t>effets </a:t>
            </a:r>
            <a:r>
              <a:rPr lang="fr-FR" sz="3200" b="1" dirty="0" err="1" smtClean="0"/>
              <a:t>imunomodulateurs</a:t>
            </a:r>
            <a:r>
              <a:rPr lang="fr-FR" sz="3200" b="1" dirty="0" smtClean="0"/>
              <a:t> (A5)</a:t>
            </a:r>
            <a:br>
              <a:rPr lang="fr-FR" sz="3200" b="1" dirty="0" smtClean="0"/>
            </a:br>
            <a:r>
              <a:rPr lang="fr-FR" sz="3200" b="1" dirty="0" smtClean="0"/>
              <a:t>effet antiinflammatoire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31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2427" y="0"/>
            <a:ext cx="1448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A5: inflammation</a:t>
            </a:r>
            <a:endParaRPr lang="fr-FR" sz="1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90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04"/>
    </mc:Choice>
    <mc:Fallback>
      <p:transition spd="slow" advTm="10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r>
              <a:rPr lang="fr-FR" sz="3200" dirty="0" smtClean="0"/>
              <a:t>Macrolide ou antiinflammatoire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3875204" y="6309320"/>
            <a:ext cx="5238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err="1" smtClean="0"/>
              <a:t>Zarogoulidis</a:t>
            </a:r>
            <a:r>
              <a:rPr lang="fr-FR" sz="800" dirty="0" smtClean="0"/>
              <a:t> P et al</a:t>
            </a:r>
          </a:p>
          <a:p>
            <a:r>
              <a:rPr lang="fr-FR" sz="800" dirty="0" smtClean="0"/>
              <a:t>Macrolides</a:t>
            </a:r>
            <a:r>
              <a:rPr lang="fr-FR" sz="800" dirty="0"/>
              <a:t>: </a:t>
            </a:r>
            <a:r>
              <a:rPr lang="fr-FR" sz="800" dirty="0" err="1"/>
              <a:t>from</a:t>
            </a:r>
            <a:r>
              <a:rPr lang="fr-FR" sz="800" dirty="0"/>
              <a:t> in vitro </a:t>
            </a:r>
            <a:r>
              <a:rPr lang="fr-FR" sz="800" dirty="0" smtClean="0"/>
              <a:t>anti-</a:t>
            </a:r>
            <a:r>
              <a:rPr lang="fr-FR" sz="800" dirty="0" err="1" smtClean="0"/>
              <a:t>inflammatory</a:t>
            </a:r>
            <a:r>
              <a:rPr lang="fr-FR" sz="800" dirty="0" smtClean="0"/>
              <a:t> </a:t>
            </a:r>
            <a:r>
              <a:rPr lang="en-US" sz="800" dirty="0" smtClean="0"/>
              <a:t>and </a:t>
            </a:r>
            <a:r>
              <a:rPr lang="en-US" sz="800" dirty="0"/>
              <a:t>immunomodulatory properties to clinical </a:t>
            </a:r>
            <a:r>
              <a:rPr lang="en-US" sz="800" dirty="0" smtClean="0"/>
              <a:t>practice </a:t>
            </a:r>
            <a:r>
              <a:rPr lang="fr-FR" sz="800" dirty="0" smtClean="0"/>
              <a:t>in </a:t>
            </a:r>
            <a:r>
              <a:rPr lang="fr-FR" sz="800" dirty="0" err="1"/>
              <a:t>respiratory</a:t>
            </a:r>
            <a:r>
              <a:rPr lang="fr-FR" sz="800" dirty="0"/>
              <a:t> </a:t>
            </a:r>
            <a:r>
              <a:rPr lang="fr-FR" sz="800" dirty="0" err="1"/>
              <a:t>diseases</a:t>
            </a:r>
            <a:endParaRPr lang="fr-FR" sz="800" dirty="0" smtClean="0"/>
          </a:p>
          <a:p>
            <a:r>
              <a:rPr lang="fr-FR" sz="800" dirty="0" err="1" smtClean="0"/>
              <a:t>Eur</a:t>
            </a:r>
            <a:r>
              <a:rPr lang="fr-FR" sz="800" dirty="0" smtClean="0"/>
              <a:t> </a:t>
            </a:r>
            <a:r>
              <a:rPr lang="fr-FR" sz="800" dirty="0"/>
              <a:t>J Clin </a:t>
            </a:r>
            <a:r>
              <a:rPr lang="fr-FR" sz="800" dirty="0" err="1"/>
              <a:t>Pharmacol</a:t>
            </a:r>
            <a:r>
              <a:rPr lang="fr-FR" sz="800" dirty="0"/>
              <a:t> (2012) 68:479–503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6" y="591146"/>
            <a:ext cx="8251268" cy="571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32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2427" y="0"/>
            <a:ext cx="1448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A5: inflammation</a:t>
            </a:r>
            <a:endParaRPr lang="fr-FR" sz="1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76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69"/>
    </mc:Choice>
    <mc:Fallback>
      <p:transition spd="slow" advTm="18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9691"/>
            <a:ext cx="8229600" cy="11430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04664"/>
            <a:ext cx="8352928" cy="63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33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2427" y="0"/>
            <a:ext cx="1448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A5: inflammation</a:t>
            </a:r>
            <a:endParaRPr lang="fr-FR" sz="1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5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43"/>
    </mc:Choice>
    <mc:Fallback>
      <p:transition spd="slow" advTm="10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6388" y="0"/>
            <a:ext cx="8363272" cy="106613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Pneumonie expérimentale post-grippale pneumocoque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516215" y="6021288"/>
            <a:ext cx="2533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 smtClean="0"/>
              <a:t>Karlström</a:t>
            </a:r>
            <a:r>
              <a:rPr lang="fr-FR" sz="900" dirty="0" smtClean="0"/>
              <a:t> A et al; </a:t>
            </a:r>
            <a:r>
              <a:rPr lang="en-US" sz="900" dirty="0" smtClean="0"/>
              <a:t>Treatment </a:t>
            </a:r>
            <a:r>
              <a:rPr lang="en-US" sz="900" dirty="0"/>
              <a:t>with protein synthesis inhibitors improves </a:t>
            </a:r>
            <a:r>
              <a:rPr lang="en-US" sz="900" dirty="0" smtClean="0"/>
              <a:t>outcomes from </a:t>
            </a:r>
            <a:r>
              <a:rPr lang="en-US" sz="900" dirty="0"/>
              <a:t>secondary bacterial pneumonia following </a:t>
            </a:r>
            <a:r>
              <a:rPr lang="en-US" sz="900" dirty="0" smtClean="0"/>
              <a:t>influenza</a:t>
            </a:r>
            <a:r>
              <a:rPr lang="fr-FR" sz="900" dirty="0" smtClean="0"/>
              <a:t>. </a:t>
            </a:r>
            <a:r>
              <a:rPr lang="en-US" sz="900" i="1" dirty="0" err="1" smtClean="0"/>
              <a:t>J.Infect</a:t>
            </a:r>
            <a:r>
              <a:rPr lang="en-US" sz="900" i="1" dirty="0" smtClean="0"/>
              <a:t> </a:t>
            </a:r>
            <a:r>
              <a:rPr lang="en-US" sz="900" i="1" dirty="0"/>
              <a:t>Dis</a:t>
            </a:r>
            <a:r>
              <a:rPr lang="en-US" sz="900" dirty="0"/>
              <a:t>. </a:t>
            </a:r>
            <a:r>
              <a:rPr lang="en-US" sz="900" dirty="0" smtClean="0"/>
              <a:t>2009; 199(3</a:t>
            </a:r>
            <a:r>
              <a:rPr lang="en-US" sz="900" dirty="0"/>
              <a:t>): 311–319</a:t>
            </a:r>
            <a:endParaRPr lang="fr-FR" sz="9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77" y="1000964"/>
            <a:ext cx="4447947" cy="276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253" y="1062854"/>
            <a:ext cx="407719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70105"/>
            <a:ext cx="6102911" cy="301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34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025736" y="4213959"/>
            <a:ext cx="284866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Réduction de l’inflammation</a:t>
            </a:r>
          </a:p>
          <a:p>
            <a:r>
              <a:rPr lang="fr-FR" dirty="0" smtClean="0"/>
              <a:t>Pas d’effet antibactérien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025736" y="4855991"/>
            <a:ext cx="252832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Amélioration de la survie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2427" y="0"/>
            <a:ext cx="1448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A5: inflammation</a:t>
            </a:r>
            <a:endParaRPr lang="fr-FR" sz="14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7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58"/>
    </mc:Choice>
    <mc:Fallback>
      <p:transition spd="slow" advTm="83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Hypothèses – les faits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fr-FR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Hypothèses biologiques Les macrolides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Complètent le spectre des bactéries pneumo-pathogènes</a:t>
            </a:r>
          </a:p>
          <a:p>
            <a:pPr lvl="3"/>
            <a:r>
              <a:rPr lang="fr-FR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Legionella</a:t>
            </a:r>
            <a:r>
              <a:rPr lang="fr-FR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pneumophila</a:t>
            </a:r>
            <a:endParaRPr lang="fr-FR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3"/>
            <a:r>
              <a:rPr lang="fr-FR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Mycoplasma</a:t>
            </a:r>
            <a:r>
              <a:rPr lang="fr-FR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pneumoniae</a:t>
            </a:r>
            <a:endParaRPr lang="fr-FR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3"/>
            <a:r>
              <a:rPr lang="fr-FR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Chlamydia </a:t>
            </a:r>
            <a:r>
              <a:rPr lang="fr-FR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pneumoniae</a:t>
            </a:r>
            <a:endParaRPr lang="fr-FR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fr-FR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Altèrent des facteurs de virulence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Modifient le </a:t>
            </a:r>
            <a:r>
              <a:rPr lang="fr-FR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microbiote</a:t>
            </a:r>
            <a:r>
              <a:rPr lang="fr-FR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respiratoire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Modifient le </a:t>
            </a:r>
            <a:r>
              <a:rPr lang="fr-FR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microbiote</a:t>
            </a:r>
            <a:r>
              <a:rPr lang="fr-FR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intestinal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Sont </a:t>
            </a:r>
            <a:r>
              <a:rPr lang="fr-FR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immunomodulateurs</a:t>
            </a:r>
            <a:endParaRPr lang="fr-FR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571500" indent="-514350">
              <a:buFont typeface="+mj-lt"/>
              <a:buAutoNum type="alphaUcPeriod"/>
            </a:pPr>
            <a:r>
              <a:rPr lang="fr-FR" dirty="0" smtClean="0">
                <a:solidFill>
                  <a:srgbClr val="FF0000"/>
                </a:solidFill>
              </a:rPr>
              <a:t>Hypothèses médicales - Conséquences espérées:</a:t>
            </a:r>
          </a:p>
          <a:p>
            <a:pPr marL="971550" lvl="1" indent="-514350">
              <a:buFont typeface="+mj-lt"/>
              <a:buAutoNum type="alphaUcPeriod"/>
            </a:pPr>
            <a:r>
              <a:rPr lang="fr-FR" dirty="0" smtClean="0">
                <a:solidFill>
                  <a:srgbClr val="FF0000"/>
                </a:solidFill>
              </a:rPr>
              <a:t>Les macrolides améliorent le pronostic des pneumonies bactériennes aigues</a:t>
            </a:r>
          </a:p>
          <a:p>
            <a:pPr lvl="1"/>
            <a:r>
              <a:rPr lang="fr-FR" dirty="0" smtClean="0">
                <a:solidFill>
                  <a:srgbClr val="FF0000"/>
                </a:solidFill>
              </a:rPr>
              <a:t>Réduction de</a:t>
            </a:r>
          </a:p>
          <a:p>
            <a:pPr marL="1371600" lvl="2" indent="-514350">
              <a:buFont typeface="+mj-lt"/>
              <a:buAutoNum type="arabicPeriod"/>
            </a:pPr>
            <a:r>
              <a:rPr lang="fr-FR" dirty="0" smtClean="0">
                <a:solidFill>
                  <a:srgbClr val="FF0000"/>
                </a:solidFill>
              </a:rPr>
              <a:t>la mortalité</a:t>
            </a:r>
          </a:p>
          <a:p>
            <a:pPr marL="1371600" lvl="2" indent="-514350">
              <a:buFont typeface="+mj-lt"/>
              <a:buAutoNum type="arabicPeriod"/>
            </a:pPr>
            <a:r>
              <a:rPr lang="fr-FR" dirty="0" smtClean="0">
                <a:solidFill>
                  <a:srgbClr val="FF0000"/>
                </a:solidFill>
              </a:rPr>
              <a:t>passages en réanimation</a:t>
            </a:r>
          </a:p>
          <a:p>
            <a:pPr marL="1371600" lvl="2" indent="-514350">
              <a:buFont typeface="+mj-lt"/>
              <a:buAutoNum type="arabicPeriod"/>
            </a:pPr>
            <a:r>
              <a:rPr lang="fr-FR" dirty="0" smtClean="0">
                <a:solidFill>
                  <a:srgbClr val="FF0000"/>
                </a:solidFill>
              </a:rPr>
              <a:t>Durée d’hospitalisation</a:t>
            </a:r>
          </a:p>
          <a:p>
            <a:pPr marL="1371600" lvl="2" indent="-514350">
              <a:buFont typeface="+mj-lt"/>
              <a:buAutoNum type="arabicPeriod"/>
            </a:pPr>
            <a:r>
              <a:rPr lang="fr-FR" dirty="0" smtClean="0">
                <a:solidFill>
                  <a:srgbClr val="FF0000"/>
                </a:solidFill>
              </a:rPr>
              <a:t>……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35</a:t>
            </a:fld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6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8"/>
    </mc:Choice>
    <mc:Fallback>
      <p:transition spd="slow" advTm="6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48680"/>
          </a:xfrm>
        </p:spPr>
        <p:txBody>
          <a:bodyPr>
            <a:noAutofit/>
          </a:bodyPr>
          <a:lstStyle/>
          <a:p>
            <a:r>
              <a:rPr lang="fr-FR" sz="2400" dirty="0" smtClean="0"/>
              <a:t>Macrolide vs pneumonie - Meta analyse 2012 - mortalité</a:t>
            </a:r>
            <a:endParaRPr 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5004049" y="6273225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err="1" smtClean="0"/>
              <a:t>Asadi</a:t>
            </a:r>
            <a:r>
              <a:rPr lang="fr-FR" sz="800" dirty="0" smtClean="0"/>
              <a:t> A et al</a:t>
            </a:r>
          </a:p>
          <a:p>
            <a:r>
              <a:rPr lang="fr-FR" sz="800" dirty="0" smtClean="0"/>
              <a:t>Macrolide-</a:t>
            </a:r>
            <a:r>
              <a:rPr lang="fr-FR" sz="800" dirty="0" err="1" smtClean="0"/>
              <a:t>Based</a:t>
            </a:r>
            <a:r>
              <a:rPr lang="fr-FR" sz="800" dirty="0" smtClean="0"/>
              <a:t> </a:t>
            </a:r>
            <a:r>
              <a:rPr lang="fr-FR" sz="800" dirty="0" err="1"/>
              <a:t>Regimens</a:t>
            </a:r>
            <a:r>
              <a:rPr lang="fr-FR" sz="800" dirty="0"/>
              <a:t> and </a:t>
            </a:r>
            <a:r>
              <a:rPr lang="fr-FR" sz="800" dirty="0" err="1" smtClean="0"/>
              <a:t>Mortality</a:t>
            </a:r>
            <a:r>
              <a:rPr lang="fr-FR" sz="800" dirty="0" smtClean="0"/>
              <a:t> </a:t>
            </a:r>
            <a:r>
              <a:rPr lang="en-US" sz="800" dirty="0" smtClean="0"/>
              <a:t>in </a:t>
            </a:r>
            <a:r>
              <a:rPr lang="en-US" sz="800" dirty="0"/>
              <a:t>Hospitalized Patients With </a:t>
            </a:r>
            <a:r>
              <a:rPr lang="en-US" sz="800" dirty="0" smtClean="0"/>
              <a:t>Community-Acquired </a:t>
            </a:r>
            <a:r>
              <a:rPr lang="en-US" sz="800" dirty="0"/>
              <a:t>Pneumonia: A Systematic </a:t>
            </a:r>
            <a:r>
              <a:rPr lang="en-US" sz="800" dirty="0" smtClean="0"/>
              <a:t>Review </a:t>
            </a:r>
            <a:r>
              <a:rPr lang="fr-FR" sz="800" dirty="0" smtClean="0"/>
              <a:t>and </a:t>
            </a:r>
            <a:r>
              <a:rPr lang="fr-FR" sz="800" dirty="0"/>
              <a:t>Meta-</a:t>
            </a:r>
            <a:r>
              <a:rPr lang="fr-FR" sz="800" dirty="0" err="1"/>
              <a:t>analysis</a:t>
            </a:r>
            <a:endParaRPr lang="en-US" sz="800" dirty="0" smtClean="0"/>
          </a:p>
          <a:p>
            <a:r>
              <a:rPr lang="en-US" sz="800" dirty="0" smtClean="0"/>
              <a:t>Clinical </a:t>
            </a:r>
            <a:r>
              <a:rPr lang="en-US" sz="800" dirty="0"/>
              <a:t>Infectious Diseases 2012;55(3):371–80</a:t>
            </a:r>
            <a:endParaRPr lang="fr-FR" sz="8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2" y="3168221"/>
            <a:ext cx="8620993" cy="314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1" y="938758"/>
            <a:ext cx="8528000" cy="2218495"/>
            <a:chOff x="-2196752" y="1028381"/>
            <a:chExt cx="14849476" cy="3081111"/>
          </a:xfrm>
        </p:grpSpPr>
        <p:pic>
          <p:nvPicPr>
            <p:cNvPr id="14340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96752" y="1556792"/>
              <a:ext cx="14849476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49154" y="1028381"/>
              <a:ext cx="13525500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36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314588" y="1444134"/>
            <a:ext cx="182941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Non randomisées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308304" y="4427820"/>
            <a:ext cx="138377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randomisées</a:t>
            </a:r>
            <a:endParaRPr lang="fr-FR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1252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10"/>
    </mc:Choice>
    <mc:Fallback>
      <p:transition spd="slow" advTm="41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472"/>
            <a:ext cx="4535257" cy="545208"/>
          </a:xfrm>
        </p:spPr>
        <p:txBody>
          <a:bodyPr>
            <a:noAutofit/>
          </a:bodyPr>
          <a:lstStyle/>
          <a:p>
            <a:r>
              <a:rPr lang="fr-FR" sz="2800" dirty="0" smtClean="0"/>
              <a:t>Pneumonie hospitalisée</a:t>
            </a: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4435684" y="0"/>
            <a:ext cx="4528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Jonathan S. Lee, MD; Daniel L. </a:t>
            </a:r>
            <a:r>
              <a:rPr lang="fr-FR" sz="800" dirty="0" err="1"/>
              <a:t>Giesler</a:t>
            </a:r>
            <a:r>
              <a:rPr lang="fr-FR" sz="800" dirty="0"/>
              <a:t>, MD, </a:t>
            </a:r>
            <a:r>
              <a:rPr lang="fr-FR" sz="800" dirty="0" err="1"/>
              <a:t>PharmD;Walid</a:t>
            </a:r>
            <a:r>
              <a:rPr lang="fr-FR" sz="800" dirty="0"/>
              <a:t> F. </a:t>
            </a:r>
            <a:r>
              <a:rPr lang="fr-FR" sz="800" dirty="0" err="1"/>
              <a:t>Gellad</a:t>
            </a:r>
            <a:r>
              <a:rPr lang="fr-FR" sz="800" dirty="0"/>
              <a:t>, MD, MPH; Michael J. Fine, MD, </a:t>
            </a:r>
            <a:r>
              <a:rPr lang="fr-FR" sz="800" dirty="0" err="1"/>
              <a:t>MSc</a:t>
            </a:r>
            <a:endParaRPr lang="en-US" sz="800" dirty="0" smtClean="0"/>
          </a:p>
          <a:p>
            <a:r>
              <a:rPr lang="en-US" sz="800" dirty="0" smtClean="0"/>
              <a:t>Antibiotic </a:t>
            </a:r>
            <a:r>
              <a:rPr lang="en-US" sz="800" dirty="0"/>
              <a:t>Therapy for Adults </a:t>
            </a:r>
            <a:r>
              <a:rPr lang="en-US" sz="800" dirty="0" smtClean="0"/>
              <a:t>Hospitalized </a:t>
            </a:r>
            <a:r>
              <a:rPr lang="fr-FR" sz="800" dirty="0" err="1" smtClean="0"/>
              <a:t>With</a:t>
            </a:r>
            <a:r>
              <a:rPr lang="fr-FR" sz="800" dirty="0" smtClean="0"/>
              <a:t> </a:t>
            </a:r>
            <a:r>
              <a:rPr lang="fr-FR" sz="800" dirty="0" err="1"/>
              <a:t>Community-Acquired</a:t>
            </a:r>
            <a:r>
              <a:rPr lang="fr-FR" sz="800" dirty="0"/>
              <a:t> </a:t>
            </a:r>
            <a:r>
              <a:rPr lang="fr-FR" sz="800" dirty="0" err="1" smtClean="0"/>
              <a:t>Pneumonia</a:t>
            </a:r>
            <a:r>
              <a:rPr lang="fr-FR" sz="800" dirty="0" smtClean="0"/>
              <a:t> A </a:t>
            </a:r>
            <a:r>
              <a:rPr lang="fr-FR" sz="800" dirty="0" err="1"/>
              <a:t>Systematic</a:t>
            </a:r>
            <a:r>
              <a:rPr lang="fr-FR" sz="800" dirty="0"/>
              <a:t> </a:t>
            </a:r>
            <a:r>
              <a:rPr lang="fr-FR" sz="800" dirty="0" err="1" smtClean="0"/>
              <a:t>Review</a:t>
            </a:r>
            <a:endParaRPr lang="fr-FR" sz="800" dirty="0" smtClean="0"/>
          </a:p>
          <a:p>
            <a:r>
              <a:rPr lang="fr-FR" sz="800" dirty="0"/>
              <a:t>JAMA. 2016;315(6):593-602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7" y="548680"/>
            <a:ext cx="8858461" cy="622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37</a:t>
            </a:fld>
            <a:endParaRPr lang="fr-F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8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19"/>
    </mc:Choice>
    <mc:Fallback>
      <p:transition spd="slow" advTm="28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6857" y="116632"/>
            <a:ext cx="8229600" cy="1143000"/>
          </a:xfrm>
        </p:spPr>
        <p:txBody>
          <a:bodyPr>
            <a:noAutofit/>
          </a:bodyPr>
          <a:lstStyle/>
          <a:p>
            <a:r>
              <a:rPr lang="fr-FR" sz="2400" dirty="0" smtClean="0"/>
              <a:t>Chez l’homme, les pneumonies bactériennes </a:t>
            </a:r>
            <a:r>
              <a:rPr lang="fr-FR" sz="2400" dirty="0" err="1" smtClean="0"/>
              <a:t>ont-elles</a:t>
            </a:r>
            <a:r>
              <a:rPr lang="fr-FR" sz="2400" dirty="0" smtClean="0"/>
              <a:t> un meilleur devenir avec un traitement comportant un macrolide ?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547" y="1340768"/>
            <a:ext cx="8075240" cy="1036712"/>
          </a:xfrm>
        </p:spPr>
        <p:txBody>
          <a:bodyPr>
            <a:normAutofit/>
          </a:bodyPr>
          <a:lstStyle/>
          <a:p>
            <a:r>
              <a:rPr lang="fr-FR" sz="1600" dirty="0" smtClean="0"/>
              <a:t>Pneumonie communautaire hospitalisée (réa non inclus)</a:t>
            </a:r>
          </a:p>
          <a:p>
            <a:r>
              <a:rPr lang="fr-FR" sz="1600" dirty="0" smtClean="0"/>
              <a:t>Randomisation: B-</a:t>
            </a:r>
            <a:r>
              <a:rPr lang="fr-FR" sz="1600" dirty="0" err="1" smtClean="0"/>
              <a:t>lactam</a:t>
            </a:r>
            <a:r>
              <a:rPr lang="fr-FR" sz="1600" dirty="0" smtClean="0"/>
              <a:t> vs </a:t>
            </a:r>
            <a:r>
              <a:rPr lang="fr-FR" sz="1600" dirty="0" err="1" smtClean="0"/>
              <a:t>B-lactam+macrolide</a:t>
            </a:r>
            <a:r>
              <a:rPr lang="fr-FR" sz="1600" dirty="0" smtClean="0"/>
              <a:t> vs </a:t>
            </a:r>
            <a:r>
              <a:rPr lang="fr-FR" sz="1600" dirty="0" err="1" smtClean="0"/>
              <a:t>fluoroquinolone</a:t>
            </a:r>
          </a:p>
          <a:p>
            <a:pPr lvl="1"/>
            <a:r>
              <a:rPr lang="fr-FR" sz="1200" dirty="0" err="1" smtClean="0"/>
              <a:t>Postma</a:t>
            </a:r>
            <a:r>
              <a:rPr lang="fr-FR" sz="1200" dirty="0" smtClean="0"/>
              <a:t> DF et al . CAP SART: N </a:t>
            </a:r>
            <a:r>
              <a:rPr lang="fr-FR" sz="1200" dirty="0" err="1" smtClean="0"/>
              <a:t>Engl</a:t>
            </a:r>
            <a:r>
              <a:rPr lang="fr-FR" sz="1200" dirty="0" smtClean="0"/>
              <a:t> J Med 2015;372:1312-23.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38</a:t>
            </a:fld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323528" y="2612625"/>
            <a:ext cx="3096344" cy="3120631"/>
            <a:chOff x="323528" y="2612625"/>
            <a:chExt cx="4113262" cy="319263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972665"/>
              <a:ext cx="4113262" cy="28325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323528" y="2612625"/>
              <a:ext cx="2678403" cy="3778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Mortalité à 90 jours</a:t>
              </a:r>
              <a:endParaRPr lang="fr-FR" dirty="0"/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92896"/>
            <a:ext cx="5256585" cy="3672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Flèche vers le bas 6"/>
          <p:cNvSpPr/>
          <p:nvPr/>
        </p:nvSpPr>
        <p:spPr>
          <a:xfrm>
            <a:off x="1331640" y="5733256"/>
            <a:ext cx="54006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11560" y="6453336"/>
            <a:ext cx="78052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B-</a:t>
            </a:r>
            <a:r>
              <a:rPr lang="fr-FR" dirty="0" err="1" smtClean="0"/>
              <a:t>lactam</a:t>
            </a:r>
            <a:r>
              <a:rPr lang="fr-FR" dirty="0" smtClean="0"/>
              <a:t> mono thérapie non inférieure à</a:t>
            </a:r>
            <a:r>
              <a:rPr lang="fr-FR" dirty="0"/>
              <a:t> </a:t>
            </a:r>
            <a:r>
              <a:rPr lang="fr-FR" dirty="0" err="1"/>
              <a:t>B-lactam+macrolide</a:t>
            </a:r>
            <a:r>
              <a:rPr lang="fr-FR" dirty="0"/>
              <a:t> </a:t>
            </a:r>
            <a:r>
              <a:rPr lang="fr-FR" dirty="0" smtClean="0"/>
              <a:t>ou </a:t>
            </a:r>
            <a:r>
              <a:rPr lang="fr-FR" dirty="0" err="1"/>
              <a:t>fluoroquinolone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59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58"/>
    </mc:Choice>
    <mc:Fallback>
      <p:transition spd="slow" advTm="70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pPr algn="l"/>
            <a:r>
              <a:rPr lang="fr-FR" sz="3200" b="1" dirty="0" smtClean="0"/>
              <a:t>Pneumonie hospitalisée non grave:</a:t>
            </a:r>
            <a:br>
              <a:rPr lang="fr-FR" sz="3200" b="1" dirty="0" smtClean="0"/>
            </a:br>
            <a:r>
              <a:rPr lang="fr-FR" sz="3200" b="1" dirty="0" smtClean="0"/>
              <a:t>Comparaison b-</a:t>
            </a:r>
            <a:r>
              <a:rPr lang="fr-FR" sz="3200" b="1" dirty="0" err="1" smtClean="0"/>
              <a:t>lactam</a:t>
            </a:r>
            <a:r>
              <a:rPr lang="fr-FR" sz="3200" b="1" dirty="0" smtClean="0"/>
              <a:t> vs b-</a:t>
            </a:r>
            <a:r>
              <a:rPr lang="fr-FR" sz="3200" b="1" dirty="0" err="1" smtClean="0"/>
              <a:t>lactam</a:t>
            </a:r>
            <a:r>
              <a:rPr lang="fr-FR" sz="3200" b="1" dirty="0" smtClean="0"/>
              <a:t>-macrolide</a:t>
            </a:r>
            <a:endParaRPr lang="fr-FR" sz="32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916832"/>
            <a:ext cx="8496944" cy="3384376"/>
          </a:xfrm>
        </p:spPr>
        <p:txBody>
          <a:bodyPr>
            <a:noAutofit/>
          </a:bodyPr>
          <a:lstStyle/>
          <a:p>
            <a:r>
              <a:rPr lang="fr-FR" sz="2400" dirty="0" smtClean="0"/>
              <a:t>Pneumonie, adulte</a:t>
            </a:r>
          </a:p>
          <a:p>
            <a:r>
              <a:rPr lang="fr-FR" sz="2400" dirty="0" smtClean="0"/>
              <a:t>Randomisation non aveugle</a:t>
            </a:r>
          </a:p>
          <a:p>
            <a:r>
              <a:rPr lang="fr-FR" sz="2400" dirty="0"/>
              <a:t>b-</a:t>
            </a:r>
            <a:r>
              <a:rPr lang="fr-FR" sz="2400" dirty="0" err="1"/>
              <a:t>lactam</a:t>
            </a:r>
            <a:r>
              <a:rPr lang="fr-FR" sz="2400" dirty="0"/>
              <a:t> vs </a:t>
            </a:r>
            <a:r>
              <a:rPr lang="fr-FR" sz="2400" dirty="0" smtClean="0"/>
              <a:t>b-</a:t>
            </a:r>
            <a:r>
              <a:rPr lang="fr-FR" sz="2400" dirty="0" err="1" smtClean="0"/>
              <a:t>lactam</a:t>
            </a:r>
            <a:r>
              <a:rPr lang="fr-FR" sz="2400" dirty="0" smtClean="0"/>
              <a:t>-macrolide</a:t>
            </a:r>
          </a:p>
          <a:p>
            <a:r>
              <a:rPr lang="fr-FR" sz="2400" dirty="0" smtClean="0"/>
              <a:t>Critère: stabilité clinique à J7</a:t>
            </a:r>
          </a:p>
          <a:p>
            <a:endParaRPr lang="fr-FR" sz="2400" dirty="0"/>
          </a:p>
          <a:p>
            <a:r>
              <a:rPr lang="fr-FR" sz="2400" dirty="0" smtClean="0"/>
              <a:t>Recherche systématique de </a:t>
            </a:r>
            <a:r>
              <a:rPr lang="fr-FR" sz="2400" dirty="0" err="1" smtClean="0"/>
              <a:t>légionelle</a:t>
            </a:r>
            <a:r>
              <a:rPr lang="fr-FR" sz="2400" dirty="0" smtClean="0"/>
              <a:t> pour traitement macrolide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39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1899" y="6211669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/>
              <a:t>Garin N et al</a:t>
            </a:r>
          </a:p>
          <a:p>
            <a:r>
              <a:rPr lang="el-GR" sz="900" dirty="0" smtClean="0"/>
              <a:t>β-</a:t>
            </a:r>
            <a:r>
              <a:rPr lang="fr-FR" sz="900" dirty="0" err="1"/>
              <a:t>Lactam</a:t>
            </a:r>
            <a:r>
              <a:rPr lang="fr-FR" sz="900" dirty="0"/>
              <a:t> </a:t>
            </a:r>
            <a:r>
              <a:rPr lang="fr-FR" sz="900" dirty="0" err="1"/>
              <a:t>Monotherapy</a:t>
            </a:r>
            <a:r>
              <a:rPr lang="fr-FR" sz="900" dirty="0"/>
              <a:t> vs </a:t>
            </a:r>
            <a:r>
              <a:rPr lang="el-GR" sz="900" dirty="0"/>
              <a:t>β-</a:t>
            </a:r>
            <a:r>
              <a:rPr lang="fr-FR" sz="900" dirty="0" err="1" smtClean="0"/>
              <a:t>Lactam</a:t>
            </a:r>
            <a:r>
              <a:rPr lang="fr-FR" sz="900" dirty="0" smtClean="0"/>
              <a:t>–Macrolide </a:t>
            </a:r>
            <a:r>
              <a:rPr lang="en-US" sz="900" dirty="0" smtClean="0"/>
              <a:t>Combination </a:t>
            </a:r>
            <a:r>
              <a:rPr lang="en-US" sz="900" dirty="0"/>
              <a:t>Treatment in Moderately </a:t>
            </a:r>
            <a:r>
              <a:rPr lang="en-US" sz="900" dirty="0" smtClean="0"/>
              <a:t>Severe </a:t>
            </a:r>
            <a:r>
              <a:rPr lang="fr-FR" sz="900" dirty="0" err="1" smtClean="0"/>
              <a:t>Community-Acquired</a:t>
            </a:r>
            <a:r>
              <a:rPr lang="fr-FR" sz="900" dirty="0" smtClean="0"/>
              <a:t> </a:t>
            </a:r>
            <a:r>
              <a:rPr lang="fr-FR" sz="900" dirty="0" err="1" smtClean="0"/>
              <a:t>Pneumonia</a:t>
            </a:r>
            <a:r>
              <a:rPr lang="fr-FR" sz="900" dirty="0" smtClean="0"/>
              <a:t> A </a:t>
            </a:r>
            <a:r>
              <a:rPr lang="fr-FR" sz="900" dirty="0" err="1"/>
              <a:t>Randomized</a:t>
            </a:r>
            <a:r>
              <a:rPr lang="fr-FR" sz="900" dirty="0"/>
              <a:t> </a:t>
            </a:r>
            <a:r>
              <a:rPr lang="fr-FR" sz="900" dirty="0" err="1"/>
              <a:t>Noninferiority</a:t>
            </a:r>
            <a:r>
              <a:rPr lang="fr-FR" sz="900" dirty="0"/>
              <a:t> </a:t>
            </a:r>
            <a:r>
              <a:rPr lang="fr-FR" sz="900" dirty="0" smtClean="0"/>
              <a:t>Trial</a:t>
            </a:r>
          </a:p>
          <a:p>
            <a:r>
              <a:rPr lang="sv-SE" sz="900" i="1" dirty="0"/>
              <a:t>JAMA Intern Med</a:t>
            </a:r>
            <a:r>
              <a:rPr lang="sv-SE" sz="900" dirty="0"/>
              <a:t>. 2014;174(12):1894-1901</a:t>
            </a:r>
            <a:endParaRPr lang="fr-FR" sz="9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86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60"/>
    </mc:Choice>
    <mc:Fallback>
      <p:transition spd="slow" advTm="36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pratiques en fonction </a:t>
            </a:r>
            <a:r>
              <a:rPr lang="fr-FR" dirty="0"/>
              <a:t>d</a:t>
            </a:r>
            <a:r>
              <a:rPr lang="fr-FR" dirty="0" smtClean="0"/>
              <a:t>e la </a:t>
            </a:r>
            <a:r>
              <a:rPr lang="fr-FR" dirty="0" err="1" smtClean="0"/>
              <a:t>gravitié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6752"/>
            <a:ext cx="9036495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299720" y="6350169"/>
            <a:ext cx="56573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 smtClean="0"/>
              <a:t>Torres A et al</a:t>
            </a:r>
          </a:p>
          <a:p>
            <a:r>
              <a:rPr lang="en-US" sz="900" dirty="0"/>
              <a:t>The </a:t>
            </a:r>
            <a:r>
              <a:rPr lang="en-US" sz="900" dirty="0" err="1"/>
              <a:t>aetiology</a:t>
            </a:r>
            <a:r>
              <a:rPr lang="en-US" sz="900" dirty="0"/>
              <a:t> and antibiotic management of </a:t>
            </a:r>
            <a:r>
              <a:rPr lang="en-US" sz="900" dirty="0" smtClean="0"/>
              <a:t>community-acquired </a:t>
            </a:r>
            <a:r>
              <a:rPr lang="fr-FR" sz="900" dirty="0" err="1" smtClean="0"/>
              <a:t>pneumonia</a:t>
            </a:r>
            <a:r>
              <a:rPr lang="fr-FR" sz="900" dirty="0" smtClean="0"/>
              <a:t> </a:t>
            </a:r>
            <a:r>
              <a:rPr lang="fr-FR" sz="900" dirty="0"/>
              <a:t>in </a:t>
            </a:r>
            <a:r>
              <a:rPr lang="fr-FR" sz="900" dirty="0" err="1"/>
              <a:t>adults</a:t>
            </a:r>
            <a:r>
              <a:rPr lang="fr-FR" sz="900" dirty="0"/>
              <a:t> in Europe: a </a:t>
            </a:r>
            <a:r>
              <a:rPr lang="fr-FR" sz="900" dirty="0" err="1"/>
              <a:t>literature</a:t>
            </a:r>
            <a:r>
              <a:rPr lang="fr-FR" sz="900" dirty="0"/>
              <a:t> </a:t>
            </a:r>
            <a:r>
              <a:rPr lang="fr-FR" sz="900" dirty="0" err="1"/>
              <a:t>review</a:t>
            </a:r>
            <a:endParaRPr lang="fr-FR" sz="900" dirty="0" smtClean="0"/>
          </a:p>
          <a:p>
            <a:r>
              <a:rPr lang="fr-FR" sz="900" dirty="0" err="1" smtClean="0"/>
              <a:t>Eur</a:t>
            </a:r>
            <a:r>
              <a:rPr lang="fr-FR" sz="900" dirty="0" smtClean="0"/>
              <a:t> </a:t>
            </a:r>
            <a:r>
              <a:rPr lang="fr-FR" sz="900" dirty="0"/>
              <a:t>J Clin </a:t>
            </a:r>
            <a:r>
              <a:rPr lang="fr-FR" sz="900" dirty="0" err="1"/>
              <a:t>Microbiol</a:t>
            </a:r>
            <a:r>
              <a:rPr lang="fr-FR" sz="900" dirty="0"/>
              <a:t> Infect Dis (2014) 33:1065–1079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2427" y="5985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89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60"/>
    </mc:Choice>
    <mc:Fallback>
      <p:transition spd="slow" advTm="24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b-</a:t>
            </a:r>
            <a:r>
              <a:rPr lang="fr-FR" b="1" dirty="0" err="1"/>
              <a:t>lactam</a:t>
            </a:r>
            <a:r>
              <a:rPr lang="fr-FR" b="1" dirty="0"/>
              <a:t> vs b-</a:t>
            </a:r>
            <a:r>
              <a:rPr lang="fr-FR" b="1" dirty="0" err="1"/>
              <a:t>lactam</a:t>
            </a:r>
            <a:r>
              <a:rPr lang="fr-FR" b="1" dirty="0"/>
              <a:t>-macrolide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1899" y="6211669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/>
              <a:t>Garin N et al</a:t>
            </a:r>
          </a:p>
          <a:p>
            <a:r>
              <a:rPr lang="el-GR" sz="900" dirty="0" smtClean="0"/>
              <a:t>β-</a:t>
            </a:r>
            <a:r>
              <a:rPr lang="fr-FR" sz="900" dirty="0" err="1"/>
              <a:t>Lactam</a:t>
            </a:r>
            <a:r>
              <a:rPr lang="fr-FR" sz="900" dirty="0"/>
              <a:t> </a:t>
            </a:r>
            <a:r>
              <a:rPr lang="fr-FR" sz="900" dirty="0" err="1"/>
              <a:t>Monotherapy</a:t>
            </a:r>
            <a:r>
              <a:rPr lang="fr-FR" sz="900" dirty="0"/>
              <a:t> vs </a:t>
            </a:r>
            <a:r>
              <a:rPr lang="el-GR" sz="900" dirty="0"/>
              <a:t>β-</a:t>
            </a:r>
            <a:r>
              <a:rPr lang="fr-FR" sz="900" dirty="0" err="1" smtClean="0"/>
              <a:t>Lactam</a:t>
            </a:r>
            <a:r>
              <a:rPr lang="fr-FR" sz="900" dirty="0" smtClean="0"/>
              <a:t>–Macrolide </a:t>
            </a:r>
            <a:r>
              <a:rPr lang="en-US" sz="900" dirty="0" smtClean="0"/>
              <a:t>Combination </a:t>
            </a:r>
            <a:r>
              <a:rPr lang="en-US" sz="900" dirty="0"/>
              <a:t>Treatment in Moderately </a:t>
            </a:r>
            <a:r>
              <a:rPr lang="en-US" sz="900" dirty="0" smtClean="0"/>
              <a:t>Severe </a:t>
            </a:r>
            <a:r>
              <a:rPr lang="fr-FR" sz="900" dirty="0" err="1" smtClean="0"/>
              <a:t>Community-Acquired</a:t>
            </a:r>
            <a:r>
              <a:rPr lang="fr-FR" sz="900" dirty="0" smtClean="0"/>
              <a:t> </a:t>
            </a:r>
            <a:r>
              <a:rPr lang="fr-FR" sz="900" dirty="0" err="1" smtClean="0"/>
              <a:t>Pneumonia</a:t>
            </a:r>
            <a:r>
              <a:rPr lang="fr-FR" sz="900" dirty="0" smtClean="0"/>
              <a:t> A </a:t>
            </a:r>
            <a:r>
              <a:rPr lang="fr-FR" sz="900" dirty="0" err="1"/>
              <a:t>Randomized</a:t>
            </a:r>
            <a:r>
              <a:rPr lang="fr-FR" sz="900" dirty="0"/>
              <a:t> </a:t>
            </a:r>
            <a:r>
              <a:rPr lang="fr-FR" sz="900" dirty="0" err="1"/>
              <a:t>Noninferiority</a:t>
            </a:r>
            <a:r>
              <a:rPr lang="fr-FR" sz="900" dirty="0"/>
              <a:t> </a:t>
            </a:r>
            <a:r>
              <a:rPr lang="fr-FR" sz="900" dirty="0" smtClean="0"/>
              <a:t>Trial</a:t>
            </a:r>
          </a:p>
          <a:p>
            <a:r>
              <a:rPr lang="sv-SE" sz="900" i="1" dirty="0"/>
              <a:t>JAMA Intern Med</a:t>
            </a:r>
            <a:r>
              <a:rPr lang="sv-SE" sz="900" dirty="0"/>
              <a:t>. 2014;174(12):1894-1901</a:t>
            </a:r>
            <a:endParaRPr lang="fr-FR" sz="9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70" y="683978"/>
            <a:ext cx="8707710" cy="552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40</a:t>
            </a:fld>
            <a:endParaRPr lang="fr-F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53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22"/>
    </mc:Choice>
    <mc:Fallback>
      <p:transition spd="slow" advTm="19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b-</a:t>
            </a:r>
            <a:r>
              <a:rPr lang="fr-FR" b="1" dirty="0" err="1"/>
              <a:t>lactam</a:t>
            </a:r>
            <a:r>
              <a:rPr lang="fr-FR" b="1" dirty="0"/>
              <a:t> vs b-</a:t>
            </a:r>
            <a:r>
              <a:rPr lang="fr-FR" b="1" dirty="0" err="1"/>
              <a:t>lactam</a:t>
            </a:r>
            <a:r>
              <a:rPr lang="fr-FR" b="1" dirty="0"/>
              <a:t>-macrolide</a:t>
            </a:r>
            <a:endParaRPr lang="fr-F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1"/>
            <a:ext cx="8784975" cy="576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41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419871" y="6444044"/>
            <a:ext cx="5472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" dirty="0" smtClean="0"/>
              <a:t>Garin N et al</a:t>
            </a:r>
          </a:p>
          <a:p>
            <a:r>
              <a:rPr lang="el-GR" sz="600" dirty="0" smtClean="0"/>
              <a:t>β-</a:t>
            </a:r>
            <a:r>
              <a:rPr lang="fr-FR" sz="600" dirty="0" err="1"/>
              <a:t>Lactam</a:t>
            </a:r>
            <a:r>
              <a:rPr lang="fr-FR" sz="600" dirty="0"/>
              <a:t> </a:t>
            </a:r>
            <a:r>
              <a:rPr lang="fr-FR" sz="600" dirty="0" err="1"/>
              <a:t>Monotherapy</a:t>
            </a:r>
            <a:r>
              <a:rPr lang="fr-FR" sz="600" dirty="0"/>
              <a:t> vs </a:t>
            </a:r>
            <a:r>
              <a:rPr lang="el-GR" sz="600" dirty="0"/>
              <a:t>β-</a:t>
            </a:r>
            <a:r>
              <a:rPr lang="fr-FR" sz="600" dirty="0" err="1" smtClean="0"/>
              <a:t>Lactam</a:t>
            </a:r>
            <a:r>
              <a:rPr lang="fr-FR" sz="600" dirty="0" smtClean="0"/>
              <a:t>–Macrolide </a:t>
            </a:r>
            <a:r>
              <a:rPr lang="en-US" sz="600" dirty="0" smtClean="0"/>
              <a:t>Combination </a:t>
            </a:r>
            <a:r>
              <a:rPr lang="en-US" sz="600" dirty="0"/>
              <a:t>Treatment in Moderately </a:t>
            </a:r>
            <a:r>
              <a:rPr lang="en-US" sz="600" dirty="0" smtClean="0"/>
              <a:t>Severe </a:t>
            </a:r>
            <a:r>
              <a:rPr lang="fr-FR" sz="600" dirty="0" err="1" smtClean="0"/>
              <a:t>Community-Acquired</a:t>
            </a:r>
            <a:r>
              <a:rPr lang="fr-FR" sz="600" dirty="0" smtClean="0"/>
              <a:t> </a:t>
            </a:r>
            <a:r>
              <a:rPr lang="fr-FR" sz="600" dirty="0" err="1" smtClean="0"/>
              <a:t>Pneumonia</a:t>
            </a:r>
            <a:r>
              <a:rPr lang="fr-FR" sz="600" dirty="0" smtClean="0"/>
              <a:t> A </a:t>
            </a:r>
            <a:r>
              <a:rPr lang="fr-FR" sz="600" dirty="0" err="1"/>
              <a:t>Randomized</a:t>
            </a:r>
            <a:r>
              <a:rPr lang="fr-FR" sz="600" dirty="0"/>
              <a:t> </a:t>
            </a:r>
            <a:r>
              <a:rPr lang="fr-FR" sz="600" dirty="0" err="1"/>
              <a:t>Noninferiority</a:t>
            </a:r>
            <a:r>
              <a:rPr lang="fr-FR" sz="600" dirty="0"/>
              <a:t> </a:t>
            </a:r>
            <a:r>
              <a:rPr lang="fr-FR" sz="600" dirty="0" smtClean="0"/>
              <a:t>Trial</a:t>
            </a:r>
          </a:p>
          <a:p>
            <a:r>
              <a:rPr lang="sv-SE" sz="600" i="1" dirty="0"/>
              <a:t>JAMA Intern Med</a:t>
            </a:r>
            <a:r>
              <a:rPr lang="sv-SE" sz="600" dirty="0"/>
              <a:t>. 2014;174(12):1894-1901</a:t>
            </a:r>
            <a:endParaRPr lang="fr-FR" sz="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1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19"/>
    </mc:Choice>
    <mc:Fallback>
      <p:transition spd="slow" advTm="13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b-</a:t>
            </a:r>
            <a:r>
              <a:rPr lang="fr-FR" b="1" dirty="0" err="1"/>
              <a:t>lactam</a:t>
            </a:r>
            <a:r>
              <a:rPr lang="fr-FR" b="1" dirty="0"/>
              <a:t> vs b-</a:t>
            </a:r>
            <a:r>
              <a:rPr lang="fr-FR" b="1" dirty="0" err="1"/>
              <a:t>lactam</a:t>
            </a:r>
            <a:r>
              <a:rPr lang="fr-FR" b="1" dirty="0"/>
              <a:t>-macrolide</a:t>
            </a:r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778094"/>
            <a:ext cx="8856984" cy="557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42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1899" y="6211669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smtClean="0"/>
              <a:t>Garin N et al</a:t>
            </a:r>
          </a:p>
          <a:p>
            <a:r>
              <a:rPr lang="el-GR" sz="900" dirty="0" smtClean="0"/>
              <a:t>β-</a:t>
            </a:r>
            <a:r>
              <a:rPr lang="fr-FR" sz="900" dirty="0" err="1"/>
              <a:t>Lactam</a:t>
            </a:r>
            <a:r>
              <a:rPr lang="fr-FR" sz="900" dirty="0"/>
              <a:t> </a:t>
            </a:r>
            <a:r>
              <a:rPr lang="fr-FR" sz="900" dirty="0" err="1"/>
              <a:t>Monotherapy</a:t>
            </a:r>
            <a:r>
              <a:rPr lang="fr-FR" sz="900" dirty="0"/>
              <a:t> vs </a:t>
            </a:r>
            <a:r>
              <a:rPr lang="el-GR" sz="900" dirty="0"/>
              <a:t>β-</a:t>
            </a:r>
            <a:r>
              <a:rPr lang="fr-FR" sz="900" dirty="0" err="1" smtClean="0"/>
              <a:t>Lactam</a:t>
            </a:r>
            <a:r>
              <a:rPr lang="fr-FR" sz="900" dirty="0" smtClean="0"/>
              <a:t>–Macrolide </a:t>
            </a:r>
            <a:r>
              <a:rPr lang="en-US" sz="900" dirty="0" smtClean="0"/>
              <a:t>Combination </a:t>
            </a:r>
            <a:r>
              <a:rPr lang="en-US" sz="900" dirty="0"/>
              <a:t>Treatment in Moderately </a:t>
            </a:r>
            <a:r>
              <a:rPr lang="en-US" sz="900" dirty="0" smtClean="0"/>
              <a:t>Severe </a:t>
            </a:r>
            <a:r>
              <a:rPr lang="fr-FR" sz="900" dirty="0" err="1" smtClean="0"/>
              <a:t>Community-Acquired</a:t>
            </a:r>
            <a:r>
              <a:rPr lang="fr-FR" sz="900" dirty="0" smtClean="0"/>
              <a:t> </a:t>
            </a:r>
            <a:r>
              <a:rPr lang="fr-FR" sz="900" dirty="0" err="1" smtClean="0"/>
              <a:t>Pneumonia</a:t>
            </a:r>
            <a:r>
              <a:rPr lang="fr-FR" sz="900" dirty="0" smtClean="0"/>
              <a:t> A </a:t>
            </a:r>
            <a:r>
              <a:rPr lang="fr-FR" sz="900" dirty="0" err="1"/>
              <a:t>Randomized</a:t>
            </a:r>
            <a:r>
              <a:rPr lang="fr-FR" sz="900" dirty="0"/>
              <a:t> </a:t>
            </a:r>
            <a:r>
              <a:rPr lang="fr-FR" sz="900" dirty="0" err="1"/>
              <a:t>Noninferiority</a:t>
            </a:r>
            <a:r>
              <a:rPr lang="fr-FR" sz="900" dirty="0"/>
              <a:t> </a:t>
            </a:r>
            <a:r>
              <a:rPr lang="fr-FR" sz="900" dirty="0" smtClean="0"/>
              <a:t>Trial</a:t>
            </a:r>
          </a:p>
          <a:p>
            <a:r>
              <a:rPr lang="sv-SE" sz="900" i="1" dirty="0"/>
              <a:t>JAMA Intern Med</a:t>
            </a:r>
            <a:r>
              <a:rPr lang="sv-SE" sz="900" dirty="0"/>
              <a:t>. 2014;174(12):1894-1901</a:t>
            </a:r>
            <a:endParaRPr lang="fr-FR" sz="900" dirty="0"/>
          </a:p>
        </p:txBody>
      </p:sp>
      <p:sp>
        <p:nvSpPr>
          <p:cNvPr id="4" name="Rectangle 3"/>
          <p:cNvSpPr/>
          <p:nvPr/>
        </p:nvSpPr>
        <p:spPr>
          <a:xfrm>
            <a:off x="323528" y="2348880"/>
            <a:ext cx="8424936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23528" y="3212976"/>
            <a:ext cx="8424936" cy="288032"/>
          </a:xfrm>
          <a:prstGeom prst="rect">
            <a:avLst/>
          </a:prstGeom>
          <a:noFill/>
          <a:ln w="952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552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02"/>
    </mc:Choice>
    <mc:Fallback>
      <p:transition spd="slow" advTm="22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Un macrolide doit-il être systématique inclus dans le traitement des pneumopathies bactériennes </a:t>
            </a:r>
            <a:r>
              <a:rPr lang="fr-FR" dirty="0" smtClean="0"/>
              <a:t>?</a:t>
            </a:r>
          </a:p>
          <a:p>
            <a:pPr lvl="3"/>
            <a:r>
              <a:rPr lang="fr-FR" dirty="0" smtClean="0"/>
              <a:t>En traitement présomptif (et non en prophylaxie)</a:t>
            </a:r>
          </a:p>
          <a:p>
            <a:pPr lvl="3"/>
            <a:r>
              <a:rPr lang="fr-FR" dirty="0" smtClean="0"/>
              <a:t>En association avec un traitement </a:t>
            </a:r>
            <a:r>
              <a:rPr lang="fr-FR" dirty="0" err="1" smtClean="0"/>
              <a:t>antipneumococcique</a:t>
            </a:r>
            <a:endParaRPr lang="fr-FR" dirty="0" smtClean="0"/>
          </a:p>
          <a:p>
            <a:r>
              <a:rPr lang="fr-FR" dirty="0" smtClean="0"/>
              <a:t>Pneumonie grave de l’adulte</a:t>
            </a:r>
          </a:p>
          <a:p>
            <a:pPr lvl="1"/>
            <a:r>
              <a:rPr lang="fr-FR" dirty="0" smtClean="0"/>
              <a:t>La </a:t>
            </a:r>
            <a:r>
              <a:rPr lang="fr-FR" dirty="0" err="1" smtClean="0"/>
              <a:t>lévo</a:t>
            </a:r>
            <a:r>
              <a:rPr lang="fr-FR" dirty="0" smtClean="0"/>
              <a:t> doit être préférée car:</a:t>
            </a:r>
          </a:p>
          <a:p>
            <a:pPr lvl="2"/>
            <a:r>
              <a:rPr lang="fr-FR" dirty="0" smtClean="0"/>
              <a:t>Plus efficace pour les </a:t>
            </a:r>
            <a:r>
              <a:rPr lang="fr-FR" dirty="0" err="1" smtClean="0"/>
              <a:t>légionnelloses</a:t>
            </a:r>
            <a:endParaRPr lang="fr-FR" dirty="0" smtClean="0"/>
          </a:p>
          <a:p>
            <a:pPr lvl="2"/>
            <a:r>
              <a:rPr lang="fr-FR" dirty="0" smtClean="0"/>
              <a:t>Absence de résistance du Mycoplasme</a:t>
            </a:r>
          </a:p>
          <a:p>
            <a:r>
              <a:rPr lang="fr-FR" dirty="0" smtClean="0"/>
              <a:t>Pour les pneumonies « modérées »</a:t>
            </a:r>
          </a:p>
          <a:p>
            <a:pPr lvl="1"/>
            <a:r>
              <a:rPr lang="fr-FR" dirty="0" smtClean="0"/>
              <a:t>Pas de bénéfice net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43</a:t>
            </a:fld>
            <a:endParaRPr lang="fr-F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49"/>
    </mc:Choice>
    <mc:Fallback>
      <p:transition spd="slow" advTm="68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Toxicité cardiovasculaire des macrolides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2429874" cy="748679"/>
          </a:xfrm>
        </p:spPr>
        <p:txBody>
          <a:bodyPr/>
          <a:lstStyle/>
          <a:p>
            <a:r>
              <a:rPr lang="fr-FR" dirty="0" smtClean="0"/>
              <a:t>Risque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44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572000" y="6503280"/>
            <a:ext cx="42242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 smtClean="0"/>
              <a:t>Gorelik</a:t>
            </a:r>
            <a:r>
              <a:rPr lang="fr-FR" sz="1050" dirty="0" smtClean="0"/>
              <a:t> E et al </a:t>
            </a:r>
            <a:r>
              <a:rPr lang="fr-FR" sz="1050" dirty="0" err="1" smtClean="0"/>
              <a:t>Antimicrob</a:t>
            </a:r>
            <a:r>
              <a:rPr lang="fr-FR" sz="1050" dirty="0"/>
              <a:t>. Agents </a:t>
            </a:r>
            <a:r>
              <a:rPr lang="fr-FR" sz="1050" dirty="0" err="1"/>
              <a:t>Chemother</a:t>
            </a:r>
            <a:r>
              <a:rPr lang="fr-FR" sz="1050" dirty="0"/>
              <a:t>. </a:t>
            </a:r>
            <a:r>
              <a:rPr lang="fr-FR" sz="1050" dirty="0" smtClean="0"/>
              <a:t>doi:10.1128/AAC.00438-18</a:t>
            </a:r>
          </a:p>
          <a:p>
            <a:r>
              <a:rPr lang="en-US" sz="1050" b="1" dirty="0"/>
              <a:t>AAC Accepted Manuscript Posted Online 2 April 2018</a:t>
            </a:r>
            <a:endParaRPr lang="fr-FR" sz="1050" dirty="0"/>
          </a:p>
        </p:txBody>
      </p:sp>
      <p:grpSp>
        <p:nvGrpSpPr>
          <p:cNvPr id="7" name="Groupe 6"/>
          <p:cNvGrpSpPr/>
          <p:nvPr/>
        </p:nvGrpSpPr>
        <p:grpSpPr>
          <a:xfrm>
            <a:off x="1889391" y="5095453"/>
            <a:ext cx="5463902" cy="1285875"/>
            <a:chOff x="1835696" y="4807421"/>
            <a:chExt cx="5463902" cy="128587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4807421"/>
              <a:ext cx="4095750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1835696" y="5112230"/>
              <a:ext cx="10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mortalité</a:t>
              </a:r>
              <a:endParaRPr lang="fr-FR" dirty="0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1889391" y="1772816"/>
            <a:ext cx="4997177" cy="1057275"/>
            <a:chOff x="3707904" y="1484784"/>
            <a:chExt cx="4997177" cy="105727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1484784"/>
              <a:ext cx="3629025" cy="10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3707904" y="1828755"/>
              <a:ext cx="1033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arythmie</a:t>
              </a:r>
              <a:endParaRPr lang="fr-FR" dirty="0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1889391" y="3488501"/>
            <a:ext cx="7075097" cy="1114425"/>
            <a:chOff x="395536" y="3200469"/>
            <a:chExt cx="7075097" cy="111442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8158" y="3200469"/>
              <a:ext cx="4562475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9"/>
            <p:cNvSpPr txBox="1"/>
            <p:nvPr/>
          </p:nvSpPr>
          <p:spPr>
            <a:xfrm>
              <a:off x="395536" y="3573016"/>
              <a:ext cx="2276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Infarctus du myocarde</a:t>
              </a:r>
              <a:endParaRPr lang="fr-FR" dirty="0"/>
            </a:p>
          </p:txBody>
        </p:sp>
      </p:grp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5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97"/>
    </mc:Choice>
    <mc:Fallback>
      <p:transition spd="slow" advTm="24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Toxicité cardiovasculaire des macrolides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45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276872"/>
            <a:ext cx="73914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572000" y="6503280"/>
            <a:ext cx="42242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 smtClean="0"/>
              <a:t>Gorelik</a:t>
            </a:r>
            <a:r>
              <a:rPr lang="fr-FR" sz="1050" dirty="0" smtClean="0"/>
              <a:t> E et al </a:t>
            </a:r>
            <a:r>
              <a:rPr lang="fr-FR" sz="1050" dirty="0" err="1" smtClean="0"/>
              <a:t>Antimicrob</a:t>
            </a:r>
            <a:r>
              <a:rPr lang="fr-FR" sz="1050" dirty="0"/>
              <a:t>. Agents </a:t>
            </a:r>
            <a:r>
              <a:rPr lang="fr-FR" sz="1050" dirty="0" err="1"/>
              <a:t>Chemother</a:t>
            </a:r>
            <a:r>
              <a:rPr lang="fr-FR" sz="1050" dirty="0"/>
              <a:t>. </a:t>
            </a:r>
            <a:r>
              <a:rPr lang="fr-FR" sz="1050" dirty="0" smtClean="0"/>
              <a:t>doi:10.1128/AAC.00438-18</a:t>
            </a:r>
          </a:p>
          <a:p>
            <a:r>
              <a:rPr lang="en-US" sz="1050" b="1" dirty="0"/>
              <a:t>AAC Accepted Manuscript Posted Online 2 April 2018</a:t>
            </a:r>
            <a:endParaRPr lang="fr-FR" sz="105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43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43"/>
    </mc:Choice>
    <mc:Fallback>
      <p:transition spd="slow" advTm="19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</a:t>
            </a:r>
            <a:r>
              <a:rPr lang="fr-FR" dirty="0" smtClean="0"/>
              <a:t>erspectives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Nouveau macrolide</a:t>
            </a:r>
          </a:p>
          <a:p>
            <a:pPr lvl="2"/>
            <a:r>
              <a:rPr lang="fr-FR" dirty="0" smtClean="0"/>
              <a:t>Stable vs </a:t>
            </a:r>
            <a:r>
              <a:rPr lang="fr-FR" dirty="0" err="1" smtClean="0"/>
              <a:t>erm</a:t>
            </a:r>
            <a:r>
              <a:rPr lang="fr-FR" dirty="0" smtClean="0"/>
              <a:t>, </a:t>
            </a:r>
            <a:r>
              <a:rPr lang="fr-FR" dirty="0" err="1" smtClean="0"/>
              <a:t>mef</a:t>
            </a:r>
            <a:r>
              <a:rPr lang="fr-FR" dirty="0" smtClean="0"/>
              <a:t>……</a:t>
            </a:r>
          </a:p>
          <a:p>
            <a:endParaRPr lang="fr-FR" dirty="0"/>
          </a:p>
          <a:p>
            <a:r>
              <a:rPr lang="fr-FR" dirty="0" smtClean="0"/>
              <a:t>…..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46</a:t>
            </a:fld>
            <a:endParaRPr lang="fr-FR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0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984"/>
    </mc:Choice>
    <mc:Fallback>
      <p:transition spd="slow" advTm="128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 dirty="0"/>
              <a:t>Pneumonie hospitalisée de</a:t>
            </a:r>
            <a:br>
              <a:rPr lang="fr-FR" altLang="fr-FR" sz="3200" dirty="0"/>
            </a:br>
            <a:r>
              <a:rPr lang="fr-FR" altLang="fr-FR" sz="3200" dirty="0"/>
              <a:t>l’adulte « tout venant »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fr-FR" altLang="fr-FR" sz="2400" dirty="0"/>
              <a:t> 							%</a:t>
            </a:r>
          </a:p>
          <a:p>
            <a:pPr>
              <a:lnSpc>
                <a:spcPct val="80000"/>
              </a:lnSpc>
            </a:pPr>
            <a:r>
              <a:rPr lang="fr-FR" altLang="fr-FR" sz="2400" dirty="0"/>
              <a:t>Pneumocoque			12 – 85</a:t>
            </a:r>
          </a:p>
          <a:p>
            <a:pPr>
              <a:lnSpc>
                <a:spcPct val="80000"/>
              </a:lnSpc>
            </a:pPr>
            <a:r>
              <a:rPr lang="fr-FR" altLang="fr-FR" sz="2400" dirty="0"/>
              <a:t>S. doré				0.8 – 20</a:t>
            </a:r>
          </a:p>
          <a:p>
            <a:pPr>
              <a:lnSpc>
                <a:spcPct val="80000"/>
              </a:lnSpc>
            </a:pPr>
            <a:r>
              <a:rPr lang="fr-FR" altLang="fr-FR" sz="2400" dirty="0"/>
              <a:t>H influenzae			1.1 – 29</a:t>
            </a:r>
          </a:p>
          <a:p>
            <a:pPr>
              <a:lnSpc>
                <a:spcPct val="80000"/>
              </a:lnSpc>
            </a:pPr>
            <a:r>
              <a:rPr lang="fr-FR" altLang="fr-FR" sz="2400" dirty="0"/>
              <a:t>Pseudomonas			0.9 – 16.8</a:t>
            </a:r>
          </a:p>
          <a:p>
            <a:pPr>
              <a:lnSpc>
                <a:spcPct val="80000"/>
              </a:lnSpc>
            </a:pPr>
            <a:r>
              <a:rPr lang="fr-FR" altLang="fr-FR" sz="2400" dirty="0"/>
              <a:t>K </a:t>
            </a:r>
            <a:r>
              <a:rPr lang="fr-FR" altLang="fr-FR" sz="2400" dirty="0" err="1"/>
              <a:t>pneumoniae</a:t>
            </a:r>
            <a:r>
              <a:rPr lang="fr-FR" altLang="fr-FR" sz="2400" dirty="0"/>
              <a:t>			0.3 – 5</a:t>
            </a:r>
          </a:p>
          <a:p>
            <a:pPr>
              <a:lnSpc>
                <a:spcPct val="80000"/>
              </a:lnSpc>
            </a:pPr>
            <a:r>
              <a:rPr lang="fr-FR" altLang="fr-FR" sz="2400" dirty="0"/>
              <a:t>E coli				0.6 – 2.1</a:t>
            </a:r>
          </a:p>
          <a:p>
            <a:pPr>
              <a:lnSpc>
                <a:spcPct val="80000"/>
              </a:lnSpc>
            </a:pPr>
            <a:r>
              <a:rPr lang="fr-FR" altLang="fr-FR" sz="2400" dirty="0"/>
              <a:t>M </a:t>
            </a:r>
            <a:r>
              <a:rPr lang="fr-FR" altLang="fr-FR" sz="2400" dirty="0" err="1"/>
              <a:t>pneumoniae</a:t>
            </a:r>
            <a:r>
              <a:rPr lang="fr-FR" altLang="fr-FR" sz="2400" dirty="0"/>
              <a:t>			0.7 – 61.3</a:t>
            </a:r>
          </a:p>
          <a:p>
            <a:pPr>
              <a:lnSpc>
                <a:spcPct val="80000"/>
              </a:lnSpc>
            </a:pPr>
            <a:r>
              <a:rPr lang="fr-FR" altLang="fr-FR" sz="2400" dirty="0"/>
              <a:t>L </a:t>
            </a:r>
            <a:r>
              <a:rPr lang="fr-FR" altLang="fr-FR" sz="2400" dirty="0" err="1"/>
              <a:t>pneumophila</a:t>
            </a:r>
            <a:r>
              <a:rPr lang="fr-FR" altLang="fr-FR" sz="2400" dirty="0"/>
              <a:t>			1.7 – 20.1</a:t>
            </a:r>
          </a:p>
          <a:p>
            <a:pPr>
              <a:lnSpc>
                <a:spcPct val="80000"/>
              </a:lnSpc>
            </a:pPr>
            <a:r>
              <a:rPr lang="fr-FR" altLang="fr-FR" sz="2400" dirty="0"/>
              <a:t>C </a:t>
            </a:r>
            <a:r>
              <a:rPr lang="fr-FR" altLang="fr-FR" sz="2400" dirty="0" err="1"/>
              <a:t>pneumoniae</a:t>
            </a:r>
            <a:r>
              <a:rPr lang="fr-FR" altLang="fr-FR" sz="2400" dirty="0"/>
              <a:t>			0.1 – 9.9</a:t>
            </a:r>
          </a:p>
          <a:p>
            <a:pPr>
              <a:lnSpc>
                <a:spcPct val="80000"/>
              </a:lnSpc>
            </a:pPr>
            <a:r>
              <a:rPr lang="fr-FR" altLang="fr-FR" sz="2400" dirty="0"/>
              <a:t>C </a:t>
            </a:r>
            <a:r>
              <a:rPr lang="fr-FR" altLang="fr-FR" sz="2400" dirty="0" err="1"/>
              <a:t>burnetti</a:t>
            </a:r>
            <a:r>
              <a:rPr lang="fr-FR" altLang="fr-FR" sz="2400" dirty="0"/>
              <a:t>				0.8 – 3.4</a:t>
            </a:r>
          </a:p>
          <a:p>
            <a:pPr>
              <a:lnSpc>
                <a:spcPct val="80000"/>
              </a:lnSpc>
            </a:pPr>
            <a:r>
              <a:rPr lang="fr-FR" altLang="fr-FR" sz="2400" dirty="0"/>
              <a:t>Virus				1.4 – 28.6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76238" y="6329363"/>
            <a:ext cx="664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/>
              <a:t>Torres A et al Eur J Clin Microbiol Infect Dis 2014,33:1065-1079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5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2427" y="5985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2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77"/>
    </mc:Choice>
    <mc:Fallback>
      <p:transition spd="slow" advTm="32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Infections respiratoires « ville »</a:t>
            </a:r>
            <a:br>
              <a:rPr lang="fr-FR" dirty="0" smtClean="0"/>
            </a:br>
            <a:r>
              <a:rPr lang="fr-FR" dirty="0" smtClean="0"/>
              <a:t>avec ou sans pneumonie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6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79512" y="6488668"/>
            <a:ext cx="35654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M. </a:t>
            </a:r>
            <a:r>
              <a:rPr lang="fr-FR" sz="900" dirty="0" err="1"/>
              <a:t>Ieven</a:t>
            </a:r>
            <a:r>
              <a:rPr lang="fr-FR" sz="900" dirty="0"/>
              <a:t> et al. / </a:t>
            </a:r>
            <a:r>
              <a:rPr lang="fr-FR" sz="900" dirty="0" err="1"/>
              <a:t>Clinical</a:t>
            </a:r>
            <a:r>
              <a:rPr lang="fr-FR" sz="900" dirty="0"/>
              <a:t> </a:t>
            </a:r>
            <a:r>
              <a:rPr lang="fr-FR" sz="900" dirty="0" err="1"/>
              <a:t>Microbiology</a:t>
            </a:r>
            <a:r>
              <a:rPr lang="fr-FR" sz="900" dirty="0"/>
              <a:t> and Infection xxx (2018) 1.e1e1.e6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2427" y="5985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70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5"/>
    </mc:Choice>
    <mc:Fallback>
      <p:transition spd="slow" advTm="10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fr-FR" sz="2000" b="1" dirty="0" smtClean="0"/>
              <a:t>Infections respiratoires basses non hospitalisées de l’adulte avec ou sans pneumonie</a:t>
            </a:r>
            <a:endParaRPr lang="fr-FR" sz="2000" b="1" dirty="0"/>
          </a:p>
        </p:txBody>
      </p:sp>
      <p:grpSp>
        <p:nvGrpSpPr>
          <p:cNvPr id="45" name="Groupe 44"/>
          <p:cNvGrpSpPr/>
          <p:nvPr/>
        </p:nvGrpSpPr>
        <p:grpSpPr>
          <a:xfrm>
            <a:off x="1331640" y="980728"/>
            <a:ext cx="6120680" cy="2748692"/>
            <a:chOff x="1331640" y="1700808"/>
            <a:chExt cx="6120680" cy="3600400"/>
          </a:xfrm>
        </p:grpSpPr>
        <p:grpSp>
          <p:nvGrpSpPr>
            <p:cNvPr id="46" name="Groupe 45"/>
            <p:cNvGrpSpPr/>
            <p:nvPr/>
          </p:nvGrpSpPr>
          <p:grpSpPr>
            <a:xfrm>
              <a:off x="1331640" y="2809193"/>
              <a:ext cx="2808312" cy="1584176"/>
              <a:chOff x="-252536" y="0"/>
              <a:chExt cx="2808312" cy="1584176"/>
            </a:xfrm>
          </p:grpSpPr>
          <p:sp>
            <p:nvSpPr>
              <p:cNvPr id="56" name="Ellipse 55"/>
              <p:cNvSpPr/>
              <p:nvPr/>
            </p:nvSpPr>
            <p:spPr>
              <a:xfrm>
                <a:off x="-252536" y="0"/>
                <a:ext cx="2808312" cy="1584176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334534" y="0"/>
                <a:ext cx="1274131" cy="437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Bactérie 11</a:t>
                </a:r>
                <a:r>
                  <a:rPr lang="fr-FR" sz="1600" dirty="0" smtClean="0"/>
                  <a:t>%</a:t>
                </a:r>
                <a:endParaRPr lang="fr-FR" sz="1600" dirty="0"/>
              </a:p>
            </p:txBody>
          </p:sp>
        </p:grpSp>
        <p:grpSp>
          <p:nvGrpSpPr>
            <p:cNvPr id="47" name="Groupe 46"/>
            <p:cNvGrpSpPr/>
            <p:nvPr/>
          </p:nvGrpSpPr>
          <p:grpSpPr>
            <a:xfrm>
              <a:off x="1331640" y="1700808"/>
              <a:ext cx="6120680" cy="3600400"/>
              <a:chOff x="1331640" y="1700808"/>
              <a:chExt cx="6120680" cy="3600400"/>
            </a:xfrm>
          </p:grpSpPr>
          <p:sp>
            <p:nvSpPr>
              <p:cNvPr id="54" name="Ellipse 53"/>
              <p:cNvSpPr/>
              <p:nvPr/>
            </p:nvSpPr>
            <p:spPr>
              <a:xfrm>
                <a:off x="1331640" y="1700808"/>
                <a:ext cx="6120680" cy="36004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ZoneTexte 54"/>
              <p:cNvSpPr txBox="1"/>
              <p:nvPr/>
            </p:nvSpPr>
            <p:spPr>
              <a:xfrm>
                <a:off x="2555776" y="1916832"/>
                <a:ext cx="2289473" cy="437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Sans documentation 41</a:t>
                </a:r>
                <a:r>
                  <a:rPr lang="fr-FR" sz="1600" dirty="0" smtClean="0"/>
                  <a:t>%</a:t>
                </a:r>
                <a:endParaRPr lang="fr-FR" sz="1600" dirty="0"/>
              </a:p>
            </p:txBody>
          </p:sp>
        </p:grpSp>
        <p:grpSp>
          <p:nvGrpSpPr>
            <p:cNvPr id="48" name="Groupe 47"/>
            <p:cNvGrpSpPr/>
            <p:nvPr/>
          </p:nvGrpSpPr>
          <p:grpSpPr>
            <a:xfrm>
              <a:off x="3203848" y="2168860"/>
              <a:ext cx="4104456" cy="2520280"/>
              <a:chOff x="3060017" y="2240868"/>
              <a:chExt cx="4104456" cy="2520280"/>
            </a:xfrm>
          </p:grpSpPr>
          <p:sp>
            <p:nvSpPr>
              <p:cNvPr id="52" name="Ellipse 51"/>
              <p:cNvSpPr/>
              <p:nvPr/>
            </p:nvSpPr>
            <p:spPr>
              <a:xfrm>
                <a:off x="3060017" y="2240868"/>
                <a:ext cx="4104456" cy="252028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ZoneTexte 52"/>
              <p:cNvSpPr txBox="1"/>
              <p:nvPr/>
            </p:nvSpPr>
            <p:spPr>
              <a:xfrm>
                <a:off x="4208334" y="2433058"/>
                <a:ext cx="986167" cy="437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virus 38</a:t>
                </a:r>
                <a:r>
                  <a:rPr lang="fr-FR" sz="1600" dirty="0" smtClean="0"/>
                  <a:t>%</a:t>
                </a:r>
                <a:endParaRPr lang="fr-FR" sz="1600" dirty="0"/>
              </a:p>
            </p:txBody>
          </p:sp>
        </p:grpSp>
        <p:grpSp>
          <p:nvGrpSpPr>
            <p:cNvPr id="49" name="Groupe 48"/>
            <p:cNvGrpSpPr/>
            <p:nvPr/>
          </p:nvGrpSpPr>
          <p:grpSpPr>
            <a:xfrm>
              <a:off x="3021874" y="2844227"/>
              <a:ext cx="1126855" cy="1550126"/>
              <a:chOff x="3021874" y="2844227"/>
              <a:chExt cx="1126855" cy="1550126"/>
            </a:xfrm>
          </p:grpSpPr>
          <p:sp>
            <p:nvSpPr>
              <p:cNvPr id="50" name="Forme libre 49"/>
              <p:cNvSpPr/>
              <p:nvPr/>
            </p:nvSpPr>
            <p:spPr>
              <a:xfrm>
                <a:off x="3021874" y="2844227"/>
                <a:ext cx="1126855" cy="1550126"/>
              </a:xfrm>
              <a:custGeom>
                <a:avLst/>
                <a:gdLst>
                  <a:gd name="connsiteX0" fmla="*/ 121920 w 1126855"/>
                  <a:gd name="connsiteY0" fmla="*/ 0 h 1550126"/>
                  <a:gd name="connsiteX1" fmla="*/ 670560 w 1126855"/>
                  <a:gd name="connsiteY1" fmla="*/ 156754 h 1550126"/>
                  <a:gd name="connsiteX2" fmla="*/ 975360 w 1126855"/>
                  <a:gd name="connsiteY2" fmla="*/ 444137 h 1550126"/>
                  <a:gd name="connsiteX3" fmla="*/ 1123406 w 1126855"/>
                  <a:gd name="connsiteY3" fmla="*/ 679268 h 1550126"/>
                  <a:gd name="connsiteX4" fmla="*/ 1062446 w 1126855"/>
                  <a:gd name="connsiteY4" fmla="*/ 957943 h 1550126"/>
                  <a:gd name="connsiteX5" fmla="*/ 870857 w 1126855"/>
                  <a:gd name="connsiteY5" fmla="*/ 1193074 h 1550126"/>
                  <a:gd name="connsiteX6" fmla="*/ 609600 w 1126855"/>
                  <a:gd name="connsiteY6" fmla="*/ 1367246 h 1550126"/>
                  <a:gd name="connsiteX7" fmla="*/ 322217 w 1126855"/>
                  <a:gd name="connsiteY7" fmla="*/ 1463040 h 1550126"/>
                  <a:gd name="connsiteX8" fmla="*/ 0 w 1126855"/>
                  <a:gd name="connsiteY8" fmla="*/ 1550126 h 1550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6855" h="1550126">
                    <a:moveTo>
                      <a:pt x="121920" y="0"/>
                    </a:moveTo>
                    <a:cubicBezTo>
                      <a:pt x="325120" y="41365"/>
                      <a:pt x="528320" y="82731"/>
                      <a:pt x="670560" y="156754"/>
                    </a:cubicBezTo>
                    <a:cubicBezTo>
                      <a:pt x="812800" y="230777"/>
                      <a:pt x="899886" y="357051"/>
                      <a:pt x="975360" y="444137"/>
                    </a:cubicBezTo>
                    <a:cubicBezTo>
                      <a:pt x="1050834" y="531223"/>
                      <a:pt x="1108892" y="593634"/>
                      <a:pt x="1123406" y="679268"/>
                    </a:cubicBezTo>
                    <a:cubicBezTo>
                      <a:pt x="1137920" y="764902"/>
                      <a:pt x="1104537" y="872309"/>
                      <a:pt x="1062446" y="957943"/>
                    </a:cubicBezTo>
                    <a:cubicBezTo>
                      <a:pt x="1020355" y="1043577"/>
                      <a:pt x="946331" y="1124857"/>
                      <a:pt x="870857" y="1193074"/>
                    </a:cubicBezTo>
                    <a:cubicBezTo>
                      <a:pt x="795383" y="1261291"/>
                      <a:pt x="701040" y="1322252"/>
                      <a:pt x="609600" y="1367246"/>
                    </a:cubicBezTo>
                    <a:cubicBezTo>
                      <a:pt x="518160" y="1412240"/>
                      <a:pt x="423817" y="1432560"/>
                      <a:pt x="322217" y="1463040"/>
                    </a:cubicBezTo>
                    <a:cubicBezTo>
                      <a:pt x="220617" y="1493520"/>
                      <a:pt x="110308" y="1521823"/>
                      <a:pt x="0" y="1550126"/>
                    </a:cubicBez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51" name="ZoneTexte 50"/>
              <p:cNvSpPr txBox="1"/>
              <p:nvPr/>
            </p:nvSpPr>
            <p:spPr>
              <a:xfrm>
                <a:off x="3293394" y="3316342"/>
                <a:ext cx="540533" cy="437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smtClean="0"/>
                  <a:t>10%</a:t>
                </a:r>
                <a:endParaRPr lang="fr-FR" sz="1600" dirty="0"/>
              </a:p>
            </p:txBody>
          </p:sp>
        </p:grpSp>
      </p:grpSp>
      <p:sp>
        <p:nvSpPr>
          <p:cNvPr id="6" name="ZoneTexte 5"/>
          <p:cNvSpPr txBox="1"/>
          <p:nvPr/>
        </p:nvSpPr>
        <p:spPr>
          <a:xfrm>
            <a:off x="179512" y="2060848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Sans PNP</a:t>
            </a: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251520" y="3920668"/>
            <a:ext cx="7200800" cy="2748692"/>
            <a:chOff x="251520" y="3920668"/>
            <a:chExt cx="7200800" cy="2748692"/>
          </a:xfrm>
        </p:grpSpPr>
        <p:grpSp>
          <p:nvGrpSpPr>
            <p:cNvPr id="32" name="Groupe 31"/>
            <p:cNvGrpSpPr/>
            <p:nvPr/>
          </p:nvGrpSpPr>
          <p:grpSpPr>
            <a:xfrm>
              <a:off x="1331640" y="3920668"/>
              <a:ext cx="6120680" cy="2748692"/>
              <a:chOff x="1331640" y="1700808"/>
              <a:chExt cx="6120680" cy="3600400"/>
            </a:xfrm>
          </p:grpSpPr>
          <p:grpSp>
            <p:nvGrpSpPr>
              <p:cNvPr id="33" name="Groupe 32"/>
              <p:cNvGrpSpPr/>
              <p:nvPr/>
            </p:nvGrpSpPr>
            <p:grpSpPr>
              <a:xfrm>
                <a:off x="1331640" y="2809193"/>
                <a:ext cx="2808312" cy="1584176"/>
                <a:chOff x="-252536" y="0"/>
                <a:chExt cx="2808312" cy="1584176"/>
              </a:xfrm>
            </p:grpSpPr>
            <p:sp>
              <p:nvSpPr>
                <p:cNvPr id="43" name="Ellipse 42"/>
                <p:cNvSpPr/>
                <p:nvPr/>
              </p:nvSpPr>
              <p:spPr>
                <a:xfrm>
                  <a:off x="-252536" y="0"/>
                  <a:ext cx="2808312" cy="1584176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ZoneTexte 43"/>
                <p:cNvSpPr txBox="1"/>
                <p:nvPr/>
              </p:nvSpPr>
              <p:spPr>
                <a:xfrm>
                  <a:off x="345541" y="39686"/>
                  <a:ext cx="1274131" cy="4372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/>
                    <a:t>Bactérie </a:t>
                  </a:r>
                  <a:r>
                    <a:rPr lang="fr-FR" sz="1600" dirty="0" smtClean="0"/>
                    <a:t>23%</a:t>
                  </a:r>
                  <a:endParaRPr lang="fr-FR" sz="1600" dirty="0"/>
                </a:p>
              </p:txBody>
            </p:sp>
          </p:grpSp>
          <p:grpSp>
            <p:nvGrpSpPr>
              <p:cNvPr id="34" name="Groupe 33"/>
              <p:cNvGrpSpPr/>
              <p:nvPr/>
            </p:nvGrpSpPr>
            <p:grpSpPr>
              <a:xfrm>
                <a:off x="1331640" y="1700808"/>
                <a:ext cx="6120680" cy="3600400"/>
                <a:chOff x="1331640" y="1700808"/>
                <a:chExt cx="6120680" cy="3600400"/>
              </a:xfrm>
            </p:grpSpPr>
            <p:sp>
              <p:nvSpPr>
                <p:cNvPr id="41" name="Ellipse 40"/>
                <p:cNvSpPr/>
                <p:nvPr/>
              </p:nvSpPr>
              <p:spPr>
                <a:xfrm>
                  <a:off x="1331640" y="1700808"/>
                  <a:ext cx="6120680" cy="36004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ZoneTexte 41"/>
                <p:cNvSpPr txBox="1"/>
                <p:nvPr/>
              </p:nvSpPr>
              <p:spPr>
                <a:xfrm>
                  <a:off x="2555776" y="1916832"/>
                  <a:ext cx="2289473" cy="4372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/>
                    <a:t>Sans documentation </a:t>
                  </a:r>
                  <a:r>
                    <a:rPr lang="fr-FR" sz="1600" dirty="0" smtClean="0"/>
                    <a:t>40%</a:t>
                  </a:r>
                  <a:endParaRPr lang="fr-FR" sz="1600" dirty="0"/>
                </a:p>
              </p:txBody>
            </p:sp>
          </p:grpSp>
          <p:grpSp>
            <p:nvGrpSpPr>
              <p:cNvPr id="35" name="Groupe 34"/>
              <p:cNvGrpSpPr/>
              <p:nvPr/>
            </p:nvGrpSpPr>
            <p:grpSpPr>
              <a:xfrm>
                <a:off x="3203848" y="2168860"/>
                <a:ext cx="4104456" cy="2520280"/>
                <a:chOff x="3060017" y="2240868"/>
                <a:chExt cx="4104456" cy="2520280"/>
              </a:xfrm>
            </p:grpSpPr>
            <p:sp>
              <p:nvSpPr>
                <p:cNvPr id="39" name="Ellipse 38"/>
                <p:cNvSpPr/>
                <p:nvPr/>
              </p:nvSpPr>
              <p:spPr>
                <a:xfrm>
                  <a:off x="3060017" y="2240868"/>
                  <a:ext cx="4104456" cy="2520280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ZoneTexte 39"/>
                <p:cNvSpPr txBox="1"/>
                <p:nvPr/>
              </p:nvSpPr>
              <p:spPr>
                <a:xfrm>
                  <a:off x="4183507" y="2499863"/>
                  <a:ext cx="986167" cy="4372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/>
                    <a:t>virus </a:t>
                  </a:r>
                  <a:r>
                    <a:rPr lang="fr-FR" sz="1600" dirty="0" smtClean="0"/>
                    <a:t>30%</a:t>
                  </a:r>
                  <a:endParaRPr lang="fr-FR" sz="1600" dirty="0"/>
                </a:p>
              </p:txBody>
            </p:sp>
          </p:grpSp>
          <p:grpSp>
            <p:nvGrpSpPr>
              <p:cNvPr id="36" name="Groupe 35"/>
              <p:cNvGrpSpPr/>
              <p:nvPr/>
            </p:nvGrpSpPr>
            <p:grpSpPr>
              <a:xfrm>
                <a:off x="3021874" y="2844227"/>
                <a:ext cx="1126855" cy="1550126"/>
                <a:chOff x="3021874" y="2844227"/>
                <a:chExt cx="1126855" cy="1550126"/>
              </a:xfrm>
            </p:grpSpPr>
            <p:sp>
              <p:nvSpPr>
                <p:cNvPr id="37" name="Forme libre 36"/>
                <p:cNvSpPr/>
                <p:nvPr/>
              </p:nvSpPr>
              <p:spPr>
                <a:xfrm>
                  <a:off x="3021874" y="2844227"/>
                  <a:ext cx="1126855" cy="1550126"/>
                </a:xfrm>
                <a:custGeom>
                  <a:avLst/>
                  <a:gdLst>
                    <a:gd name="connsiteX0" fmla="*/ 121920 w 1126855"/>
                    <a:gd name="connsiteY0" fmla="*/ 0 h 1550126"/>
                    <a:gd name="connsiteX1" fmla="*/ 670560 w 1126855"/>
                    <a:gd name="connsiteY1" fmla="*/ 156754 h 1550126"/>
                    <a:gd name="connsiteX2" fmla="*/ 975360 w 1126855"/>
                    <a:gd name="connsiteY2" fmla="*/ 444137 h 1550126"/>
                    <a:gd name="connsiteX3" fmla="*/ 1123406 w 1126855"/>
                    <a:gd name="connsiteY3" fmla="*/ 679268 h 1550126"/>
                    <a:gd name="connsiteX4" fmla="*/ 1062446 w 1126855"/>
                    <a:gd name="connsiteY4" fmla="*/ 957943 h 1550126"/>
                    <a:gd name="connsiteX5" fmla="*/ 870857 w 1126855"/>
                    <a:gd name="connsiteY5" fmla="*/ 1193074 h 1550126"/>
                    <a:gd name="connsiteX6" fmla="*/ 609600 w 1126855"/>
                    <a:gd name="connsiteY6" fmla="*/ 1367246 h 1550126"/>
                    <a:gd name="connsiteX7" fmla="*/ 322217 w 1126855"/>
                    <a:gd name="connsiteY7" fmla="*/ 1463040 h 1550126"/>
                    <a:gd name="connsiteX8" fmla="*/ 0 w 1126855"/>
                    <a:gd name="connsiteY8" fmla="*/ 1550126 h 1550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26855" h="1550126">
                      <a:moveTo>
                        <a:pt x="121920" y="0"/>
                      </a:moveTo>
                      <a:cubicBezTo>
                        <a:pt x="325120" y="41365"/>
                        <a:pt x="528320" y="82731"/>
                        <a:pt x="670560" y="156754"/>
                      </a:cubicBezTo>
                      <a:cubicBezTo>
                        <a:pt x="812800" y="230777"/>
                        <a:pt x="899886" y="357051"/>
                        <a:pt x="975360" y="444137"/>
                      </a:cubicBezTo>
                      <a:cubicBezTo>
                        <a:pt x="1050834" y="531223"/>
                        <a:pt x="1108892" y="593634"/>
                        <a:pt x="1123406" y="679268"/>
                      </a:cubicBezTo>
                      <a:cubicBezTo>
                        <a:pt x="1137920" y="764902"/>
                        <a:pt x="1104537" y="872309"/>
                        <a:pt x="1062446" y="957943"/>
                      </a:cubicBezTo>
                      <a:cubicBezTo>
                        <a:pt x="1020355" y="1043577"/>
                        <a:pt x="946331" y="1124857"/>
                        <a:pt x="870857" y="1193074"/>
                      </a:cubicBezTo>
                      <a:cubicBezTo>
                        <a:pt x="795383" y="1261291"/>
                        <a:pt x="701040" y="1322252"/>
                        <a:pt x="609600" y="1367246"/>
                      </a:cubicBezTo>
                      <a:cubicBezTo>
                        <a:pt x="518160" y="1412240"/>
                        <a:pt x="423817" y="1432560"/>
                        <a:pt x="322217" y="1463040"/>
                      </a:cubicBezTo>
                      <a:cubicBezTo>
                        <a:pt x="220617" y="1493520"/>
                        <a:pt x="110308" y="1521823"/>
                        <a:pt x="0" y="1550126"/>
                      </a:cubicBezTo>
                    </a:path>
                  </a:pathLst>
                </a:custGeom>
                <a:noFill/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600"/>
                </a:p>
              </p:txBody>
            </p:sp>
            <p:sp>
              <p:nvSpPr>
                <p:cNvPr id="38" name="ZoneTexte 37"/>
                <p:cNvSpPr txBox="1"/>
                <p:nvPr/>
              </p:nvSpPr>
              <p:spPr>
                <a:xfrm>
                  <a:off x="3293394" y="3316342"/>
                  <a:ext cx="436338" cy="4372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/>
                    <a:t>7</a:t>
                  </a:r>
                  <a:r>
                    <a:rPr lang="fr-FR" sz="1600" dirty="0" smtClean="0"/>
                    <a:t>%</a:t>
                  </a:r>
                  <a:endParaRPr lang="fr-FR" sz="1600" dirty="0"/>
                </a:p>
              </p:txBody>
            </p:sp>
          </p:grpSp>
        </p:grpSp>
        <p:sp>
          <p:nvSpPr>
            <p:cNvPr id="58" name="ZoneTexte 57"/>
            <p:cNvSpPr txBox="1"/>
            <p:nvPr/>
          </p:nvSpPr>
          <p:spPr>
            <a:xfrm>
              <a:off x="251520" y="5075892"/>
              <a:ext cx="1045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avec PNP</a:t>
              </a:r>
              <a:endParaRPr lang="fr-FR" dirty="0"/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7</a:t>
            </a:fld>
            <a:endParaRPr lang="fr-FR"/>
          </a:p>
        </p:txBody>
      </p:sp>
      <p:sp>
        <p:nvSpPr>
          <p:cNvPr id="59" name="ZoneTexte 58"/>
          <p:cNvSpPr txBox="1"/>
          <p:nvPr/>
        </p:nvSpPr>
        <p:spPr>
          <a:xfrm>
            <a:off x="179512" y="6488668"/>
            <a:ext cx="35654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M. </a:t>
            </a:r>
            <a:r>
              <a:rPr lang="fr-FR" sz="900" dirty="0" err="1"/>
              <a:t>Ieven</a:t>
            </a:r>
            <a:r>
              <a:rPr lang="fr-FR" sz="900" dirty="0"/>
              <a:t> et al. / </a:t>
            </a:r>
            <a:r>
              <a:rPr lang="fr-FR" sz="900" dirty="0" err="1"/>
              <a:t>Clinical</a:t>
            </a:r>
            <a:r>
              <a:rPr lang="fr-FR" sz="900" dirty="0"/>
              <a:t> </a:t>
            </a:r>
            <a:r>
              <a:rPr lang="fr-FR" sz="900" dirty="0" err="1"/>
              <a:t>Microbiology</a:t>
            </a:r>
            <a:r>
              <a:rPr lang="fr-FR" sz="900" dirty="0"/>
              <a:t> and Infection xxx (2018) 1.e1e1.e6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52427" y="-9939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5900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99"/>
    </mc:Choice>
    <mc:Fallback>
      <p:transition spd="slow" advTm="40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fr-FR" sz="2000" b="1" dirty="0" smtClean="0"/>
              <a:t>Infections respiratoires basses non hospitalisées avec ou sans pneumonie</a:t>
            </a:r>
            <a:endParaRPr lang="fr-FR" sz="2000" b="1" dirty="0"/>
          </a:p>
        </p:txBody>
      </p:sp>
      <p:grpSp>
        <p:nvGrpSpPr>
          <p:cNvPr id="32" name="Groupe 31"/>
          <p:cNvGrpSpPr/>
          <p:nvPr/>
        </p:nvGrpSpPr>
        <p:grpSpPr>
          <a:xfrm>
            <a:off x="1331640" y="3920668"/>
            <a:ext cx="6120680" cy="2748692"/>
            <a:chOff x="1331640" y="1700808"/>
            <a:chExt cx="6120680" cy="3600400"/>
          </a:xfrm>
        </p:grpSpPr>
        <p:grpSp>
          <p:nvGrpSpPr>
            <p:cNvPr id="33" name="Groupe 32"/>
            <p:cNvGrpSpPr/>
            <p:nvPr/>
          </p:nvGrpSpPr>
          <p:grpSpPr>
            <a:xfrm>
              <a:off x="1331640" y="2809193"/>
              <a:ext cx="2808312" cy="1584176"/>
              <a:chOff x="-252536" y="0"/>
              <a:chExt cx="2808312" cy="1584176"/>
            </a:xfrm>
          </p:grpSpPr>
          <p:sp>
            <p:nvSpPr>
              <p:cNvPr id="43" name="Ellipse 42"/>
              <p:cNvSpPr/>
              <p:nvPr/>
            </p:nvSpPr>
            <p:spPr>
              <a:xfrm>
                <a:off x="-252536" y="0"/>
                <a:ext cx="2808312" cy="1584176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ZoneTexte 43"/>
              <p:cNvSpPr txBox="1"/>
              <p:nvPr/>
            </p:nvSpPr>
            <p:spPr>
              <a:xfrm>
                <a:off x="345541" y="39686"/>
                <a:ext cx="1274131" cy="437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Bactérie </a:t>
                </a:r>
                <a:r>
                  <a:rPr lang="fr-FR" sz="1600" dirty="0" smtClean="0"/>
                  <a:t>23%</a:t>
                </a:r>
                <a:endParaRPr lang="fr-FR" sz="1600" dirty="0"/>
              </a:p>
            </p:txBody>
          </p:sp>
        </p:grpSp>
        <p:grpSp>
          <p:nvGrpSpPr>
            <p:cNvPr id="34" name="Groupe 33"/>
            <p:cNvGrpSpPr/>
            <p:nvPr/>
          </p:nvGrpSpPr>
          <p:grpSpPr>
            <a:xfrm>
              <a:off x="1331640" y="1700808"/>
              <a:ext cx="6120680" cy="3600400"/>
              <a:chOff x="1331640" y="1700808"/>
              <a:chExt cx="6120680" cy="3600400"/>
            </a:xfrm>
          </p:grpSpPr>
          <p:sp>
            <p:nvSpPr>
              <p:cNvPr id="41" name="Ellipse 40"/>
              <p:cNvSpPr/>
              <p:nvPr/>
            </p:nvSpPr>
            <p:spPr>
              <a:xfrm>
                <a:off x="1331640" y="1700808"/>
                <a:ext cx="6120680" cy="36004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ZoneTexte 41"/>
              <p:cNvSpPr txBox="1"/>
              <p:nvPr/>
            </p:nvSpPr>
            <p:spPr>
              <a:xfrm>
                <a:off x="2555776" y="1916832"/>
                <a:ext cx="2289473" cy="437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Sans documentation </a:t>
                </a:r>
                <a:r>
                  <a:rPr lang="fr-FR" sz="1600" dirty="0" smtClean="0"/>
                  <a:t>40%</a:t>
                </a:r>
                <a:endParaRPr lang="fr-FR" sz="1600" dirty="0"/>
              </a:p>
            </p:txBody>
          </p:sp>
        </p:grpSp>
        <p:grpSp>
          <p:nvGrpSpPr>
            <p:cNvPr id="35" name="Groupe 34"/>
            <p:cNvGrpSpPr/>
            <p:nvPr/>
          </p:nvGrpSpPr>
          <p:grpSpPr>
            <a:xfrm>
              <a:off x="3203848" y="2168860"/>
              <a:ext cx="4104456" cy="2520280"/>
              <a:chOff x="3060017" y="2240868"/>
              <a:chExt cx="4104456" cy="2520280"/>
            </a:xfrm>
          </p:grpSpPr>
          <p:sp>
            <p:nvSpPr>
              <p:cNvPr id="39" name="Ellipse 38"/>
              <p:cNvSpPr/>
              <p:nvPr/>
            </p:nvSpPr>
            <p:spPr>
              <a:xfrm>
                <a:off x="3060017" y="2240868"/>
                <a:ext cx="4104456" cy="252028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ZoneTexte 39"/>
              <p:cNvSpPr txBox="1"/>
              <p:nvPr/>
            </p:nvSpPr>
            <p:spPr>
              <a:xfrm>
                <a:off x="4183507" y="2499863"/>
                <a:ext cx="986167" cy="437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virus </a:t>
                </a:r>
                <a:r>
                  <a:rPr lang="fr-FR" sz="1600" dirty="0" smtClean="0"/>
                  <a:t>30%</a:t>
                </a:r>
                <a:endParaRPr lang="fr-FR" sz="1600" dirty="0"/>
              </a:p>
            </p:txBody>
          </p:sp>
        </p:grpSp>
        <p:grpSp>
          <p:nvGrpSpPr>
            <p:cNvPr id="36" name="Groupe 35"/>
            <p:cNvGrpSpPr/>
            <p:nvPr/>
          </p:nvGrpSpPr>
          <p:grpSpPr>
            <a:xfrm>
              <a:off x="3021874" y="2844227"/>
              <a:ext cx="1126855" cy="1550126"/>
              <a:chOff x="3021874" y="2844227"/>
              <a:chExt cx="1126855" cy="1550126"/>
            </a:xfrm>
          </p:grpSpPr>
          <p:sp>
            <p:nvSpPr>
              <p:cNvPr id="37" name="Forme libre 36"/>
              <p:cNvSpPr/>
              <p:nvPr/>
            </p:nvSpPr>
            <p:spPr>
              <a:xfrm>
                <a:off x="3021874" y="2844227"/>
                <a:ext cx="1126855" cy="1550126"/>
              </a:xfrm>
              <a:custGeom>
                <a:avLst/>
                <a:gdLst>
                  <a:gd name="connsiteX0" fmla="*/ 121920 w 1126855"/>
                  <a:gd name="connsiteY0" fmla="*/ 0 h 1550126"/>
                  <a:gd name="connsiteX1" fmla="*/ 670560 w 1126855"/>
                  <a:gd name="connsiteY1" fmla="*/ 156754 h 1550126"/>
                  <a:gd name="connsiteX2" fmla="*/ 975360 w 1126855"/>
                  <a:gd name="connsiteY2" fmla="*/ 444137 h 1550126"/>
                  <a:gd name="connsiteX3" fmla="*/ 1123406 w 1126855"/>
                  <a:gd name="connsiteY3" fmla="*/ 679268 h 1550126"/>
                  <a:gd name="connsiteX4" fmla="*/ 1062446 w 1126855"/>
                  <a:gd name="connsiteY4" fmla="*/ 957943 h 1550126"/>
                  <a:gd name="connsiteX5" fmla="*/ 870857 w 1126855"/>
                  <a:gd name="connsiteY5" fmla="*/ 1193074 h 1550126"/>
                  <a:gd name="connsiteX6" fmla="*/ 609600 w 1126855"/>
                  <a:gd name="connsiteY6" fmla="*/ 1367246 h 1550126"/>
                  <a:gd name="connsiteX7" fmla="*/ 322217 w 1126855"/>
                  <a:gd name="connsiteY7" fmla="*/ 1463040 h 1550126"/>
                  <a:gd name="connsiteX8" fmla="*/ 0 w 1126855"/>
                  <a:gd name="connsiteY8" fmla="*/ 1550126 h 1550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6855" h="1550126">
                    <a:moveTo>
                      <a:pt x="121920" y="0"/>
                    </a:moveTo>
                    <a:cubicBezTo>
                      <a:pt x="325120" y="41365"/>
                      <a:pt x="528320" y="82731"/>
                      <a:pt x="670560" y="156754"/>
                    </a:cubicBezTo>
                    <a:cubicBezTo>
                      <a:pt x="812800" y="230777"/>
                      <a:pt x="899886" y="357051"/>
                      <a:pt x="975360" y="444137"/>
                    </a:cubicBezTo>
                    <a:cubicBezTo>
                      <a:pt x="1050834" y="531223"/>
                      <a:pt x="1108892" y="593634"/>
                      <a:pt x="1123406" y="679268"/>
                    </a:cubicBezTo>
                    <a:cubicBezTo>
                      <a:pt x="1137920" y="764902"/>
                      <a:pt x="1104537" y="872309"/>
                      <a:pt x="1062446" y="957943"/>
                    </a:cubicBezTo>
                    <a:cubicBezTo>
                      <a:pt x="1020355" y="1043577"/>
                      <a:pt x="946331" y="1124857"/>
                      <a:pt x="870857" y="1193074"/>
                    </a:cubicBezTo>
                    <a:cubicBezTo>
                      <a:pt x="795383" y="1261291"/>
                      <a:pt x="701040" y="1322252"/>
                      <a:pt x="609600" y="1367246"/>
                    </a:cubicBezTo>
                    <a:cubicBezTo>
                      <a:pt x="518160" y="1412240"/>
                      <a:pt x="423817" y="1432560"/>
                      <a:pt x="322217" y="1463040"/>
                    </a:cubicBezTo>
                    <a:cubicBezTo>
                      <a:pt x="220617" y="1493520"/>
                      <a:pt x="110308" y="1521823"/>
                      <a:pt x="0" y="1550126"/>
                    </a:cubicBez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>
                <a:off x="3293394" y="3316342"/>
                <a:ext cx="436338" cy="437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7</a:t>
                </a:r>
                <a:r>
                  <a:rPr lang="fr-FR" sz="1600" dirty="0" smtClean="0"/>
                  <a:t>%</a:t>
                </a:r>
                <a:endParaRPr lang="fr-FR" sz="1600" dirty="0"/>
              </a:p>
            </p:txBody>
          </p:sp>
        </p:grpSp>
      </p:grpSp>
      <p:grpSp>
        <p:nvGrpSpPr>
          <p:cNvPr id="45" name="Groupe 44"/>
          <p:cNvGrpSpPr/>
          <p:nvPr/>
        </p:nvGrpSpPr>
        <p:grpSpPr>
          <a:xfrm>
            <a:off x="1331640" y="980728"/>
            <a:ext cx="6120680" cy="2748692"/>
            <a:chOff x="1331640" y="1700808"/>
            <a:chExt cx="6120680" cy="3600400"/>
          </a:xfrm>
        </p:grpSpPr>
        <p:grpSp>
          <p:nvGrpSpPr>
            <p:cNvPr id="46" name="Groupe 45"/>
            <p:cNvGrpSpPr/>
            <p:nvPr/>
          </p:nvGrpSpPr>
          <p:grpSpPr>
            <a:xfrm>
              <a:off x="1331640" y="2809193"/>
              <a:ext cx="2808312" cy="1584176"/>
              <a:chOff x="-252536" y="0"/>
              <a:chExt cx="2808312" cy="1584176"/>
            </a:xfrm>
          </p:grpSpPr>
          <p:sp>
            <p:nvSpPr>
              <p:cNvPr id="56" name="Ellipse 55"/>
              <p:cNvSpPr/>
              <p:nvPr/>
            </p:nvSpPr>
            <p:spPr>
              <a:xfrm>
                <a:off x="-252536" y="0"/>
                <a:ext cx="2808312" cy="1584176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334534" y="0"/>
                <a:ext cx="1274131" cy="437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Bactérie 11</a:t>
                </a:r>
                <a:r>
                  <a:rPr lang="fr-FR" sz="1600" dirty="0" smtClean="0"/>
                  <a:t>%</a:t>
                </a:r>
                <a:endParaRPr lang="fr-FR" sz="1600" dirty="0"/>
              </a:p>
            </p:txBody>
          </p:sp>
        </p:grpSp>
        <p:grpSp>
          <p:nvGrpSpPr>
            <p:cNvPr id="47" name="Groupe 46"/>
            <p:cNvGrpSpPr/>
            <p:nvPr/>
          </p:nvGrpSpPr>
          <p:grpSpPr>
            <a:xfrm>
              <a:off x="1331640" y="1700808"/>
              <a:ext cx="6120680" cy="3600400"/>
              <a:chOff x="1331640" y="1700808"/>
              <a:chExt cx="6120680" cy="3600400"/>
            </a:xfrm>
          </p:grpSpPr>
          <p:sp>
            <p:nvSpPr>
              <p:cNvPr id="54" name="Ellipse 53"/>
              <p:cNvSpPr/>
              <p:nvPr/>
            </p:nvSpPr>
            <p:spPr>
              <a:xfrm>
                <a:off x="1331640" y="1700808"/>
                <a:ext cx="6120680" cy="36004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ZoneTexte 54"/>
              <p:cNvSpPr txBox="1"/>
              <p:nvPr/>
            </p:nvSpPr>
            <p:spPr>
              <a:xfrm>
                <a:off x="2555776" y="1916832"/>
                <a:ext cx="2289473" cy="437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Sans documentation 41</a:t>
                </a:r>
                <a:r>
                  <a:rPr lang="fr-FR" sz="1600" dirty="0" smtClean="0"/>
                  <a:t>%</a:t>
                </a:r>
                <a:endParaRPr lang="fr-FR" sz="1600" dirty="0"/>
              </a:p>
            </p:txBody>
          </p:sp>
        </p:grpSp>
        <p:grpSp>
          <p:nvGrpSpPr>
            <p:cNvPr id="48" name="Groupe 47"/>
            <p:cNvGrpSpPr/>
            <p:nvPr/>
          </p:nvGrpSpPr>
          <p:grpSpPr>
            <a:xfrm>
              <a:off x="3203848" y="2168860"/>
              <a:ext cx="4104456" cy="2520280"/>
              <a:chOff x="3060017" y="2240868"/>
              <a:chExt cx="4104456" cy="2520280"/>
            </a:xfrm>
          </p:grpSpPr>
          <p:sp>
            <p:nvSpPr>
              <p:cNvPr id="52" name="Ellipse 51"/>
              <p:cNvSpPr/>
              <p:nvPr/>
            </p:nvSpPr>
            <p:spPr>
              <a:xfrm>
                <a:off x="3060017" y="2240868"/>
                <a:ext cx="4104456" cy="252028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ZoneTexte 52"/>
              <p:cNvSpPr txBox="1"/>
              <p:nvPr/>
            </p:nvSpPr>
            <p:spPr>
              <a:xfrm>
                <a:off x="4208334" y="2433058"/>
                <a:ext cx="986167" cy="437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virus 38</a:t>
                </a:r>
                <a:r>
                  <a:rPr lang="fr-FR" sz="1600" dirty="0" smtClean="0"/>
                  <a:t>%</a:t>
                </a:r>
                <a:endParaRPr lang="fr-FR" sz="1600" dirty="0"/>
              </a:p>
            </p:txBody>
          </p:sp>
        </p:grpSp>
        <p:grpSp>
          <p:nvGrpSpPr>
            <p:cNvPr id="49" name="Groupe 48"/>
            <p:cNvGrpSpPr/>
            <p:nvPr/>
          </p:nvGrpSpPr>
          <p:grpSpPr>
            <a:xfrm>
              <a:off x="3021874" y="2844227"/>
              <a:ext cx="1126855" cy="1550126"/>
              <a:chOff x="3021874" y="2844227"/>
              <a:chExt cx="1126855" cy="1550126"/>
            </a:xfrm>
          </p:grpSpPr>
          <p:sp>
            <p:nvSpPr>
              <p:cNvPr id="50" name="Forme libre 49"/>
              <p:cNvSpPr/>
              <p:nvPr/>
            </p:nvSpPr>
            <p:spPr>
              <a:xfrm>
                <a:off x="3021874" y="2844227"/>
                <a:ext cx="1126855" cy="1550126"/>
              </a:xfrm>
              <a:custGeom>
                <a:avLst/>
                <a:gdLst>
                  <a:gd name="connsiteX0" fmla="*/ 121920 w 1126855"/>
                  <a:gd name="connsiteY0" fmla="*/ 0 h 1550126"/>
                  <a:gd name="connsiteX1" fmla="*/ 670560 w 1126855"/>
                  <a:gd name="connsiteY1" fmla="*/ 156754 h 1550126"/>
                  <a:gd name="connsiteX2" fmla="*/ 975360 w 1126855"/>
                  <a:gd name="connsiteY2" fmla="*/ 444137 h 1550126"/>
                  <a:gd name="connsiteX3" fmla="*/ 1123406 w 1126855"/>
                  <a:gd name="connsiteY3" fmla="*/ 679268 h 1550126"/>
                  <a:gd name="connsiteX4" fmla="*/ 1062446 w 1126855"/>
                  <a:gd name="connsiteY4" fmla="*/ 957943 h 1550126"/>
                  <a:gd name="connsiteX5" fmla="*/ 870857 w 1126855"/>
                  <a:gd name="connsiteY5" fmla="*/ 1193074 h 1550126"/>
                  <a:gd name="connsiteX6" fmla="*/ 609600 w 1126855"/>
                  <a:gd name="connsiteY6" fmla="*/ 1367246 h 1550126"/>
                  <a:gd name="connsiteX7" fmla="*/ 322217 w 1126855"/>
                  <a:gd name="connsiteY7" fmla="*/ 1463040 h 1550126"/>
                  <a:gd name="connsiteX8" fmla="*/ 0 w 1126855"/>
                  <a:gd name="connsiteY8" fmla="*/ 1550126 h 1550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6855" h="1550126">
                    <a:moveTo>
                      <a:pt x="121920" y="0"/>
                    </a:moveTo>
                    <a:cubicBezTo>
                      <a:pt x="325120" y="41365"/>
                      <a:pt x="528320" y="82731"/>
                      <a:pt x="670560" y="156754"/>
                    </a:cubicBezTo>
                    <a:cubicBezTo>
                      <a:pt x="812800" y="230777"/>
                      <a:pt x="899886" y="357051"/>
                      <a:pt x="975360" y="444137"/>
                    </a:cubicBezTo>
                    <a:cubicBezTo>
                      <a:pt x="1050834" y="531223"/>
                      <a:pt x="1108892" y="593634"/>
                      <a:pt x="1123406" y="679268"/>
                    </a:cubicBezTo>
                    <a:cubicBezTo>
                      <a:pt x="1137920" y="764902"/>
                      <a:pt x="1104537" y="872309"/>
                      <a:pt x="1062446" y="957943"/>
                    </a:cubicBezTo>
                    <a:cubicBezTo>
                      <a:pt x="1020355" y="1043577"/>
                      <a:pt x="946331" y="1124857"/>
                      <a:pt x="870857" y="1193074"/>
                    </a:cubicBezTo>
                    <a:cubicBezTo>
                      <a:pt x="795383" y="1261291"/>
                      <a:pt x="701040" y="1322252"/>
                      <a:pt x="609600" y="1367246"/>
                    </a:cubicBezTo>
                    <a:cubicBezTo>
                      <a:pt x="518160" y="1412240"/>
                      <a:pt x="423817" y="1432560"/>
                      <a:pt x="322217" y="1463040"/>
                    </a:cubicBezTo>
                    <a:cubicBezTo>
                      <a:pt x="220617" y="1493520"/>
                      <a:pt x="110308" y="1521823"/>
                      <a:pt x="0" y="1550126"/>
                    </a:cubicBez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/>
              </a:p>
            </p:txBody>
          </p:sp>
          <p:sp>
            <p:nvSpPr>
              <p:cNvPr id="51" name="ZoneTexte 50"/>
              <p:cNvSpPr txBox="1"/>
              <p:nvPr/>
            </p:nvSpPr>
            <p:spPr>
              <a:xfrm>
                <a:off x="3293394" y="3316342"/>
                <a:ext cx="540533" cy="437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smtClean="0"/>
                  <a:t>10%</a:t>
                </a:r>
                <a:endParaRPr lang="fr-FR" sz="1600" dirty="0"/>
              </a:p>
            </p:txBody>
          </p:sp>
        </p:grpSp>
      </p:grpSp>
      <p:sp>
        <p:nvSpPr>
          <p:cNvPr id="6" name="ZoneTexte 5"/>
          <p:cNvSpPr txBox="1"/>
          <p:nvPr/>
        </p:nvSpPr>
        <p:spPr>
          <a:xfrm>
            <a:off x="179512" y="2060848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Sans PNP</a:t>
            </a:r>
            <a:endParaRPr lang="fr-FR" dirty="0"/>
          </a:p>
        </p:txBody>
      </p:sp>
      <p:sp>
        <p:nvSpPr>
          <p:cNvPr id="58" name="ZoneTexte 57"/>
          <p:cNvSpPr txBox="1"/>
          <p:nvPr/>
        </p:nvSpPr>
        <p:spPr>
          <a:xfrm>
            <a:off x="251520" y="5075892"/>
            <a:ext cx="104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avec PNP</a:t>
            </a:r>
            <a:endParaRPr lang="fr-FR" dirty="0"/>
          </a:p>
        </p:txBody>
      </p:sp>
      <p:graphicFrame>
        <p:nvGraphicFramePr>
          <p:cNvPr id="61" name="Tableau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422825"/>
              </p:ext>
            </p:extLst>
          </p:nvPr>
        </p:nvGraphicFramePr>
        <p:xfrm>
          <a:off x="1739156" y="5157192"/>
          <a:ext cx="1176660" cy="1224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4700"/>
                <a:gridCol w="401960"/>
              </a:tblGrid>
              <a:tr h="27227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H </a:t>
                      </a:r>
                      <a:r>
                        <a:rPr lang="fr-FR" sz="1100" u="none" strike="noStrike" dirty="0" err="1">
                          <a:effectLst/>
                        </a:rPr>
                        <a:t>influ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14,2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Pneumo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9,2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 pneumo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M pneumo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4,3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B pertuss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2,8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L pneumo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0,7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2" name="Tableau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681392"/>
              </p:ext>
            </p:extLst>
          </p:nvPr>
        </p:nvGraphicFramePr>
        <p:xfrm>
          <a:off x="1763688" y="2204864"/>
          <a:ext cx="1101698" cy="1143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6515"/>
                <a:gridCol w="44450"/>
                <a:gridCol w="380733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H </a:t>
                      </a:r>
                      <a:r>
                        <a:rPr lang="fr-FR" sz="1100" u="none" strike="noStrike" dirty="0" err="1">
                          <a:effectLst/>
                        </a:rPr>
                        <a:t>influ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Pneumo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5,4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C pneumo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5,3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M pneumo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4,9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B pertuss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3,1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L pneumo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0,2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3" name="Tableau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040224"/>
              </p:ext>
            </p:extLst>
          </p:nvPr>
        </p:nvGraphicFramePr>
        <p:xfrm>
          <a:off x="5436096" y="4296783"/>
          <a:ext cx="1536700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4903"/>
                <a:gridCol w="441797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sng" strike="noStrike" dirty="0" err="1">
                          <a:effectLst/>
                        </a:rPr>
                        <a:t>rhinoV</a:t>
                      </a:r>
                      <a:endParaRPr lang="fr-FR" sz="1100" b="1" i="1" u="sng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14,2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sng" strike="noStrike">
                          <a:effectLst/>
                        </a:rPr>
                        <a:t>Influenza A/B</a:t>
                      </a:r>
                      <a:endParaRPr lang="fr-FR" sz="1100" b="1" i="1" u="sng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7,8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sng" strike="noStrike">
                          <a:effectLst/>
                        </a:rPr>
                        <a:t>HMPV</a:t>
                      </a:r>
                      <a:endParaRPr lang="fr-FR" sz="1100" b="1" i="1" u="sng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6,4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sng" strike="noStrike">
                          <a:effectLst/>
                        </a:rPr>
                        <a:t>CoronaV</a:t>
                      </a:r>
                      <a:endParaRPr lang="fr-FR" sz="1100" b="1" i="1" u="sng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4,3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sng" strike="noStrike">
                          <a:effectLst/>
                        </a:rPr>
                        <a:t>adenoV</a:t>
                      </a:r>
                      <a:endParaRPr lang="fr-FR" sz="1100" b="1" i="1" u="sng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3,5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sng" strike="noStrike">
                          <a:effectLst/>
                        </a:rPr>
                        <a:t>VRS</a:t>
                      </a:r>
                      <a:endParaRPr lang="fr-FR" sz="1100" b="1" i="1" u="sng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2,8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sng" strike="noStrike">
                          <a:effectLst/>
                        </a:rPr>
                        <a:t>ParaInflu</a:t>
                      </a:r>
                      <a:endParaRPr lang="fr-FR" sz="1100" b="1" i="1" u="sng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2,8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sng" strike="noStrike">
                          <a:effectLst/>
                        </a:rPr>
                        <a:t>PolyomaV</a:t>
                      </a:r>
                      <a:endParaRPr lang="fr-FR" sz="1100" b="1" i="1" u="sng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1,4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sng" strike="noStrike">
                          <a:effectLst/>
                        </a:rPr>
                        <a:t>BocaV</a:t>
                      </a:r>
                      <a:endParaRPr lang="fr-FR" sz="1100" b="1" i="1" u="sng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4" name="Tableau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21421"/>
              </p:ext>
            </p:extLst>
          </p:nvPr>
        </p:nvGraphicFramePr>
        <p:xfrm>
          <a:off x="5338332" y="1442850"/>
          <a:ext cx="1550293" cy="1714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3487"/>
                <a:gridCol w="72008"/>
                <a:gridCol w="564798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sng" strike="noStrike">
                          <a:effectLst/>
                        </a:rPr>
                        <a:t>rhinoV</a:t>
                      </a:r>
                      <a:endParaRPr lang="fr-FR" sz="1100" b="1" i="1" u="sng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20,4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sng" strike="noStrike" dirty="0">
                          <a:effectLst/>
                        </a:rPr>
                        <a:t>Influenza A/B</a:t>
                      </a:r>
                      <a:endParaRPr lang="fr-FR" sz="1100" b="1" i="1" u="sng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sng" strike="noStrike">
                          <a:effectLst/>
                        </a:rPr>
                        <a:t>HMPV</a:t>
                      </a:r>
                      <a:endParaRPr lang="fr-FR" sz="1100" b="1" i="1" u="sng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4,4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sng" strike="noStrike">
                          <a:effectLst/>
                        </a:rPr>
                        <a:t>CoronaV</a:t>
                      </a:r>
                      <a:endParaRPr lang="fr-FR" sz="1100" b="1" i="1" u="sng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7,6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sng" strike="noStrike">
                          <a:effectLst/>
                        </a:rPr>
                        <a:t>adenoV</a:t>
                      </a:r>
                      <a:endParaRPr lang="fr-FR" sz="1100" b="1" i="1" u="sng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1,2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sng" strike="noStrike">
                          <a:effectLst/>
                        </a:rPr>
                        <a:t>VRS</a:t>
                      </a:r>
                      <a:endParaRPr lang="fr-FR" sz="1100" b="1" i="1" u="sng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4,7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sng" strike="noStrike">
                          <a:effectLst/>
                        </a:rPr>
                        <a:t>ParaInflu</a:t>
                      </a:r>
                      <a:endParaRPr lang="fr-FR" sz="1100" b="1" i="1" u="sng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2,6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sng" strike="noStrike">
                          <a:effectLst/>
                        </a:rPr>
                        <a:t>PolyomaV</a:t>
                      </a:r>
                      <a:endParaRPr lang="fr-FR" sz="1100" b="1" i="1" u="sng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2,3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sng" strike="noStrike" dirty="0" err="1">
                          <a:effectLst/>
                        </a:rPr>
                        <a:t>BocaV</a:t>
                      </a:r>
                      <a:endParaRPr lang="fr-FR" sz="1100" b="1" i="1" u="sng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0,6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8</a:t>
            </a:fld>
            <a:endParaRPr lang="fr-FR"/>
          </a:p>
        </p:txBody>
      </p:sp>
      <p:sp>
        <p:nvSpPr>
          <p:cNvPr id="59" name="ZoneTexte 58"/>
          <p:cNvSpPr txBox="1"/>
          <p:nvPr/>
        </p:nvSpPr>
        <p:spPr>
          <a:xfrm>
            <a:off x="179512" y="6488668"/>
            <a:ext cx="35654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M. </a:t>
            </a:r>
            <a:r>
              <a:rPr lang="fr-FR" sz="900" dirty="0" err="1"/>
              <a:t>Ieven</a:t>
            </a:r>
            <a:r>
              <a:rPr lang="fr-FR" sz="900" dirty="0"/>
              <a:t> et al. / </a:t>
            </a:r>
            <a:r>
              <a:rPr lang="fr-FR" sz="900" dirty="0" err="1"/>
              <a:t>Clinical</a:t>
            </a:r>
            <a:r>
              <a:rPr lang="fr-FR" sz="900" dirty="0"/>
              <a:t> </a:t>
            </a:r>
            <a:r>
              <a:rPr lang="fr-FR" sz="900" dirty="0" err="1"/>
              <a:t>Microbiology</a:t>
            </a:r>
            <a:r>
              <a:rPr lang="fr-FR" sz="900" dirty="0"/>
              <a:t> and Infection xxx (2018) 1.e1e1.e6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52427" y="44624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9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87"/>
    </mc:Choice>
    <mc:Fallback>
      <p:transition spd="slow" advTm="22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Infection respiratoire avec ou sans pneumonie « Ville »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79512" y="6488668"/>
            <a:ext cx="35654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M. </a:t>
            </a:r>
            <a:r>
              <a:rPr lang="fr-FR" sz="900" dirty="0" err="1"/>
              <a:t>Ieven</a:t>
            </a:r>
            <a:r>
              <a:rPr lang="fr-FR" sz="900" dirty="0"/>
              <a:t> et al. / </a:t>
            </a:r>
            <a:r>
              <a:rPr lang="fr-FR" sz="900" dirty="0" err="1"/>
              <a:t>Clinical</a:t>
            </a:r>
            <a:r>
              <a:rPr lang="fr-FR" sz="900" dirty="0"/>
              <a:t> </a:t>
            </a:r>
            <a:r>
              <a:rPr lang="fr-FR" sz="900" dirty="0" err="1"/>
              <a:t>Microbiology</a:t>
            </a:r>
            <a:r>
              <a:rPr lang="fr-FR" sz="900" dirty="0"/>
              <a:t> and Infection xxx (2018) 1.e1e1.e6</a:t>
            </a:r>
          </a:p>
        </p:txBody>
      </p:sp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val="684771270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566AF-4A0C-4096-8D87-9A146B49796C}" type="slidenum">
              <a:rPr lang="fr-FR" smtClean="0"/>
              <a:t>9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2427" y="59852"/>
            <a:ext cx="12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A1: spectre</a:t>
            </a:r>
            <a:endParaRPr lang="fr-FR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08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79"/>
    </mc:Choice>
    <mc:Fallback>
      <p:transition spd="slow" advTm="15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14.3|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2488</TotalTime>
  <Words>2039</Words>
  <Application>Microsoft Office PowerPoint</Application>
  <PresentationFormat>Affichage à l'écran (4:3)</PresentationFormat>
  <Paragraphs>417</Paragraphs>
  <Slides>46</Slides>
  <Notes>1</Notes>
  <HiddenSlides>0</HiddenSlides>
  <MMClips>46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47" baseType="lpstr">
      <vt:lpstr>Thème Office</vt:lpstr>
      <vt:lpstr>Un macrolide doit-il être systématique inclus dans le traitement des pneumopathies bactériennes ?</vt:lpstr>
      <vt:lpstr>hypothèses</vt:lpstr>
      <vt:lpstr>Les pratiques médicales</vt:lpstr>
      <vt:lpstr>Les pratiques en fonction de la gravitié</vt:lpstr>
      <vt:lpstr>Pneumonie hospitalisée de l’adulte « tout venant »</vt:lpstr>
      <vt:lpstr>Infections respiratoires « ville » avec ou sans pneumonie</vt:lpstr>
      <vt:lpstr>Infections respiratoires basses non hospitalisées de l’adulte avec ou sans pneumonie</vt:lpstr>
      <vt:lpstr>Infections respiratoires basses non hospitalisées avec ou sans pneumonie</vt:lpstr>
      <vt:lpstr>Infection respiratoire avec ou sans pneumonie « Ville »</vt:lpstr>
      <vt:lpstr>Causes d’ infections respiratoires de l’adulte avec ou sans PNP « ville »</vt:lpstr>
      <vt:lpstr>Infections respiratoires de l’enfant</vt:lpstr>
      <vt:lpstr>Causes enfants</vt:lpstr>
      <vt:lpstr>Enfants France</vt:lpstr>
      <vt:lpstr>Pneumonie:  Mycoplasme d’une part Mycoplasme résistant aux macrolides d’autre part est plus fréquent chez l’enfant et en Asie</vt:lpstr>
      <vt:lpstr>Pneumonie hospitalisée</vt:lpstr>
      <vt:lpstr>Etiologies des pneumonies hospitalisées de l’adulte</vt:lpstr>
      <vt:lpstr>Pneumonies infectieuses de l’adulte hospitalisées: les causes</vt:lpstr>
      <vt:lpstr>Pneumonies infectieuses de l’adulte hospitalisées: les causes</vt:lpstr>
      <vt:lpstr>Pneumonie hospitalisée - adulte</vt:lpstr>
      <vt:lpstr>Présentation PowerPoint</vt:lpstr>
      <vt:lpstr>Pneumonie hospitalisée de l’enfant</vt:lpstr>
      <vt:lpstr>légionellose</vt:lpstr>
      <vt:lpstr>légionellose</vt:lpstr>
      <vt:lpstr>légionellose</vt:lpstr>
      <vt:lpstr>Chlamydia psittaci</vt:lpstr>
      <vt:lpstr>Gravités comparées – pneumonies « adulte »</vt:lpstr>
      <vt:lpstr>Pneumonie vs macrolide  intérêt des macrolides dans le traitement présomptif : pour le spectre (A1)</vt:lpstr>
      <vt:lpstr>Pneumonie vs macrolide  - altération des facteurs de virulence bactérienne (A2)</vt:lpstr>
      <vt:lpstr>Pneumonie vs macrolide  - Modification du microbiote respiratoire (A3) effet indirect de l’azythromycine</vt:lpstr>
      <vt:lpstr>Pneumonie vs macrolide  Modification du microbiote intestinal (A4) « décontamination digestive ± réduction des microinhalation ±… »</vt:lpstr>
      <vt:lpstr>Pneumonie vs macrolide effets imunomodulateurs (A5) effet antiinflammatoire</vt:lpstr>
      <vt:lpstr>Macrolide ou antiinflammatoire ?</vt:lpstr>
      <vt:lpstr>Présentation PowerPoint</vt:lpstr>
      <vt:lpstr>Pneumonie expérimentale post-grippale pneumocoque</vt:lpstr>
      <vt:lpstr>Hypothèses – les faits</vt:lpstr>
      <vt:lpstr>Macrolide vs pneumonie - Meta analyse 2012 - mortalité</vt:lpstr>
      <vt:lpstr>Pneumonie hospitalisée</vt:lpstr>
      <vt:lpstr>Chez l’homme, les pneumonies bactériennes ont-elles un meilleur devenir avec un traitement comportant un macrolide ?</vt:lpstr>
      <vt:lpstr>Pneumonie hospitalisée non grave: Comparaison b-lactam vs b-lactam-macrolide</vt:lpstr>
      <vt:lpstr>b-lactam vs b-lactam-macrolide</vt:lpstr>
      <vt:lpstr>b-lactam vs b-lactam-macrolide</vt:lpstr>
      <vt:lpstr>b-lactam vs b-lactam-macrolide</vt:lpstr>
      <vt:lpstr>conclusion</vt:lpstr>
      <vt:lpstr>Toxicité cardiovasculaire des macrolides</vt:lpstr>
      <vt:lpstr>Toxicité cardiovasculaire des macrolides</vt:lpstr>
      <vt:lpstr>Perspectives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macrolide doit-il être systématique inclus dans le traitement des pneumopathies bactériennes ?</dc:title>
  <dc:creator>pas</dc:creator>
  <cp:lastModifiedBy>CHAVANET Pascal</cp:lastModifiedBy>
  <cp:revision>301</cp:revision>
  <dcterms:created xsi:type="dcterms:W3CDTF">2018-03-08T20:27:48Z</dcterms:created>
  <dcterms:modified xsi:type="dcterms:W3CDTF">2018-04-13T13:15:57Z</dcterms:modified>
</cp:coreProperties>
</file>