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8" r:id="rId3"/>
    <p:sldId id="257" r:id="rId4"/>
    <p:sldId id="275" r:id="rId5"/>
    <p:sldId id="354" r:id="rId6"/>
    <p:sldId id="356" r:id="rId7"/>
    <p:sldId id="357" r:id="rId8"/>
    <p:sldId id="358" r:id="rId9"/>
    <p:sldId id="285" r:id="rId10"/>
    <p:sldId id="291" r:id="rId11"/>
    <p:sldId id="323" r:id="rId12"/>
    <p:sldId id="295" r:id="rId13"/>
    <p:sldId id="362" r:id="rId14"/>
    <p:sldId id="363" r:id="rId15"/>
    <p:sldId id="364" r:id="rId16"/>
    <p:sldId id="365" r:id="rId17"/>
    <p:sldId id="317" r:id="rId18"/>
    <p:sldId id="333" r:id="rId19"/>
    <p:sldId id="329" r:id="rId20"/>
    <p:sldId id="334" r:id="rId21"/>
    <p:sldId id="335" r:id="rId22"/>
    <p:sldId id="336" r:id="rId23"/>
    <p:sldId id="330" r:id="rId24"/>
    <p:sldId id="331" r:id="rId25"/>
    <p:sldId id="338" r:id="rId26"/>
    <p:sldId id="341" r:id="rId27"/>
    <p:sldId id="340" r:id="rId28"/>
  </p:sldIdLst>
  <p:sldSz cx="9144000" cy="6858000" type="screen4x3"/>
  <p:notesSz cx="6858000" cy="9144000"/>
  <p:custDataLst>
    <p:tags r:id="rId30"/>
  </p:custDataLst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71" d="100"/>
          <a:sy n="71" d="100"/>
        </p:scale>
        <p:origin x="-15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745EE-EF5A-BC4F-BB5C-3F1C1CAE9A6A}" type="datetimeFigureOut">
              <a:rPr lang="fr-FR" smtClean="0"/>
              <a:t>16/04/2018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A31B64-A571-B94D-9D90-1592BB25EE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3707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Foyer</a:t>
            </a:r>
            <a:r>
              <a:rPr lang="fr-FR" baseline="0" dirty="0"/>
              <a:t> </a:t>
            </a:r>
            <a:r>
              <a:rPr lang="fr-FR" baseline="0" dirty="0" err="1"/>
              <a:t>rétinochoroidien</a:t>
            </a:r>
            <a:r>
              <a:rPr lang="fr-FR" baseline="0" dirty="0"/>
              <a:t> </a:t>
            </a:r>
            <a:r>
              <a:rPr lang="fr-FR" baseline="0" dirty="0" err="1"/>
              <a:t>toxo</a:t>
            </a:r>
            <a:r>
              <a:rPr lang="fr-FR" baseline="0" dirty="0"/>
              <a:t> maculaire avec hyalite, OP,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A31B64-A571-B94D-9D90-1592BB25EE5D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0142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Rétinite virale CMV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A31B64-A571-B94D-9D90-1592BB25EE5D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0142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390CD-56D5-8E45-89D9-97B8E9888534}" type="datetimeFigureOut">
              <a:rPr lang="fr-FR" smtClean="0"/>
              <a:t>16/04/2018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C8266-9658-324C-8122-378AD1AF8C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9343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390CD-56D5-8E45-89D9-97B8E9888534}" type="datetimeFigureOut">
              <a:rPr lang="fr-FR" smtClean="0"/>
              <a:t>16/04/2018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C8266-9658-324C-8122-378AD1AF8C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5932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390CD-56D5-8E45-89D9-97B8E9888534}" type="datetimeFigureOut">
              <a:rPr lang="fr-FR" smtClean="0"/>
              <a:t>16/04/2018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C8266-9658-324C-8122-378AD1AF8C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0765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390CD-56D5-8E45-89D9-97B8E9888534}" type="datetimeFigureOut">
              <a:rPr lang="fr-FR" smtClean="0"/>
              <a:t>16/04/2018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C8266-9658-324C-8122-378AD1AF8C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8165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390CD-56D5-8E45-89D9-97B8E9888534}" type="datetimeFigureOut">
              <a:rPr lang="fr-FR" smtClean="0"/>
              <a:t>16/04/2018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C8266-9658-324C-8122-378AD1AF8C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4960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390CD-56D5-8E45-89D9-97B8E9888534}" type="datetimeFigureOut">
              <a:rPr lang="fr-FR" smtClean="0"/>
              <a:t>16/04/2018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C8266-9658-324C-8122-378AD1AF8C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6851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390CD-56D5-8E45-89D9-97B8E9888534}" type="datetimeFigureOut">
              <a:rPr lang="fr-FR" smtClean="0"/>
              <a:t>16/04/2018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C8266-9658-324C-8122-378AD1AF8C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9953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390CD-56D5-8E45-89D9-97B8E9888534}" type="datetimeFigureOut">
              <a:rPr lang="fr-FR" smtClean="0"/>
              <a:t>16/04/2018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C8266-9658-324C-8122-378AD1AF8C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1635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390CD-56D5-8E45-89D9-97B8E9888534}" type="datetimeFigureOut">
              <a:rPr lang="fr-FR" smtClean="0"/>
              <a:t>16/04/2018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C8266-9658-324C-8122-378AD1AF8C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1810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390CD-56D5-8E45-89D9-97B8E9888534}" type="datetimeFigureOut">
              <a:rPr lang="fr-FR" smtClean="0"/>
              <a:t>16/04/2018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C8266-9658-324C-8122-378AD1AF8C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7264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390CD-56D5-8E45-89D9-97B8E9888534}" type="datetimeFigureOut">
              <a:rPr lang="fr-FR" smtClean="0"/>
              <a:t>16/04/2018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C8266-9658-324C-8122-378AD1AF8C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8344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390CD-56D5-8E45-89D9-97B8E9888534}" type="datetimeFigureOut">
              <a:rPr lang="fr-FR" smtClean="0"/>
              <a:t>16/04/2018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C8266-9658-324C-8122-378AD1AF8C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6539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u="none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7" Type="http://schemas.openxmlformats.org/officeDocument/2006/relationships/image" Target="../media/image1.png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solidFill>
            <a:srgbClr val="E6B9B8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fr-FR" dirty="0"/>
              <a:t>Infections oculaires: messages clés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Audrey Giocanti, Lise </a:t>
            </a:r>
            <a:r>
              <a:rPr lang="fr-FR" dirty="0" err="1"/>
              <a:t>Qu</a:t>
            </a:r>
            <a:endParaRPr lang="fr-FR" dirty="0"/>
          </a:p>
          <a:p>
            <a:r>
              <a:rPr lang="fr-FR" dirty="0"/>
              <a:t>Avicenne</a:t>
            </a:r>
          </a:p>
        </p:txBody>
      </p:sp>
      <p:pic>
        <p:nvPicPr>
          <p:cNvPr id="4" name="Son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9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2"/>
    </mc:Choice>
    <mc:Fallback xmlns="">
      <p:transition xmlns:p14="http://schemas.microsoft.com/office/powerpoint/2010/main" spd="slow" advTm="8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281" y="1600200"/>
            <a:ext cx="9127719" cy="525780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fr-FR" sz="4500" b="1" dirty="0"/>
              <a:t>Y penser devant tout abcès résistant aux ATB: infiltrat peut ressembler à un abcès bactérien, Peu douloureux</a:t>
            </a:r>
          </a:p>
          <a:p>
            <a:pPr marL="0" indent="0">
              <a:buNone/>
            </a:pPr>
            <a:endParaRPr lang="fr-FR" sz="2400" dirty="0"/>
          </a:p>
          <a:p>
            <a:r>
              <a:rPr lang="fr-FR" sz="4500" b="1" u="sng" dirty="0"/>
              <a:t>Champignons</a:t>
            </a:r>
          </a:p>
          <a:p>
            <a:pPr lvl="1"/>
            <a:r>
              <a:rPr lang="fr-FR" sz="4500" dirty="0"/>
              <a:t>Filamenteux (75%): </a:t>
            </a:r>
            <a:r>
              <a:rPr lang="fr-FR" sz="4500" dirty="0" err="1"/>
              <a:t>Fusarium</a:t>
            </a:r>
            <a:r>
              <a:rPr lang="fr-FR" sz="4500" dirty="0"/>
              <a:t>, Aspergillus</a:t>
            </a:r>
          </a:p>
          <a:p>
            <a:pPr lvl="1"/>
            <a:r>
              <a:rPr lang="fr-FR" sz="4500" dirty="0"/>
              <a:t>Levure (25%): Candida</a:t>
            </a:r>
          </a:p>
          <a:p>
            <a:r>
              <a:rPr lang="fr-FR" sz="4500" b="1" u="sng" dirty="0"/>
              <a:t>Facteurs de risques</a:t>
            </a:r>
          </a:p>
          <a:p>
            <a:pPr lvl="1"/>
            <a:r>
              <a:rPr lang="fr-FR" sz="4500" dirty="0"/>
              <a:t>Traumatisme cornéen végétal (filamenteux)</a:t>
            </a:r>
          </a:p>
          <a:p>
            <a:pPr lvl="1"/>
            <a:r>
              <a:rPr lang="fr-FR" sz="4500" dirty="0"/>
              <a:t>Corticothérapie locale ou général </a:t>
            </a:r>
          </a:p>
          <a:p>
            <a:pPr lvl="1"/>
            <a:r>
              <a:rPr lang="fr-FR" sz="4500" dirty="0"/>
              <a:t>Lentilles de contacts (levure ou filamenteux)</a:t>
            </a:r>
          </a:p>
          <a:p>
            <a:pPr lvl="1"/>
            <a:r>
              <a:rPr lang="fr-FR" sz="4500" dirty="0"/>
              <a:t>Immunodépression</a:t>
            </a:r>
          </a:p>
          <a:p>
            <a:r>
              <a:rPr lang="fr-FR" sz="4500" b="1" u="sng" dirty="0"/>
              <a:t>Prélèvement cornéen</a:t>
            </a:r>
            <a:r>
              <a:rPr lang="fr-FR" sz="4500" dirty="0"/>
              <a:t>: frottis (Culture : sang, </a:t>
            </a:r>
            <a:r>
              <a:rPr lang="fr-FR" sz="4500" dirty="0" err="1"/>
              <a:t>Sabouraud</a:t>
            </a:r>
            <a:r>
              <a:rPr lang="fr-FR" sz="4500" dirty="0"/>
              <a:t>)</a:t>
            </a:r>
          </a:p>
          <a:p>
            <a:r>
              <a:rPr lang="fr-FR" sz="4500" b="1" u="sng" dirty="0"/>
              <a:t>Traitement</a:t>
            </a:r>
            <a:r>
              <a:rPr lang="fr-FR" sz="4500" dirty="0"/>
              <a:t> : pas d’antifongique topique commercialisé</a:t>
            </a:r>
          </a:p>
          <a:p>
            <a:pPr lvl="1"/>
            <a:r>
              <a:rPr lang="fr-FR" sz="4500" dirty="0"/>
              <a:t>Collyre renforcé: </a:t>
            </a:r>
            <a:r>
              <a:rPr lang="fr-FR" sz="4500" dirty="0" err="1"/>
              <a:t>Amphotéricine</a:t>
            </a:r>
            <a:r>
              <a:rPr lang="fr-FR" sz="4500" dirty="0"/>
              <a:t> B 0,15% goutte,</a:t>
            </a:r>
          </a:p>
          <a:p>
            <a:pPr marL="457200" lvl="1" indent="0">
              <a:buNone/>
            </a:pPr>
            <a:r>
              <a:rPr lang="fr-FR" sz="4500" dirty="0"/>
              <a:t> </a:t>
            </a:r>
            <a:r>
              <a:rPr lang="fr-FR" sz="4500" dirty="0" err="1"/>
              <a:t>Fluconazole</a:t>
            </a:r>
            <a:r>
              <a:rPr lang="fr-FR" sz="4500" dirty="0"/>
              <a:t>, </a:t>
            </a:r>
            <a:r>
              <a:rPr lang="fr-FR" sz="4500" dirty="0" err="1"/>
              <a:t>Voriconazole</a:t>
            </a:r>
            <a:r>
              <a:rPr lang="fr-FR" sz="4500" dirty="0"/>
              <a:t> collyre</a:t>
            </a:r>
          </a:p>
          <a:p>
            <a:pPr lvl="1"/>
            <a:r>
              <a:rPr lang="fr-FR" sz="4500" dirty="0"/>
              <a:t>Traitement per os: </a:t>
            </a:r>
            <a:r>
              <a:rPr lang="fr-FR" sz="4500" dirty="0" err="1"/>
              <a:t>Voriconazole</a:t>
            </a:r>
            <a:r>
              <a:rPr lang="fr-FR" sz="4500" dirty="0"/>
              <a:t> , </a:t>
            </a:r>
            <a:r>
              <a:rPr lang="fr-FR" sz="4500" dirty="0" err="1"/>
              <a:t>Fluoconazole</a:t>
            </a:r>
            <a:endParaRPr lang="fr-FR" sz="4500" dirty="0"/>
          </a:p>
          <a:p>
            <a:pPr lvl="1"/>
            <a:r>
              <a:rPr lang="fr-FR" sz="4500" dirty="0"/>
              <a:t>Traitement local long 12 mois. </a:t>
            </a:r>
          </a:p>
          <a:p>
            <a:pPr marL="457200" lvl="1" indent="0">
              <a:buNone/>
            </a:pPr>
            <a:endParaRPr lang="fr-FR" sz="3400" dirty="0"/>
          </a:p>
          <a:p>
            <a:pPr lvl="1">
              <a:buFont typeface="Wingdings" charset="0"/>
              <a:buChar char="à"/>
            </a:pPr>
            <a:r>
              <a:rPr lang="fr-FR" sz="3400" dirty="0">
                <a:sym typeface="Wingdings"/>
              </a:rPr>
              <a:t>CONTRE INDICATION de la CORTICOTHERAPIE+++</a:t>
            </a:r>
          </a:p>
          <a:p>
            <a:pPr marL="457200" lvl="1" indent="0">
              <a:buNone/>
            </a:pPr>
            <a:r>
              <a:rPr lang="fr-FR" sz="3400" dirty="0">
                <a:sym typeface="Wingdings"/>
              </a:rPr>
              <a:t> pendant au moins 1 an</a:t>
            </a:r>
            <a:endParaRPr lang="fr-FR" sz="3400" dirty="0"/>
          </a:p>
          <a:p>
            <a:endParaRPr lang="fr-FR" sz="2400" dirty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613977" y="274638"/>
            <a:ext cx="8229600" cy="1143000"/>
          </a:xfrm>
          <a:solidFill>
            <a:srgbClr val="FCD5B5"/>
          </a:solidFill>
        </p:spPr>
        <p:txBody>
          <a:bodyPr>
            <a:normAutofit/>
          </a:bodyPr>
          <a:lstStyle/>
          <a:p>
            <a:r>
              <a:rPr lang="fr-FR" sz="3600" dirty="0"/>
              <a:t>Kératite FONGIQUE: clinique</a:t>
            </a:r>
          </a:p>
        </p:txBody>
      </p:sp>
      <p:cxnSp>
        <p:nvCxnSpPr>
          <p:cNvPr id="5" name="Connecteur droit 4"/>
          <p:cNvCxnSpPr/>
          <p:nvPr/>
        </p:nvCxnSpPr>
        <p:spPr>
          <a:xfrm>
            <a:off x="0" y="1501343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7998" y="2728303"/>
            <a:ext cx="3466002" cy="260413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4649" y="5020773"/>
            <a:ext cx="2839351" cy="1837227"/>
          </a:xfrm>
          <a:prstGeom prst="rect">
            <a:avLst/>
          </a:prstGeom>
        </p:spPr>
      </p:pic>
      <p:cxnSp>
        <p:nvCxnSpPr>
          <p:cNvPr id="8" name="Connecteur droit avec flèche 7"/>
          <p:cNvCxnSpPr/>
          <p:nvPr/>
        </p:nvCxnSpPr>
        <p:spPr>
          <a:xfrm flipH="1">
            <a:off x="7635024" y="3888617"/>
            <a:ext cx="376264" cy="1881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>
            <a:off x="7426837" y="3684778"/>
            <a:ext cx="208187" cy="4076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6772753" y="3857256"/>
            <a:ext cx="398865" cy="3562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Son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23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92"/>
    </mc:Choice>
    <mc:Fallback xmlns="">
      <p:transition xmlns:p14="http://schemas.microsoft.com/office/powerpoint/2010/main" spd="slow" advTm="43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6962"/>
          </a:xfrm>
          <a:solidFill>
            <a:srgbClr val="E6B9B8"/>
          </a:solidFill>
          <a:ln w="28575" cmpd="sng"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FDR: porteur de lentilles+++ , lésions de l’épithélium</a:t>
            </a:r>
          </a:p>
          <a:p>
            <a:r>
              <a:rPr lang="fr-FR" dirty="0"/>
              <a:t>BAV, </a:t>
            </a:r>
            <a:r>
              <a:rPr lang="fr-FR" dirty="0" err="1"/>
              <a:t>oeil</a:t>
            </a:r>
            <a:r>
              <a:rPr lang="fr-FR" dirty="0"/>
              <a:t> rouge/douloureux</a:t>
            </a:r>
          </a:p>
          <a:p>
            <a:r>
              <a:rPr lang="fr-FR" dirty="0"/>
              <a:t>Cs ophtalmo rapide</a:t>
            </a:r>
          </a:p>
          <a:p>
            <a:r>
              <a:rPr lang="fr-FR" dirty="0"/>
              <a:t>Traitement initié par l’ophtalmologiste+++</a:t>
            </a:r>
          </a:p>
          <a:p>
            <a:r>
              <a:rPr lang="fr-FR" dirty="0"/>
              <a:t>Si abcès: traitement local long</a:t>
            </a:r>
          </a:p>
          <a:p>
            <a:r>
              <a:rPr lang="fr-FR" dirty="0"/>
              <a:t>Pronostic visuel variable selon gravité</a:t>
            </a:r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613977" y="274638"/>
            <a:ext cx="8229600" cy="1143000"/>
          </a:xfrm>
          <a:solidFill>
            <a:srgbClr val="FCD5B5"/>
          </a:solidFill>
        </p:spPr>
        <p:txBody>
          <a:bodyPr>
            <a:normAutofit/>
          </a:bodyPr>
          <a:lstStyle/>
          <a:p>
            <a:r>
              <a:rPr lang="fr-FR" sz="3600" dirty="0"/>
              <a:t>KERATITE</a:t>
            </a:r>
          </a:p>
        </p:txBody>
      </p:sp>
      <p:cxnSp>
        <p:nvCxnSpPr>
          <p:cNvPr id="5" name="Connecteur droit 4"/>
          <p:cNvCxnSpPr/>
          <p:nvPr/>
        </p:nvCxnSpPr>
        <p:spPr>
          <a:xfrm>
            <a:off x="0" y="1501343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7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27"/>
    </mc:Choice>
    <mc:Fallback xmlns="">
      <p:transition xmlns:p14="http://schemas.microsoft.com/office/powerpoint/2010/main" spd="slow" advTm="33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fr-FR" dirty="0"/>
              <a:t>ENDOPHTALMIE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Post-chirurgie ou IVT</a:t>
            </a:r>
          </a:p>
          <a:p>
            <a:r>
              <a:rPr lang="fr-FR" dirty="0"/>
              <a:t>Endogène</a:t>
            </a:r>
          </a:p>
          <a:p>
            <a:endParaRPr lang="fr-FR" dirty="0"/>
          </a:p>
        </p:txBody>
      </p:sp>
      <p:pic>
        <p:nvPicPr>
          <p:cNvPr id="4" name="Son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65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3"/>
    </mc:Choice>
    <mc:Fallback xmlns="">
      <p:transition xmlns:p14="http://schemas.microsoft.com/office/powerpoint/2010/main" spd="slow" advTm="4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ChangeArrowheads="1"/>
          </p:cNvSpPr>
          <p:nvPr/>
        </p:nvSpPr>
        <p:spPr bwMode="auto">
          <a:xfrm>
            <a:off x="179388" y="1412875"/>
            <a:ext cx="9001125" cy="677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fr-FR" sz="2400" b="1" i="1" dirty="0"/>
              <a:t>EXOGENES</a:t>
            </a:r>
          </a:p>
          <a:p>
            <a:pPr eaLnBrk="1" hangingPunct="1"/>
            <a:endParaRPr lang="fr-FR" sz="2400" b="1" i="1" dirty="0"/>
          </a:p>
          <a:p>
            <a:pPr eaLnBrk="1" hangingPunct="1"/>
            <a:r>
              <a:rPr lang="fr-FR" sz="2000" b="1" dirty="0"/>
              <a:t>Pénétration des microorganismes à partir d</a:t>
            </a:r>
            <a:r>
              <a:rPr lang="ja-JP" altLang="fr-FR" sz="2000" b="1" dirty="0"/>
              <a:t>’</a:t>
            </a:r>
            <a:r>
              <a:rPr lang="fr-FR" altLang="ja-JP" sz="2000" b="1" dirty="0"/>
              <a:t>une porte d</a:t>
            </a:r>
            <a:r>
              <a:rPr lang="ja-JP" altLang="fr-FR" sz="2000" b="1" dirty="0"/>
              <a:t>’</a:t>
            </a:r>
            <a:r>
              <a:rPr lang="fr-FR" altLang="ja-JP" sz="2000" b="1" dirty="0"/>
              <a:t>entrée oculaire</a:t>
            </a:r>
          </a:p>
          <a:p>
            <a:pPr eaLnBrk="1" hangingPunct="1"/>
            <a:endParaRPr lang="fr-FR" sz="2000" b="1" dirty="0"/>
          </a:p>
          <a:p>
            <a:pPr eaLnBrk="1" hangingPunct="1"/>
            <a:r>
              <a:rPr lang="fr-FR" sz="2000" b="1" dirty="0"/>
              <a:t>Postopératoire : Incidence : 0,05 à 0,1% (flore conjonctivale +++)</a:t>
            </a:r>
          </a:p>
          <a:p>
            <a:pPr eaLnBrk="1" hangingPunct="1"/>
            <a:r>
              <a:rPr lang="fr-FR" sz="2000" b="1" dirty="0"/>
              <a:t>Après Traumatisme perforant : </a:t>
            </a:r>
          </a:p>
          <a:p>
            <a:pPr eaLnBrk="1" hangingPunct="1"/>
            <a:r>
              <a:rPr lang="fr-FR" sz="2000" b="1" dirty="0"/>
              <a:t>	Sans CEIO : 5,2% </a:t>
            </a:r>
          </a:p>
          <a:p>
            <a:pPr eaLnBrk="1" hangingPunct="1"/>
            <a:r>
              <a:rPr lang="fr-FR" sz="2000" b="1" dirty="0"/>
              <a:t>	Avec CEIO : 10%.</a:t>
            </a:r>
          </a:p>
          <a:p>
            <a:pPr eaLnBrk="1" hangingPunct="1"/>
            <a:endParaRPr lang="fr-FR" sz="2000" b="1" dirty="0"/>
          </a:p>
          <a:p>
            <a:pPr algn="ctr" eaLnBrk="1" hangingPunct="1"/>
            <a:r>
              <a:rPr lang="fr-FR" sz="2200" b="1" i="1" dirty="0"/>
              <a:t>Toute inflammation oculaire postopératoire doit être considérée comme une </a:t>
            </a:r>
            <a:r>
              <a:rPr lang="fr-FR" sz="2200" b="1" i="1" dirty="0" err="1"/>
              <a:t>endophtalmie</a:t>
            </a:r>
            <a:r>
              <a:rPr lang="fr-FR" sz="2200" b="1" i="1" dirty="0"/>
              <a:t> </a:t>
            </a:r>
            <a:r>
              <a:rPr lang="fr-FR" sz="2200" b="1" i="1" dirty="0" err="1"/>
              <a:t>jusqu</a:t>
            </a:r>
            <a:r>
              <a:rPr lang="ja-JP" altLang="fr-FR" sz="2200" b="1" i="1" dirty="0"/>
              <a:t>’</a:t>
            </a:r>
            <a:r>
              <a:rPr lang="fr-FR" altLang="ja-JP" sz="2200" b="1" i="1" dirty="0"/>
              <a:t>à preuve du contraire.</a:t>
            </a:r>
          </a:p>
          <a:p>
            <a:pPr eaLnBrk="1" hangingPunct="1"/>
            <a:endParaRPr lang="fr-FR" sz="2200" b="1" i="1" dirty="0"/>
          </a:p>
          <a:p>
            <a:pPr eaLnBrk="1" hangingPunct="1"/>
            <a:r>
              <a:rPr lang="fr-FR" sz="2000" b="1" i="1" dirty="0"/>
              <a:t>Bactériologie : </a:t>
            </a:r>
            <a:endParaRPr lang="fr-FR" sz="2000" b="1" dirty="0"/>
          </a:p>
          <a:p>
            <a:pPr eaLnBrk="1" hangingPunct="1"/>
            <a:r>
              <a:rPr lang="fr-FR" sz="2000" b="1" dirty="0"/>
              <a:t>- CGP : 75% des cas : </a:t>
            </a:r>
            <a:r>
              <a:rPr lang="fr-FR" sz="2000" b="1" i="1" dirty="0" err="1"/>
              <a:t>Staph</a:t>
            </a:r>
            <a:r>
              <a:rPr lang="fr-FR" sz="2000" b="1" i="1" dirty="0"/>
              <a:t> </a:t>
            </a:r>
            <a:r>
              <a:rPr lang="fr-FR" sz="2000" b="1" i="1" dirty="0" err="1"/>
              <a:t>coag</a:t>
            </a:r>
            <a:r>
              <a:rPr lang="fr-FR" sz="2000" b="1" i="1" dirty="0"/>
              <a:t> </a:t>
            </a:r>
            <a:r>
              <a:rPr lang="fr-FR" sz="2000" b="1" i="1" dirty="0" err="1"/>
              <a:t>neg</a:t>
            </a:r>
            <a:r>
              <a:rPr lang="fr-FR" sz="2000" b="1" i="1" dirty="0"/>
              <a:t>, Streptococcus</a:t>
            </a:r>
            <a:r>
              <a:rPr lang="fr-FR" sz="2000" b="1" dirty="0"/>
              <a:t>.</a:t>
            </a:r>
          </a:p>
          <a:p>
            <a:pPr eaLnBrk="1" hangingPunct="1"/>
            <a:r>
              <a:rPr lang="fr-FR" sz="2000" b="1" dirty="0"/>
              <a:t>- BGP :  20% des cas </a:t>
            </a:r>
            <a:r>
              <a:rPr lang="fr-FR" sz="2000" b="1" i="1" dirty="0" err="1"/>
              <a:t>Propioniacterium</a:t>
            </a:r>
            <a:r>
              <a:rPr lang="fr-FR" sz="2000" b="1" i="1" dirty="0"/>
              <a:t> </a:t>
            </a:r>
            <a:r>
              <a:rPr lang="fr-FR" sz="2000" b="1" i="1" dirty="0" err="1"/>
              <a:t>Acnes</a:t>
            </a:r>
            <a:endParaRPr lang="fr-FR" sz="2000" b="1" i="1" dirty="0"/>
          </a:p>
          <a:p>
            <a:pPr eaLnBrk="1" hangingPunct="1"/>
            <a:r>
              <a:rPr lang="fr-FR" sz="2000" b="1" dirty="0"/>
              <a:t>- BGN : rare</a:t>
            </a:r>
          </a:p>
          <a:p>
            <a:pPr eaLnBrk="1" hangingPunct="1"/>
            <a:endParaRPr lang="fr-FR" sz="2000" b="1" dirty="0"/>
          </a:p>
          <a:p>
            <a:pPr eaLnBrk="1" hangingPunct="1"/>
            <a:endParaRPr lang="fr-FR" sz="2000" b="1" i="1" dirty="0"/>
          </a:p>
          <a:p>
            <a:pPr eaLnBrk="1" hangingPunct="1"/>
            <a:endParaRPr lang="fr-FR" sz="2000" b="1" i="1" dirty="0"/>
          </a:p>
          <a:p>
            <a:pPr eaLnBrk="1" hangingPunct="1"/>
            <a:endParaRPr lang="fr-FR" sz="2000" b="1" i="1" dirty="0"/>
          </a:p>
          <a:p>
            <a:pPr eaLnBrk="1" hangingPunct="1"/>
            <a:endParaRPr lang="fr-FR" sz="2000" b="1" i="1" dirty="0"/>
          </a:p>
        </p:txBody>
      </p:sp>
      <p:sp>
        <p:nvSpPr>
          <p:cNvPr id="52226" name="Titre 1"/>
          <p:cNvSpPr>
            <a:spLocks/>
          </p:cNvSpPr>
          <p:nvPr/>
        </p:nvSpPr>
        <p:spPr bwMode="auto">
          <a:xfrm>
            <a:off x="395288" y="12541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fr-FR" sz="3600">
                <a:solidFill>
                  <a:srgbClr val="CCFFFF"/>
                </a:solidFill>
              </a:rPr>
              <a:t>ENDOPHTALMIE</a:t>
            </a:r>
          </a:p>
        </p:txBody>
      </p:sp>
      <p:sp>
        <p:nvSpPr>
          <p:cNvPr id="52227" name="Text Box 4"/>
          <p:cNvSpPr txBox="1">
            <a:spLocks noChangeArrowheads="1"/>
          </p:cNvSpPr>
          <p:nvPr/>
        </p:nvSpPr>
        <p:spPr bwMode="auto">
          <a:xfrm>
            <a:off x="574675" y="3284538"/>
            <a:ext cx="8893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FR" sz="2000">
              <a:solidFill>
                <a:schemeClr val="bg1"/>
              </a:solidFill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613977" y="274638"/>
            <a:ext cx="8229600" cy="1143000"/>
          </a:xfrm>
          <a:prstGeom prst="rect">
            <a:avLst/>
          </a:prstGeom>
          <a:solidFill>
            <a:srgbClr val="FCD5B5"/>
          </a:solidFill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err="1"/>
              <a:t>Endophtalmies</a:t>
            </a:r>
            <a:endParaRPr lang="fr-FR" sz="3600" dirty="0"/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81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65"/>
    </mc:Choice>
    <mc:Fallback xmlns="">
      <p:transition xmlns:p14="http://schemas.microsoft.com/office/powerpoint/2010/main" spd="slow" advTm="43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ChangeArrowheads="1"/>
          </p:cNvSpPr>
          <p:nvPr/>
        </p:nvSpPr>
        <p:spPr bwMode="auto">
          <a:xfrm>
            <a:off x="574675" y="1052513"/>
            <a:ext cx="8686800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endParaRPr lang="fr-FR" sz="2000" b="1" i="1" dirty="0">
              <a:solidFill>
                <a:srgbClr val="000000"/>
              </a:solidFill>
            </a:endParaRPr>
          </a:p>
          <a:p>
            <a:pPr eaLnBrk="1" hangingPunct="1"/>
            <a:r>
              <a:rPr lang="fr-FR" sz="2000" b="1" i="1" dirty="0">
                <a:solidFill>
                  <a:srgbClr val="000000"/>
                </a:solidFill>
              </a:rPr>
              <a:t>Clinique : </a:t>
            </a:r>
          </a:p>
          <a:p>
            <a:pPr eaLnBrk="1" hangingPunct="1"/>
            <a:endParaRPr lang="fr-FR" sz="2000" b="1" i="1" dirty="0">
              <a:solidFill>
                <a:srgbClr val="000000"/>
              </a:solidFill>
            </a:endParaRPr>
          </a:p>
          <a:p>
            <a:pPr eaLnBrk="1" hangingPunct="1"/>
            <a:r>
              <a:rPr lang="fr-FR" sz="2000" b="1" i="1" dirty="0">
                <a:solidFill>
                  <a:srgbClr val="000000"/>
                </a:solidFill>
              </a:rPr>
              <a:t>Terrain :</a:t>
            </a:r>
            <a:r>
              <a:rPr lang="fr-FR" sz="2000" b="1" dirty="0">
                <a:solidFill>
                  <a:srgbClr val="000000"/>
                </a:solidFill>
              </a:rPr>
              <a:t> Antécédent récent de chirurgie (y compris injection intra-vitréenne) ou de traumatisme oculaire.</a:t>
            </a:r>
          </a:p>
          <a:p>
            <a:pPr eaLnBrk="1" hangingPunct="1"/>
            <a:endParaRPr lang="fr-FR" sz="2000" b="1" dirty="0">
              <a:solidFill>
                <a:srgbClr val="000000"/>
              </a:solidFill>
            </a:endParaRPr>
          </a:p>
          <a:p>
            <a:pPr eaLnBrk="1" hangingPunct="1"/>
            <a:r>
              <a:rPr lang="fr-FR" sz="2000" b="1" i="1" dirty="0">
                <a:solidFill>
                  <a:srgbClr val="000000"/>
                </a:solidFill>
              </a:rPr>
              <a:t>Signes fonctionnels :</a:t>
            </a:r>
            <a:r>
              <a:rPr lang="fr-FR" sz="2000" b="1" dirty="0">
                <a:solidFill>
                  <a:srgbClr val="000000"/>
                </a:solidFill>
              </a:rPr>
              <a:t> Œil rouge, douloureux, BAV</a:t>
            </a:r>
          </a:p>
          <a:p>
            <a:pPr eaLnBrk="1" hangingPunct="1"/>
            <a:r>
              <a:rPr lang="fr-FR" sz="2000" b="1" i="1" dirty="0">
                <a:solidFill>
                  <a:srgbClr val="000000"/>
                </a:solidFill>
              </a:rPr>
              <a:t>Signes physiques :</a:t>
            </a:r>
            <a:r>
              <a:rPr lang="fr-FR" sz="2000" b="1" dirty="0">
                <a:solidFill>
                  <a:srgbClr val="000000"/>
                </a:solidFill>
              </a:rPr>
              <a:t> </a:t>
            </a:r>
            <a:r>
              <a:rPr lang="fr-FR" sz="2000" b="1" dirty="0" err="1">
                <a:solidFill>
                  <a:srgbClr val="000000"/>
                </a:solidFill>
              </a:rPr>
              <a:t>Oedème</a:t>
            </a:r>
            <a:r>
              <a:rPr lang="fr-FR" sz="2000" b="1" dirty="0">
                <a:solidFill>
                  <a:srgbClr val="000000"/>
                </a:solidFill>
              </a:rPr>
              <a:t> palpébral, sécrétions, cercle </a:t>
            </a:r>
            <a:r>
              <a:rPr lang="fr-FR" sz="2000" b="1" dirty="0" err="1">
                <a:solidFill>
                  <a:srgbClr val="000000"/>
                </a:solidFill>
              </a:rPr>
              <a:t>périkératique</a:t>
            </a:r>
            <a:r>
              <a:rPr lang="fr-FR" sz="2000" b="1" dirty="0">
                <a:solidFill>
                  <a:srgbClr val="000000"/>
                </a:solidFill>
              </a:rPr>
              <a:t>, Tyndall +++ avec </a:t>
            </a:r>
            <a:r>
              <a:rPr lang="fr-FR" sz="2000" b="1" dirty="0" err="1">
                <a:solidFill>
                  <a:srgbClr val="000000"/>
                </a:solidFill>
              </a:rPr>
              <a:t>Hypopion</a:t>
            </a:r>
            <a:r>
              <a:rPr lang="fr-FR" sz="2000" b="1" dirty="0">
                <a:solidFill>
                  <a:srgbClr val="000000"/>
                </a:solidFill>
              </a:rPr>
              <a:t>, </a:t>
            </a:r>
            <a:r>
              <a:rPr lang="fr-FR" sz="2000" b="1" dirty="0" err="1">
                <a:solidFill>
                  <a:srgbClr val="000000"/>
                </a:solidFill>
              </a:rPr>
              <a:t>oedème</a:t>
            </a:r>
            <a:r>
              <a:rPr lang="fr-FR" sz="2000" b="1" dirty="0">
                <a:solidFill>
                  <a:srgbClr val="000000"/>
                </a:solidFill>
              </a:rPr>
              <a:t> cornéen</a:t>
            </a:r>
          </a:p>
          <a:p>
            <a:pPr eaLnBrk="1" hangingPunct="1"/>
            <a:r>
              <a:rPr lang="fr-FR" sz="2000" b="1" i="1" dirty="0">
                <a:solidFill>
                  <a:srgbClr val="000000"/>
                </a:solidFill>
              </a:rPr>
              <a:t>FO :</a:t>
            </a:r>
            <a:r>
              <a:rPr lang="fr-FR" sz="2000" b="1" dirty="0">
                <a:solidFill>
                  <a:srgbClr val="000000"/>
                </a:solidFill>
              </a:rPr>
              <a:t> Hyalite +++</a:t>
            </a:r>
          </a:p>
          <a:p>
            <a:pPr eaLnBrk="1" hangingPunct="1"/>
            <a:endParaRPr lang="fr-FR" sz="2000" b="1" dirty="0">
              <a:solidFill>
                <a:srgbClr val="000000"/>
              </a:solidFill>
            </a:endParaRPr>
          </a:p>
          <a:p>
            <a:pPr eaLnBrk="1" hangingPunct="1"/>
            <a:endParaRPr lang="fr-FR" sz="2000" b="1" i="1" dirty="0">
              <a:solidFill>
                <a:srgbClr val="000000"/>
              </a:solidFill>
            </a:endParaRPr>
          </a:p>
          <a:p>
            <a:pPr eaLnBrk="1" hangingPunct="1"/>
            <a:endParaRPr lang="fr-FR" sz="2000" b="1" i="1" dirty="0">
              <a:solidFill>
                <a:srgbClr val="000000"/>
              </a:solidFill>
            </a:endParaRPr>
          </a:p>
          <a:p>
            <a:pPr eaLnBrk="1" hangingPunct="1"/>
            <a:endParaRPr lang="fr-FR" sz="2000" b="1" i="1" dirty="0">
              <a:solidFill>
                <a:srgbClr val="000000"/>
              </a:solidFill>
            </a:endParaRPr>
          </a:p>
        </p:txBody>
      </p:sp>
      <p:sp>
        <p:nvSpPr>
          <p:cNvPr id="53250" name="Titre 1"/>
          <p:cNvSpPr>
            <a:spLocks/>
          </p:cNvSpPr>
          <p:nvPr/>
        </p:nvSpPr>
        <p:spPr bwMode="auto">
          <a:xfrm>
            <a:off x="1692275" y="12541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fr-FR" sz="3600">
                <a:solidFill>
                  <a:srgbClr val="CCFFFF"/>
                </a:solidFill>
              </a:rPr>
              <a:t>ENDOPHTALMIE</a:t>
            </a:r>
          </a:p>
        </p:txBody>
      </p:sp>
      <p:sp>
        <p:nvSpPr>
          <p:cNvPr id="53251" name="Text Box 4"/>
          <p:cNvSpPr txBox="1">
            <a:spLocks noChangeArrowheads="1"/>
          </p:cNvSpPr>
          <p:nvPr/>
        </p:nvSpPr>
        <p:spPr bwMode="auto">
          <a:xfrm>
            <a:off x="574675" y="3284538"/>
            <a:ext cx="8893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FR" sz="2000">
              <a:solidFill>
                <a:schemeClr val="bg1"/>
              </a:solidFill>
            </a:endParaRPr>
          </a:p>
        </p:txBody>
      </p:sp>
      <p:pic>
        <p:nvPicPr>
          <p:cNvPr id="53252" name="Picture 6" descr="endop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224338"/>
            <a:ext cx="3392487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613977" y="274638"/>
            <a:ext cx="8229600" cy="1143000"/>
          </a:xfrm>
          <a:prstGeom prst="rect">
            <a:avLst/>
          </a:prstGeom>
          <a:solidFill>
            <a:srgbClr val="FCD5B5"/>
          </a:solidFill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err="1"/>
              <a:t>Endophtalmies</a:t>
            </a:r>
            <a:endParaRPr lang="fr-FR" sz="3600" dirty="0"/>
          </a:p>
        </p:txBody>
      </p: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9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92"/>
    </mc:Choice>
    <mc:Fallback xmlns="">
      <p:transition xmlns:p14="http://schemas.microsoft.com/office/powerpoint/2010/main" spd="slow" advTm="49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ChangeArrowheads="1"/>
          </p:cNvSpPr>
          <p:nvPr/>
        </p:nvSpPr>
        <p:spPr bwMode="auto">
          <a:xfrm>
            <a:off x="0" y="1381125"/>
            <a:ext cx="9180513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fr-FR" sz="2000" b="1" i="1" dirty="0">
                <a:solidFill>
                  <a:srgbClr val="000000"/>
                </a:solidFill>
              </a:rPr>
              <a:t>ENDOGENE</a:t>
            </a:r>
          </a:p>
          <a:p>
            <a:pPr eaLnBrk="1" hangingPunct="1"/>
            <a:endParaRPr lang="fr-FR" sz="2000" b="1" i="1" dirty="0">
              <a:solidFill>
                <a:srgbClr val="000000"/>
              </a:solidFill>
            </a:endParaRPr>
          </a:p>
          <a:p>
            <a:pPr eaLnBrk="1" hangingPunct="1"/>
            <a:r>
              <a:rPr lang="fr-FR" sz="2000" b="1" i="1" dirty="0">
                <a:solidFill>
                  <a:srgbClr val="000000"/>
                </a:solidFill>
              </a:rPr>
              <a:t>Infection intraoculaire issue d</a:t>
            </a:r>
            <a:r>
              <a:rPr lang="ja-JP" altLang="fr-FR" sz="2000" b="1" i="1" dirty="0">
                <a:solidFill>
                  <a:srgbClr val="000000"/>
                </a:solidFill>
              </a:rPr>
              <a:t>’</a:t>
            </a:r>
            <a:r>
              <a:rPr lang="fr-FR" altLang="ja-JP" sz="2000" b="1" i="1" dirty="0">
                <a:solidFill>
                  <a:srgbClr val="000000"/>
                </a:solidFill>
              </a:rPr>
              <a:t>une dissémination bactérienne systémique à partir d</a:t>
            </a:r>
            <a:r>
              <a:rPr lang="ja-JP" altLang="fr-FR" sz="2000" b="1" i="1" dirty="0">
                <a:solidFill>
                  <a:srgbClr val="000000"/>
                </a:solidFill>
              </a:rPr>
              <a:t>’</a:t>
            </a:r>
            <a:r>
              <a:rPr lang="fr-FR" altLang="ja-JP" sz="2000" b="1" i="1" dirty="0">
                <a:solidFill>
                  <a:srgbClr val="000000"/>
                </a:solidFill>
              </a:rPr>
              <a:t>un foyer extra-oculaire, par l</a:t>
            </a:r>
            <a:r>
              <a:rPr lang="ja-JP" altLang="fr-FR" sz="2000" b="1" i="1" dirty="0">
                <a:solidFill>
                  <a:srgbClr val="000000"/>
                </a:solidFill>
              </a:rPr>
              <a:t>’</a:t>
            </a:r>
            <a:r>
              <a:rPr lang="fr-FR" altLang="ja-JP" sz="2000" b="1" i="1" dirty="0">
                <a:solidFill>
                  <a:srgbClr val="000000"/>
                </a:solidFill>
              </a:rPr>
              <a:t>intermédiaire des vx rétiniens ou choroïdiens. </a:t>
            </a:r>
          </a:p>
          <a:p>
            <a:pPr eaLnBrk="1" hangingPunct="1"/>
            <a:endParaRPr lang="fr-FR" sz="2000" b="1" i="1" dirty="0">
              <a:solidFill>
                <a:srgbClr val="000000"/>
              </a:solidFill>
            </a:endParaRPr>
          </a:p>
          <a:p>
            <a:pPr eaLnBrk="1" hangingPunct="1"/>
            <a:r>
              <a:rPr lang="fr-FR" sz="2000" b="1" i="1" dirty="0">
                <a:solidFill>
                  <a:srgbClr val="000000"/>
                </a:solidFill>
              </a:rPr>
              <a:t>Rare : 2à 10% de toutes les </a:t>
            </a:r>
            <a:r>
              <a:rPr lang="fr-FR" sz="2000" b="1" i="1" dirty="0" err="1">
                <a:solidFill>
                  <a:srgbClr val="000000"/>
                </a:solidFill>
              </a:rPr>
              <a:t>endophtalmies</a:t>
            </a:r>
            <a:r>
              <a:rPr lang="fr-FR" sz="2000" b="1" i="1" dirty="0">
                <a:solidFill>
                  <a:srgbClr val="000000"/>
                </a:solidFill>
              </a:rPr>
              <a:t>.</a:t>
            </a:r>
          </a:p>
          <a:p>
            <a:pPr eaLnBrk="1" hangingPunct="1"/>
            <a:endParaRPr lang="fr-FR" sz="2000" b="1" i="1" dirty="0">
              <a:solidFill>
                <a:srgbClr val="000000"/>
              </a:solidFill>
            </a:endParaRPr>
          </a:p>
          <a:p>
            <a:pPr eaLnBrk="1" hangingPunct="1"/>
            <a:r>
              <a:rPr lang="fr-FR" sz="2000" b="1" i="1" dirty="0">
                <a:solidFill>
                  <a:srgbClr val="000000"/>
                </a:solidFill>
              </a:rPr>
              <a:t>Terrain :</a:t>
            </a:r>
          </a:p>
          <a:p>
            <a:pPr eaLnBrk="1" hangingPunct="1"/>
            <a:r>
              <a:rPr lang="fr-FR" sz="2000" b="1" i="1" dirty="0">
                <a:solidFill>
                  <a:srgbClr val="000000"/>
                </a:solidFill>
              </a:rPr>
              <a:t>Facteurs de risque : </a:t>
            </a:r>
          </a:p>
          <a:p>
            <a:pPr eaLnBrk="1" hangingPunct="1"/>
            <a:r>
              <a:rPr lang="fr-FR" sz="2000" b="1" i="1" dirty="0">
                <a:solidFill>
                  <a:srgbClr val="000000"/>
                </a:solidFill>
              </a:rPr>
              <a:t>Immunodépression « au sens large », </a:t>
            </a:r>
          </a:p>
          <a:p>
            <a:pPr eaLnBrk="1" hangingPunct="1"/>
            <a:r>
              <a:rPr lang="fr-FR" sz="2000" b="1" i="1" dirty="0">
                <a:solidFill>
                  <a:srgbClr val="000000"/>
                </a:solidFill>
              </a:rPr>
              <a:t>Toxicomanie intraveineuse.</a:t>
            </a:r>
          </a:p>
          <a:p>
            <a:pPr eaLnBrk="1" hangingPunct="1"/>
            <a:r>
              <a:rPr lang="fr-FR" sz="2000" b="1" i="1" dirty="0">
                <a:solidFill>
                  <a:srgbClr val="000000"/>
                </a:solidFill>
              </a:rPr>
              <a:t>Infections systémiques avec septicémie.</a:t>
            </a:r>
          </a:p>
          <a:p>
            <a:pPr eaLnBrk="1" hangingPunct="1"/>
            <a:endParaRPr lang="fr-FR" sz="2000" b="1" i="1" dirty="0">
              <a:solidFill>
                <a:srgbClr val="000000"/>
              </a:solidFill>
            </a:endParaRPr>
          </a:p>
          <a:p>
            <a:pPr eaLnBrk="1" hangingPunct="1"/>
            <a:r>
              <a:rPr lang="fr-FR" sz="2000" b="1" i="1" dirty="0" err="1">
                <a:solidFill>
                  <a:srgbClr val="000000"/>
                </a:solidFill>
              </a:rPr>
              <a:t>Bactério</a:t>
            </a:r>
            <a:r>
              <a:rPr lang="fr-FR" sz="2000" b="1" i="1" dirty="0">
                <a:solidFill>
                  <a:srgbClr val="000000"/>
                </a:solidFill>
              </a:rPr>
              <a:t> : </a:t>
            </a:r>
          </a:p>
          <a:p>
            <a:pPr eaLnBrk="1" hangingPunct="1"/>
            <a:r>
              <a:rPr lang="fr-FR" sz="2000" b="1" i="1" dirty="0">
                <a:solidFill>
                  <a:srgbClr val="000000"/>
                </a:solidFill>
              </a:rPr>
              <a:t>CGP : </a:t>
            </a:r>
            <a:r>
              <a:rPr lang="fr-FR" sz="2000" b="1" i="1" dirty="0" err="1">
                <a:solidFill>
                  <a:srgbClr val="000000"/>
                </a:solidFill>
              </a:rPr>
              <a:t>Staph</a:t>
            </a:r>
            <a:r>
              <a:rPr lang="fr-FR" sz="2000" b="1" i="1" dirty="0">
                <a:solidFill>
                  <a:srgbClr val="000000"/>
                </a:solidFill>
              </a:rPr>
              <a:t> aureus +++, pneumocoques (</a:t>
            </a:r>
            <a:r>
              <a:rPr lang="fr-FR" sz="2000" b="1" i="1" dirty="0" err="1">
                <a:solidFill>
                  <a:srgbClr val="000000"/>
                </a:solidFill>
              </a:rPr>
              <a:t>aspléniques</a:t>
            </a:r>
            <a:r>
              <a:rPr lang="fr-FR" sz="2000" b="1" i="1" dirty="0">
                <a:solidFill>
                  <a:srgbClr val="000000"/>
                </a:solidFill>
              </a:rPr>
              <a:t>)</a:t>
            </a:r>
          </a:p>
          <a:p>
            <a:pPr eaLnBrk="1" hangingPunct="1"/>
            <a:r>
              <a:rPr lang="fr-FR" sz="2000" b="1" i="1" dirty="0">
                <a:solidFill>
                  <a:srgbClr val="000000"/>
                </a:solidFill>
              </a:rPr>
              <a:t>tous les germes sont possibles</a:t>
            </a:r>
          </a:p>
          <a:p>
            <a:pPr eaLnBrk="1" hangingPunct="1"/>
            <a:r>
              <a:rPr lang="fr-FR" sz="2000" b="1" i="1" dirty="0" err="1">
                <a:solidFill>
                  <a:srgbClr val="000000"/>
                </a:solidFill>
              </a:rPr>
              <a:t>Endophtalmies</a:t>
            </a:r>
            <a:r>
              <a:rPr lang="fr-FR" sz="2000" b="1" i="1" dirty="0">
                <a:solidFill>
                  <a:srgbClr val="000000"/>
                </a:solidFill>
              </a:rPr>
              <a:t> fongiques : candida +++ (toxico IV)</a:t>
            </a:r>
          </a:p>
        </p:txBody>
      </p:sp>
      <p:sp>
        <p:nvSpPr>
          <p:cNvPr id="54274" name="Titre 1"/>
          <p:cNvSpPr>
            <a:spLocks/>
          </p:cNvSpPr>
          <p:nvPr/>
        </p:nvSpPr>
        <p:spPr bwMode="auto">
          <a:xfrm>
            <a:off x="468313" y="12541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fr-FR" sz="3600">
                <a:solidFill>
                  <a:srgbClr val="CCFFFF"/>
                </a:solidFill>
              </a:rPr>
              <a:t>ENDOPHTALMIE</a:t>
            </a:r>
          </a:p>
        </p:txBody>
      </p:sp>
      <p:sp>
        <p:nvSpPr>
          <p:cNvPr id="54275" name="Text Box 4"/>
          <p:cNvSpPr txBox="1">
            <a:spLocks noChangeArrowheads="1"/>
          </p:cNvSpPr>
          <p:nvPr/>
        </p:nvSpPr>
        <p:spPr bwMode="auto">
          <a:xfrm>
            <a:off x="574675" y="3284538"/>
            <a:ext cx="8893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FR" sz="2000">
              <a:solidFill>
                <a:schemeClr val="bg1"/>
              </a:solidFill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613977" y="274638"/>
            <a:ext cx="8229600" cy="1143000"/>
          </a:xfrm>
          <a:prstGeom prst="rect">
            <a:avLst/>
          </a:prstGeom>
          <a:solidFill>
            <a:srgbClr val="FCD5B5"/>
          </a:solidFill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err="1"/>
              <a:t>Endophtalmies</a:t>
            </a:r>
            <a:endParaRPr lang="fr-FR" sz="3600" dirty="0"/>
          </a:p>
        </p:txBody>
      </p: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73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67"/>
    </mc:Choice>
    <mc:Fallback xmlns="">
      <p:transition xmlns:p14="http://schemas.microsoft.com/office/powerpoint/2010/main" spd="slow" advTm="47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ChangeArrowheads="1"/>
          </p:cNvSpPr>
          <p:nvPr/>
        </p:nvSpPr>
        <p:spPr bwMode="auto">
          <a:xfrm>
            <a:off x="395288" y="981075"/>
            <a:ext cx="86868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endParaRPr lang="fr-FR" sz="2000" b="1" i="1" dirty="0">
              <a:solidFill>
                <a:srgbClr val="000000"/>
              </a:solidFill>
            </a:endParaRPr>
          </a:p>
          <a:p>
            <a:pPr eaLnBrk="1" hangingPunct="1"/>
            <a:r>
              <a:rPr lang="fr-FR" sz="2000" b="1" i="1" dirty="0">
                <a:solidFill>
                  <a:srgbClr val="000000"/>
                </a:solidFill>
              </a:rPr>
              <a:t>Prise en charge :</a:t>
            </a:r>
          </a:p>
          <a:p>
            <a:pPr eaLnBrk="1" hangingPunct="1"/>
            <a:r>
              <a:rPr lang="fr-FR" sz="2000" b="1" i="1" dirty="0">
                <a:solidFill>
                  <a:srgbClr val="000000"/>
                </a:solidFill>
              </a:rPr>
              <a:t>URGENCE OPHTALMOLOGIQUE : </a:t>
            </a:r>
          </a:p>
          <a:p>
            <a:pPr eaLnBrk="1" hangingPunct="1"/>
            <a:endParaRPr lang="fr-FR" sz="2000" b="1" i="1" dirty="0">
              <a:solidFill>
                <a:srgbClr val="000000"/>
              </a:solidFill>
            </a:endParaRPr>
          </a:p>
          <a:p>
            <a:pPr eaLnBrk="1" hangingPunct="1"/>
            <a:r>
              <a:rPr lang="fr-FR" sz="2000" b="1" i="1" dirty="0">
                <a:solidFill>
                  <a:srgbClr val="000000"/>
                </a:solidFill>
              </a:rPr>
              <a:t>Hospitalisation</a:t>
            </a:r>
          </a:p>
          <a:p>
            <a:pPr eaLnBrk="1" hangingPunct="1"/>
            <a:r>
              <a:rPr lang="fr-FR" sz="2000" b="1" i="1" dirty="0">
                <a:solidFill>
                  <a:srgbClr val="000000"/>
                </a:solidFill>
              </a:rPr>
              <a:t>Au bloc en urgence : </a:t>
            </a:r>
          </a:p>
          <a:p>
            <a:pPr eaLnBrk="1" hangingPunct="1"/>
            <a:r>
              <a:rPr lang="fr-FR" sz="2000" b="1" i="1" dirty="0">
                <a:solidFill>
                  <a:srgbClr val="000000"/>
                </a:solidFill>
              </a:rPr>
              <a:t>Ponction de chambre antérieure ou de vitré (après avoir éliminé un DR) avec examen bactériologique (+/- </a:t>
            </a:r>
            <a:r>
              <a:rPr lang="fr-FR" sz="2000" b="1" i="1" dirty="0" err="1">
                <a:solidFill>
                  <a:srgbClr val="000000"/>
                </a:solidFill>
              </a:rPr>
              <a:t>myco</a:t>
            </a:r>
            <a:r>
              <a:rPr lang="fr-FR" sz="2000" b="1" i="1" dirty="0">
                <a:solidFill>
                  <a:srgbClr val="000000"/>
                </a:solidFill>
              </a:rPr>
              <a:t> selon contexte)</a:t>
            </a:r>
          </a:p>
          <a:p>
            <a:pPr eaLnBrk="1" hangingPunct="1"/>
            <a:endParaRPr lang="fr-FR" sz="2000" b="1" i="1" dirty="0">
              <a:solidFill>
                <a:srgbClr val="000000"/>
              </a:solidFill>
            </a:endParaRPr>
          </a:p>
          <a:p>
            <a:pPr eaLnBrk="1" hangingPunct="1"/>
            <a:endParaRPr lang="fr-FR" sz="2000" b="1" i="1" dirty="0">
              <a:solidFill>
                <a:srgbClr val="000000"/>
              </a:solidFill>
            </a:endParaRPr>
          </a:p>
          <a:p>
            <a:pPr eaLnBrk="1" hangingPunct="1"/>
            <a:endParaRPr lang="fr-FR" sz="2000" b="1" i="1" dirty="0">
              <a:solidFill>
                <a:srgbClr val="000000"/>
              </a:solidFill>
            </a:endParaRPr>
          </a:p>
          <a:p>
            <a:pPr eaLnBrk="1" hangingPunct="1"/>
            <a:endParaRPr lang="fr-FR" sz="2000" b="1" i="1" dirty="0">
              <a:solidFill>
                <a:srgbClr val="000000"/>
              </a:solidFill>
            </a:endParaRPr>
          </a:p>
        </p:txBody>
      </p:sp>
      <p:sp>
        <p:nvSpPr>
          <p:cNvPr id="55298" name="Titre 1"/>
          <p:cNvSpPr>
            <a:spLocks/>
          </p:cNvSpPr>
          <p:nvPr/>
        </p:nvSpPr>
        <p:spPr bwMode="auto">
          <a:xfrm>
            <a:off x="2627313" y="-269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fr-FR" sz="3600">
                <a:solidFill>
                  <a:srgbClr val="CCFFFF"/>
                </a:solidFill>
              </a:rPr>
              <a:t>ENDOPHTALMIE</a:t>
            </a:r>
          </a:p>
        </p:txBody>
      </p:sp>
      <p:sp>
        <p:nvSpPr>
          <p:cNvPr id="55299" name="Text Box 4"/>
          <p:cNvSpPr txBox="1">
            <a:spLocks noChangeArrowheads="1"/>
          </p:cNvSpPr>
          <p:nvPr/>
        </p:nvSpPr>
        <p:spPr bwMode="auto">
          <a:xfrm>
            <a:off x="574675" y="3284538"/>
            <a:ext cx="8893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FR" sz="2000">
              <a:solidFill>
                <a:schemeClr val="bg1"/>
              </a:solidFill>
            </a:endParaRPr>
          </a:p>
        </p:txBody>
      </p:sp>
      <p:sp>
        <p:nvSpPr>
          <p:cNvPr id="55300" name="Rectangle 17"/>
          <p:cNvSpPr>
            <a:spLocks noChangeArrowheads="1"/>
          </p:cNvSpPr>
          <p:nvPr/>
        </p:nvSpPr>
        <p:spPr bwMode="auto">
          <a:xfrm>
            <a:off x="539750" y="3500438"/>
            <a:ext cx="7273925" cy="21796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fr-FR"/>
          </a:p>
        </p:txBody>
      </p:sp>
      <p:sp>
        <p:nvSpPr>
          <p:cNvPr id="55301" name="Line 18"/>
          <p:cNvSpPr>
            <a:spLocks noChangeShapeType="1"/>
          </p:cNvSpPr>
          <p:nvPr/>
        </p:nvSpPr>
        <p:spPr bwMode="auto">
          <a:xfrm>
            <a:off x="539750" y="4219575"/>
            <a:ext cx="7273925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5302" name="Line 19"/>
          <p:cNvSpPr>
            <a:spLocks noChangeShapeType="1"/>
          </p:cNvSpPr>
          <p:nvPr/>
        </p:nvSpPr>
        <p:spPr bwMode="auto">
          <a:xfrm>
            <a:off x="4859338" y="3500438"/>
            <a:ext cx="0" cy="217963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5303" name="Line 20"/>
          <p:cNvSpPr>
            <a:spLocks noChangeShapeType="1"/>
          </p:cNvSpPr>
          <p:nvPr/>
        </p:nvSpPr>
        <p:spPr bwMode="auto">
          <a:xfrm>
            <a:off x="539750" y="4822825"/>
            <a:ext cx="7273925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5304" name="Text Box 21"/>
          <p:cNvSpPr txBox="1">
            <a:spLocks noChangeArrowheads="1"/>
          </p:cNvSpPr>
          <p:nvPr/>
        </p:nvSpPr>
        <p:spPr bwMode="auto">
          <a:xfrm>
            <a:off x="2268538" y="3638550"/>
            <a:ext cx="3095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fr-FR" sz="1800">
                <a:solidFill>
                  <a:srgbClr val="000000"/>
                </a:solidFill>
                <a:latin typeface="Arial" charset="0"/>
              </a:rPr>
              <a:t>Endophtalmie exogène</a:t>
            </a:r>
          </a:p>
        </p:txBody>
      </p:sp>
      <p:sp>
        <p:nvSpPr>
          <p:cNvPr id="55305" name="Text Box 22"/>
          <p:cNvSpPr txBox="1">
            <a:spLocks noChangeArrowheads="1"/>
          </p:cNvSpPr>
          <p:nvPr/>
        </p:nvSpPr>
        <p:spPr bwMode="auto">
          <a:xfrm>
            <a:off x="5003800" y="3644900"/>
            <a:ext cx="3095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1800">
                <a:solidFill>
                  <a:srgbClr val="000000"/>
                </a:solidFill>
                <a:latin typeface="Arial" charset="0"/>
              </a:rPr>
              <a:t>Endophtalmie endogène</a:t>
            </a:r>
          </a:p>
        </p:txBody>
      </p:sp>
      <p:sp>
        <p:nvSpPr>
          <p:cNvPr id="55306" name="Line 24"/>
          <p:cNvSpPr>
            <a:spLocks noChangeShapeType="1"/>
          </p:cNvSpPr>
          <p:nvPr/>
        </p:nvSpPr>
        <p:spPr bwMode="auto">
          <a:xfrm>
            <a:off x="2268538" y="3525838"/>
            <a:ext cx="0" cy="215423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5307" name="Text Box 26"/>
          <p:cNvSpPr txBox="1">
            <a:spLocks noChangeArrowheads="1"/>
          </p:cNvSpPr>
          <p:nvPr/>
        </p:nvSpPr>
        <p:spPr bwMode="auto">
          <a:xfrm>
            <a:off x="539750" y="4219575"/>
            <a:ext cx="19907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fr-FR" sz="1800" b="1" dirty="0">
                <a:solidFill>
                  <a:srgbClr val="000000"/>
                </a:solidFill>
                <a:latin typeface="Arial" charset="0"/>
              </a:rPr>
              <a:t>Injection intra-vitréenne</a:t>
            </a:r>
          </a:p>
        </p:txBody>
      </p:sp>
      <p:sp>
        <p:nvSpPr>
          <p:cNvPr id="55308" name="Text Box 27"/>
          <p:cNvSpPr txBox="1">
            <a:spLocks noChangeArrowheads="1"/>
          </p:cNvSpPr>
          <p:nvPr/>
        </p:nvSpPr>
        <p:spPr bwMode="auto">
          <a:xfrm>
            <a:off x="2484438" y="4219575"/>
            <a:ext cx="23749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fr-FR" sz="1800">
                <a:solidFill>
                  <a:srgbClr val="000000"/>
                </a:solidFill>
                <a:latin typeface="Arial" charset="0"/>
              </a:rPr>
              <a:t>Ceftazidime + vancomycine</a:t>
            </a:r>
          </a:p>
        </p:txBody>
      </p:sp>
      <p:sp>
        <p:nvSpPr>
          <p:cNvPr id="55309" name="Text Box 28"/>
          <p:cNvSpPr txBox="1">
            <a:spLocks noChangeArrowheads="1"/>
          </p:cNvSpPr>
          <p:nvPr/>
        </p:nvSpPr>
        <p:spPr bwMode="auto">
          <a:xfrm>
            <a:off x="5219700" y="4357688"/>
            <a:ext cx="26654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fr-FR" sz="1800">
                <a:solidFill>
                  <a:srgbClr val="000000"/>
                </a:solidFill>
                <a:latin typeface="Arial" charset="0"/>
              </a:rPr>
              <a:t>Selon contexte</a:t>
            </a:r>
          </a:p>
        </p:txBody>
      </p:sp>
      <p:sp>
        <p:nvSpPr>
          <p:cNvPr id="55310" name="Text Box 29"/>
          <p:cNvSpPr txBox="1">
            <a:spLocks noChangeArrowheads="1"/>
          </p:cNvSpPr>
          <p:nvPr/>
        </p:nvSpPr>
        <p:spPr bwMode="auto">
          <a:xfrm>
            <a:off x="539750" y="5038725"/>
            <a:ext cx="19446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fr-FR" sz="1800" b="1">
                <a:solidFill>
                  <a:srgbClr val="000000"/>
                </a:solidFill>
                <a:latin typeface="Arial" charset="0"/>
              </a:rPr>
              <a:t>ATB IV probabiliste</a:t>
            </a:r>
          </a:p>
        </p:txBody>
      </p:sp>
      <p:sp>
        <p:nvSpPr>
          <p:cNvPr id="55311" name="Text Box 30"/>
          <p:cNvSpPr txBox="1">
            <a:spLocks noChangeArrowheads="1"/>
          </p:cNvSpPr>
          <p:nvPr/>
        </p:nvSpPr>
        <p:spPr bwMode="auto">
          <a:xfrm>
            <a:off x="2484438" y="5038725"/>
            <a:ext cx="23749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fr-FR" sz="1800">
                <a:solidFill>
                  <a:srgbClr val="000000"/>
                </a:solidFill>
                <a:latin typeface="Arial" charset="0"/>
              </a:rPr>
              <a:t>Imipénème + levofloxacine</a:t>
            </a:r>
          </a:p>
        </p:txBody>
      </p:sp>
      <p:sp>
        <p:nvSpPr>
          <p:cNvPr id="55312" name="Text Box 32"/>
          <p:cNvSpPr txBox="1">
            <a:spLocks noChangeArrowheads="1"/>
          </p:cNvSpPr>
          <p:nvPr/>
        </p:nvSpPr>
        <p:spPr bwMode="auto">
          <a:xfrm>
            <a:off x="5219700" y="5030788"/>
            <a:ext cx="26654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>
                <a:solidFill>
                  <a:srgbClr val="000000"/>
                </a:solidFill>
              </a:rPr>
              <a:t>Selon contexte</a:t>
            </a:r>
          </a:p>
        </p:txBody>
      </p:sp>
      <p:sp>
        <p:nvSpPr>
          <p:cNvPr id="55313" name="Rectangle 33"/>
          <p:cNvSpPr>
            <a:spLocks noChangeArrowheads="1"/>
          </p:cNvSpPr>
          <p:nvPr/>
        </p:nvSpPr>
        <p:spPr bwMode="auto">
          <a:xfrm>
            <a:off x="971550" y="6186488"/>
            <a:ext cx="2305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1" hangingPunct="1"/>
            <a:r>
              <a:rPr lang="fr-FR" b="1" i="1">
                <a:solidFill>
                  <a:srgbClr val="000000"/>
                </a:solidFill>
              </a:rPr>
              <a:t>Traitement local : </a:t>
            </a:r>
          </a:p>
        </p:txBody>
      </p:sp>
      <p:sp>
        <p:nvSpPr>
          <p:cNvPr id="55314" name="Text Box 34"/>
          <p:cNvSpPr txBox="1">
            <a:spLocks noChangeArrowheads="1"/>
          </p:cNvSpPr>
          <p:nvPr/>
        </p:nvSpPr>
        <p:spPr bwMode="auto">
          <a:xfrm>
            <a:off x="3635375" y="5949950"/>
            <a:ext cx="4537075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fr-FR" sz="1800" b="1" i="1">
                <a:solidFill>
                  <a:srgbClr val="000000"/>
                </a:solidFill>
                <a:latin typeface="Arial" charset="0"/>
              </a:rPr>
              <a:t>Collyres antibio-corticoïde</a:t>
            </a:r>
          </a:p>
          <a:p>
            <a:pPr defTabSz="914400" eaLnBrk="1" hangingPunct="1"/>
            <a:r>
              <a:rPr lang="fr-FR" sz="1800" b="1" i="1">
                <a:solidFill>
                  <a:srgbClr val="000000"/>
                </a:solidFill>
                <a:latin typeface="Arial" charset="0"/>
              </a:rPr>
              <a:t>Collyres Mydriatiques</a:t>
            </a:r>
          </a:p>
          <a:p>
            <a:pPr defTabSz="914400" eaLnBrk="1" hangingPunct="1"/>
            <a:r>
              <a:rPr lang="fr-FR" sz="1800" b="1" i="1">
                <a:solidFill>
                  <a:srgbClr val="000000"/>
                </a:solidFill>
                <a:latin typeface="Arial" charset="0"/>
              </a:rPr>
              <a:t>Antalgiques</a:t>
            </a:r>
          </a:p>
          <a:p>
            <a:pPr defTabSz="914400" eaLnBrk="1" hangingPunct="1">
              <a:spcBef>
                <a:spcPct val="50000"/>
              </a:spcBef>
            </a:pPr>
            <a:endParaRPr lang="fr-FR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5315" name="AutoShape 35"/>
          <p:cNvSpPr>
            <a:spLocks/>
          </p:cNvSpPr>
          <p:nvPr/>
        </p:nvSpPr>
        <p:spPr bwMode="auto">
          <a:xfrm>
            <a:off x="3276600" y="5949950"/>
            <a:ext cx="71438" cy="908050"/>
          </a:xfrm>
          <a:prstGeom prst="leftBrace">
            <a:avLst>
              <a:gd name="adj1" fmla="val 105925"/>
              <a:gd name="adj2" fmla="val 50000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fr-FR">
              <a:solidFill>
                <a:srgbClr val="000000"/>
              </a:solidFill>
            </a:endParaRPr>
          </a:p>
        </p:txBody>
      </p:sp>
      <p:sp>
        <p:nvSpPr>
          <p:cNvPr id="21" name="Titre 1"/>
          <p:cNvSpPr txBox="1">
            <a:spLocks/>
          </p:cNvSpPr>
          <p:nvPr/>
        </p:nvSpPr>
        <p:spPr>
          <a:xfrm>
            <a:off x="574675" y="105859"/>
            <a:ext cx="8229600" cy="1143000"/>
          </a:xfrm>
          <a:prstGeom prst="rect">
            <a:avLst/>
          </a:prstGeom>
          <a:solidFill>
            <a:srgbClr val="FCD5B5"/>
          </a:solidFill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err="1"/>
              <a:t>Endophtalmies</a:t>
            </a:r>
            <a:endParaRPr lang="fr-FR" sz="3600" dirty="0"/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77"/>
    </mc:Choice>
    <mc:Fallback xmlns="">
      <p:transition xmlns:p14="http://schemas.microsoft.com/office/powerpoint/2010/main" spd="slow" advTm="83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6962"/>
          </a:xfrm>
          <a:solidFill>
            <a:srgbClr val="F2DCDB"/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fr-FR" dirty="0"/>
              <a:t>Dans le doute: </a:t>
            </a:r>
          </a:p>
          <a:p>
            <a:pPr marL="457200" lvl="1" indent="0">
              <a:buNone/>
            </a:pPr>
            <a:endParaRPr lang="fr-FR" dirty="0"/>
          </a:p>
          <a:p>
            <a:pPr marL="457200" lvl="1" indent="0">
              <a:buNone/>
            </a:pPr>
            <a:r>
              <a:rPr lang="fr-FR" dirty="0"/>
              <a:t> examen ophtalmologique en urgence+++</a:t>
            </a:r>
          </a:p>
          <a:p>
            <a:pPr marL="457200" lvl="1" indent="0">
              <a:buNone/>
            </a:pPr>
            <a:endParaRPr lang="fr-FR" dirty="0"/>
          </a:p>
          <a:p>
            <a:pPr marL="457200" lvl="1" indent="0">
              <a:buNone/>
            </a:pPr>
            <a:r>
              <a:rPr lang="fr-FR" dirty="0"/>
              <a:t>FO devant toute </a:t>
            </a:r>
            <a:r>
              <a:rPr lang="fr-FR" dirty="0" err="1"/>
              <a:t>fongémie</a:t>
            </a:r>
            <a:r>
              <a:rPr lang="fr-FR" dirty="0"/>
              <a:t>. </a:t>
            </a:r>
          </a:p>
          <a:p>
            <a:pPr marL="457200" lvl="1" indent="0">
              <a:buNone/>
            </a:pPr>
            <a:endParaRPr lang="fr-FR" dirty="0"/>
          </a:p>
          <a:p>
            <a:pPr marL="457200" lvl="1" indent="0">
              <a:buNone/>
            </a:pPr>
            <a:r>
              <a:rPr lang="fr-FR" dirty="0"/>
              <a:t>Il vaut mieux injecter IVT trop que pas assez… </a:t>
            </a:r>
          </a:p>
          <a:p>
            <a:pPr marL="457200" lvl="1" indent="0">
              <a:buNone/>
            </a:pPr>
            <a:endParaRPr lang="fr-FR" dirty="0"/>
          </a:p>
          <a:p>
            <a:pPr marL="457200" lvl="1" indent="0">
              <a:buNone/>
            </a:pPr>
            <a:r>
              <a:rPr lang="fr-FR" dirty="0"/>
              <a:t>Pronostic : mauvais (BAV définitive)</a:t>
            </a:r>
          </a:p>
          <a:p>
            <a:pPr marL="457200" lvl="1" indent="0">
              <a:buNone/>
            </a:pPr>
            <a:endParaRPr lang="fr-FR" dirty="0"/>
          </a:p>
          <a:p>
            <a:pPr marL="457200" lvl="1" indent="0">
              <a:buNone/>
            </a:pPr>
            <a:endParaRPr lang="fr-FR" dirty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613977" y="274638"/>
            <a:ext cx="8229600" cy="1143000"/>
          </a:xfrm>
          <a:solidFill>
            <a:srgbClr val="FCD5B5"/>
          </a:solidFill>
        </p:spPr>
        <p:txBody>
          <a:bodyPr>
            <a:normAutofit/>
          </a:bodyPr>
          <a:lstStyle/>
          <a:p>
            <a:r>
              <a:rPr lang="fr-FR" sz="3600" dirty="0" err="1"/>
              <a:t>Take</a:t>
            </a:r>
            <a:r>
              <a:rPr lang="fr-FR" sz="3600" dirty="0"/>
              <a:t> home message </a:t>
            </a:r>
            <a:r>
              <a:rPr lang="fr-FR" sz="3600" dirty="0" err="1"/>
              <a:t>Endophtalmie</a:t>
            </a:r>
            <a:endParaRPr lang="fr-FR" sz="3600" dirty="0"/>
          </a:p>
        </p:txBody>
      </p:sp>
      <p:cxnSp>
        <p:nvCxnSpPr>
          <p:cNvPr id="5" name="Connecteur droit 4"/>
          <p:cNvCxnSpPr/>
          <p:nvPr/>
        </p:nvCxnSpPr>
        <p:spPr>
          <a:xfrm>
            <a:off x="0" y="1501343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Son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0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63"/>
    </mc:Choice>
    <mc:Fallback xmlns="">
      <p:transition xmlns:p14="http://schemas.microsoft.com/office/powerpoint/2010/main" spd="slow" advTm="27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fr-FR" dirty="0"/>
              <a:t>Uvéite infectieuses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Uvéite antérieurs</a:t>
            </a:r>
          </a:p>
          <a:p>
            <a:r>
              <a:rPr lang="fr-FR" dirty="0"/>
              <a:t>Uvéite intermédiaire</a:t>
            </a:r>
          </a:p>
          <a:p>
            <a:r>
              <a:rPr lang="fr-FR" dirty="0"/>
              <a:t>Uvéite postérieure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6" name="Son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6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5"/>
    </mc:Choice>
    <mc:Fallback xmlns="">
      <p:transition xmlns:p14="http://schemas.microsoft.com/office/powerpoint/2010/main" spd="slow" advTm="5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6962"/>
          </a:xfrm>
        </p:spPr>
        <p:txBody>
          <a:bodyPr>
            <a:normAutofit fontScale="77500" lnSpcReduction="20000"/>
          </a:bodyPr>
          <a:lstStyle/>
          <a:p>
            <a:pPr marL="514350" indent="-457200"/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Inflammatoires</a:t>
            </a:r>
          </a:p>
          <a:p>
            <a:pPr marL="914400" lvl="1" indent="-457200"/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Spondylarthropathie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, HLAB27</a:t>
            </a:r>
          </a:p>
          <a:p>
            <a:pPr marL="914400" lvl="1" indent="-457200"/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Crohn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, RCH</a:t>
            </a:r>
          </a:p>
          <a:p>
            <a:pPr marL="914400" lvl="1" indent="-457200"/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Sarcoïdose</a:t>
            </a:r>
          </a:p>
          <a:p>
            <a:pPr marL="914400" lvl="1" indent="-457200"/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Bechet</a:t>
            </a:r>
          </a:p>
          <a:p>
            <a:pPr marL="914400" lvl="1" indent="-457200"/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Arthrite juvénile</a:t>
            </a:r>
          </a:p>
          <a:p>
            <a:pPr marL="914400" lvl="1" indent="-457200"/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Fuchs</a:t>
            </a:r>
          </a:p>
          <a:p>
            <a:pPr marL="514350" indent="-457200"/>
            <a:r>
              <a:rPr lang="fr-FR" b="1" dirty="0"/>
              <a:t>Infectieuses</a:t>
            </a:r>
          </a:p>
          <a:p>
            <a:pPr marL="914400" lvl="1" indent="-457200"/>
            <a:r>
              <a:rPr lang="fr-FR" b="1" dirty="0"/>
              <a:t>Virale</a:t>
            </a:r>
          </a:p>
          <a:p>
            <a:pPr marL="914400" lvl="1" indent="-457200"/>
            <a:r>
              <a:rPr lang="fr-FR" b="1" dirty="0"/>
              <a:t>Syphilis</a:t>
            </a:r>
          </a:p>
          <a:p>
            <a:pPr marL="914400" lvl="1" indent="-457200"/>
            <a:r>
              <a:rPr lang="fr-FR" b="1" dirty="0"/>
              <a:t>Hypersensibilité au BK</a:t>
            </a:r>
          </a:p>
          <a:p>
            <a:pPr marL="514350" indent="-457200"/>
            <a:r>
              <a:rPr lang="fr-FR" dirty="0">
                <a:solidFill>
                  <a:srgbClr val="A6A6A6"/>
                </a:solidFill>
              </a:rPr>
              <a:t>Idiopathique (50% des cas)</a:t>
            </a:r>
          </a:p>
          <a:p>
            <a:pPr marL="914400" lvl="1" indent="-457200"/>
            <a:endParaRPr lang="fr-FR" dirty="0"/>
          </a:p>
          <a:p>
            <a:pPr marL="457200" lvl="1" indent="0">
              <a:buNone/>
            </a:pPr>
            <a:r>
              <a:rPr lang="fr-FR" dirty="0">
                <a:sym typeface="Wingdings"/>
              </a:rPr>
              <a:t> Interrogatoire et bilan standard +++</a:t>
            </a:r>
            <a:r>
              <a:rPr lang="fr-FR" dirty="0"/>
              <a:t> </a:t>
            </a:r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613977" y="274638"/>
            <a:ext cx="8229600" cy="1143000"/>
          </a:xfrm>
          <a:solidFill>
            <a:srgbClr val="FCD5B5"/>
          </a:solidFill>
        </p:spPr>
        <p:txBody>
          <a:bodyPr>
            <a:normAutofit/>
          </a:bodyPr>
          <a:lstStyle/>
          <a:p>
            <a:r>
              <a:rPr lang="fr-FR" sz="3600" dirty="0"/>
              <a:t>Etiologies des UAA</a:t>
            </a:r>
          </a:p>
        </p:txBody>
      </p:sp>
      <p:cxnSp>
        <p:nvCxnSpPr>
          <p:cNvPr id="5" name="Connecteur droit 4"/>
          <p:cNvCxnSpPr/>
          <p:nvPr/>
        </p:nvCxnSpPr>
        <p:spPr>
          <a:xfrm>
            <a:off x="0" y="1501343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Son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7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14"/>
    </mc:Choice>
    <mc:Fallback xmlns="">
      <p:transition xmlns:p14="http://schemas.microsoft.com/office/powerpoint/2010/main" spd="slow" advTm="18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/>
          <a:lstStyle/>
          <a:p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Signes d’alerte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Baisse d’acuité visuelle (BAV)</a:t>
            </a:r>
          </a:p>
          <a:p>
            <a:r>
              <a:rPr lang="fr-FR" dirty="0" err="1"/>
              <a:t>Hypopion</a:t>
            </a:r>
            <a:endParaRPr lang="fr-FR" dirty="0"/>
          </a:p>
          <a:p>
            <a:r>
              <a:rPr lang="fr-FR" dirty="0"/>
              <a:t>Infiltrat blancs cornéen</a:t>
            </a:r>
          </a:p>
          <a:p>
            <a:r>
              <a:rPr lang="fr-FR" dirty="0"/>
              <a:t>Douleur sous Lentilles</a:t>
            </a:r>
          </a:p>
          <a:p>
            <a:r>
              <a:rPr lang="fr-FR" dirty="0"/>
              <a:t>Œdème palpébral avec BAV, Diplopie, fièvre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5060" y="1600200"/>
            <a:ext cx="3358940" cy="218989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3188" y="4683955"/>
            <a:ext cx="3197499" cy="2174045"/>
          </a:xfrm>
          <a:prstGeom prst="rect">
            <a:avLst/>
          </a:prstGeom>
        </p:spPr>
      </p:pic>
      <p:cxnSp>
        <p:nvCxnSpPr>
          <p:cNvPr id="7" name="Connecteur droit avec flèche 6"/>
          <p:cNvCxnSpPr/>
          <p:nvPr/>
        </p:nvCxnSpPr>
        <p:spPr>
          <a:xfrm>
            <a:off x="6830342" y="2578666"/>
            <a:ext cx="365568" cy="6542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>
            <a:off x="7348310" y="1924378"/>
            <a:ext cx="365568" cy="6542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Son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912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19"/>
    </mc:Choice>
    <mc:Fallback xmlns="">
      <p:transition xmlns:p14="http://schemas.microsoft.com/office/powerpoint/2010/main" spd="slow" advTm="44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6962"/>
          </a:xfrm>
        </p:spPr>
        <p:txBody>
          <a:bodyPr>
            <a:normAutofit lnSpcReduction="10000"/>
          </a:bodyPr>
          <a:lstStyle/>
          <a:p>
            <a:pPr marL="514350" indent="-457200"/>
            <a:r>
              <a:rPr lang="fr-FR" dirty="0"/>
              <a:t>Atteinte vitréenne</a:t>
            </a:r>
          </a:p>
          <a:p>
            <a:pPr marL="914400" lvl="1" indent="-457200"/>
            <a:r>
              <a:rPr lang="fr-FR" dirty="0"/>
              <a:t>Hyalite, œuf de fourmis, </a:t>
            </a:r>
            <a:r>
              <a:rPr lang="fr-FR" dirty="0" err="1"/>
              <a:t>snowballs</a:t>
            </a:r>
            <a:r>
              <a:rPr lang="fr-FR" dirty="0"/>
              <a:t>, banquise</a:t>
            </a:r>
          </a:p>
          <a:p>
            <a:pPr marL="914400" lvl="1" indent="-457200"/>
            <a:r>
              <a:rPr lang="fr-FR" dirty="0"/>
              <a:t>Vascularite périphériques</a:t>
            </a:r>
          </a:p>
          <a:p>
            <a:pPr marL="914400" lvl="1" indent="-457200"/>
            <a:r>
              <a:rPr lang="fr-FR" dirty="0"/>
              <a:t>Complications: œdème papillaire ou maculaire</a:t>
            </a:r>
          </a:p>
          <a:p>
            <a:pPr marL="514350" indent="-457200"/>
            <a:r>
              <a:rPr lang="fr-FR" dirty="0"/>
              <a:t>Etiologies</a:t>
            </a:r>
          </a:p>
          <a:p>
            <a:pPr marL="914400" lvl="1" indent="-457200"/>
            <a:r>
              <a:rPr lang="fr-FR" dirty="0">
                <a:solidFill>
                  <a:srgbClr val="A6A6A6"/>
                </a:solidFill>
              </a:rPr>
              <a:t>Sarcoïdose</a:t>
            </a:r>
          </a:p>
          <a:p>
            <a:pPr marL="914400" lvl="1" indent="-457200"/>
            <a:r>
              <a:rPr lang="fr-FR" dirty="0">
                <a:solidFill>
                  <a:srgbClr val="A6A6A6"/>
                </a:solidFill>
              </a:rPr>
              <a:t>SEP</a:t>
            </a:r>
          </a:p>
          <a:p>
            <a:pPr marL="914400" lvl="1" indent="-457200"/>
            <a:r>
              <a:rPr lang="fr-FR" b="1" dirty="0" err="1"/>
              <a:t>Lyme</a:t>
            </a:r>
            <a:endParaRPr lang="fr-FR" b="1" dirty="0"/>
          </a:p>
          <a:p>
            <a:pPr marL="914400" lvl="1" indent="-457200"/>
            <a:r>
              <a:rPr lang="fr-FR" b="1" dirty="0"/>
              <a:t>BK</a:t>
            </a:r>
          </a:p>
          <a:p>
            <a:pPr marL="914400" lvl="1" indent="-457200"/>
            <a:r>
              <a:rPr lang="fr-FR" dirty="0">
                <a:solidFill>
                  <a:srgbClr val="A6A6A6"/>
                </a:solidFill>
              </a:rPr>
              <a:t>Idiopathique</a:t>
            </a:r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613977" y="274638"/>
            <a:ext cx="8229600" cy="1143000"/>
          </a:xfrm>
          <a:solidFill>
            <a:srgbClr val="FCD5B5"/>
          </a:solidFill>
        </p:spPr>
        <p:txBody>
          <a:bodyPr>
            <a:normAutofit/>
          </a:bodyPr>
          <a:lstStyle/>
          <a:p>
            <a:r>
              <a:rPr lang="fr-FR" sz="3600" dirty="0"/>
              <a:t>Uvéite intermédiaire</a:t>
            </a:r>
          </a:p>
        </p:txBody>
      </p:sp>
      <p:cxnSp>
        <p:nvCxnSpPr>
          <p:cNvPr id="5" name="Connecteur droit 4"/>
          <p:cNvCxnSpPr/>
          <p:nvPr/>
        </p:nvCxnSpPr>
        <p:spPr>
          <a:xfrm>
            <a:off x="0" y="1501343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29602" y="3907229"/>
            <a:ext cx="2757198" cy="2148363"/>
          </a:xfrm>
          <a:prstGeom prst="rect">
            <a:avLst/>
          </a:prstGeom>
        </p:spPr>
      </p:pic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90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37"/>
    </mc:Choice>
    <mc:Fallback xmlns="">
      <p:transition xmlns:p14="http://schemas.microsoft.com/office/powerpoint/2010/main" spd="slow" advTm="14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6962"/>
          </a:xfrm>
        </p:spPr>
        <p:txBody>
          <a:bodyPr>
            <a:normAutofit fontScale="92500" lnSpcReduction="10000"/>
          </a:bodyPr>
          <a:lstStyle/>
          <a:p>
            <a:pPr marL="514350" indent="-457200"/>
            <a:r>
              <a:rPr lang="fr-FR" dirty="0"/>
              <a:t>Peuvent être associée à une UAA</a:t>
            </a:r>
          </a:p>
          <a:p>
            <a:pPr marL="514350" indent="-457200"/>
            <a:r>
              <a:rPr lang="fr-FR" dirty="0"/>
              <a:t>FO</a:t>
            </a:r>
          </a:p>
          <a:p>
            <a:pPr marL="914400" lvl="1" indent="-457200"/>
            <a:r>
              <a:rPr lang="fr-FR" dirty="0"/>
              <a:t>Foyers rétiniens/ choroïdiens: taches blanches, vascularites, hémorragies</a:t>
            </a:r>
          </a:p>
          <a:p>
            <a:pPr marL="914400" lvl="1" indent="-457200"/>
            <a:r>
              <a:rPr lang="fr-FR" dirty="0"/>
              <a:t>Œdème: papille, macula, rétine</a:t>
            </a:r>
          </a:p>
          <a:p>
            <a:pPr marL="514350" indent="-457200"/>
            <a:r>
              <a:rPr lang="fr-FR" dirty="0"/>
              <a:t>Etiologies Infectieuses</a:t>
            </a:r>
          </a:p>
          <a:p>
            <a:pPr marL="914400" lvl="1" indent="-457200"/>
            <a:r>
              <a:rPr lang="fr-FR" dirty="0"/>
              <a:t>Parasite: </a:t>
            </a:r>
            <a:r>
              <a:rPr lang="fr-FR" b="1" dirty="0"/>
              <a:t>Toxoplasmose+++</a:t>
            </a:r>
            <a:r>
              <a:rPr lang="fr-FR" dirty="0"/>
              <a:t>, toxocarose</a:t>
            </a:r>
          </a:p>
          <a:p>
            <a:pPr marL="914400" lvl="1" indent="-457200"/>
            <a:r>
              <a:rPr lang="fr-FR" dirty="0"/>
              <a:t>Virale: HSV, VZV, CMV</a:t>
            </a:r>
          </a:p>
          <a:p>
            <a:pPr marL="914400" lvl="1" indent="-457200"/>
            <a:r>
              <a:rPr lang="fr-FR" dirty="0"/>
              <a:t>Bactérienne: Syphilis, BK, </a:t>
            </a:r>
            <a:r>
              <a:rPr lang="fr-FR" dirty="0" err="1"/>
              <a:t>Lyme</a:t>
            </a:r>
            <a:r>
              <a:rPr lang="fr-FR" dirty="0"/>
              <a:t>, </a:t>
            </a:r>
            <a:r>
              <a:rPr lang="fr-FR" dirty="0" err="1"/>
              <a:t>bartonellose</a:t>
            </a:r>
            <a:r>
              <a:rPr lang="fr-FR" dirty="0"/>
              <a:t>, rickettsiose</a:t>
            </a:r>
          </a:p>
          <a:p>
            <a:pPr marL="914400" lvl="1" indent="-457200"/>
            <a:r>
              <a:rPr lang="fr-FR" dirty="0"/>
              <a:t>Fungique:</a:t>
            </a:r>
            <a:r>
              <a:rPr lang="fr-FR" b="1" dirty="0"/>
              <a:t> Candidose</a:t>
            </a:r>
            <a:r>
              <a:rPr lang="fr-FR" dirty="0"/>
              <a:t>, aspergillose</a:t>
            </a:r>
          </a:p>
          <a:p>
            <a:pPr marL="914400" lvl="1" indent="-457200"/>
            <a:endParaRPr lang="fr-FR" dirty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613977" y="274638"/>
            <a:ext cx="8229600" cy="1143000"/>
          </a:xfrm>
          <a:solidFill>
            <a:srgbClr val="FCD5B5"/>
          </a:solidFill>
        </p:spPr>
        <p:txBody>
          <a:bodyPr>
            <a:normAutofit/>
          </a:bodyPr>
          <a:lstStyle/>
          <a:p>
            <a:r>
              <a:rPr lang="fr-FR" sz="3600" dirty="0"/>
              <a:t>Uvéite postérieure</a:t>
            </a:r>
          </a:p>
        </p:txBody>
      </p:sp>
      <p:cxnSp>
        <p:nvCxnSpPr>
          <p:cNvPr id="5" name="Connecteur droit 4"/>
          <p:cNvCxnSpPr/>
          <p:nvPr/>
        </p:nvCxnSpPr>
        <p:spPr>
          <a:xfrm>
            <a:off x="0" y="1501343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2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22"/>
    </mc:Choice>
    <mc:Fallback xmlns="">
      <p:transition xmlns:p14="http://schemas.microsoft.com/office/powerpoint/2010/main" spd="slow" advTm="29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Toxoplasmose oculaire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4206" t="2773" r="57283"/>
          <a:stretch/>
        </p:blipFill>
        <p:spPr>
          <a:xfrm>
            <a:off x="1823509" y="1789884"/>
            <a:ext cx="5446816" cy="4400470"/>
          </a:xfrm>
        </p:spPr>
      </p:pic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3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6"/>
    </mc:Choice>
    <mc:Fallback xmlns="">
      <p:transition xmlns:p14="http://schemas.microsoft.com/office/powerpoint/2010/main" spd="slow" advTm="9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99050"/>
          </a:xfrm>
        </p:spPr>
        <p:txBody>
          <a:bodyPr>
            <a:normAutofit/>
          </a:bodyPr>
          <a:lstStyle/>
          <a:p>
            <a:pPr marL="514350" indent="-457200"/>
            <a:r>
              <a:rPr lang="fr-FR" dirty="0"/>
              <a:t>Immunocompétent (HSV, VZV) </a:t>
            </a:r>
            <a:r>
              <a:rPr lang="fr-FR" sz="2600" dirty="0"/>
              <a:t>ou immunodéprimé </a:t>
            </a:r>
          </a:p>
          <a:p>
            <a:pPr marL="514350" indent="-457200"/>
            <a:r>
              <a:rPr lang="fr-FR" dirty="0"/>
              <a:t>ATCD de zona souvent associé</a:t>
            </a:r>
          </a:p>
          <a:p>
            <a:pPr marL="514350" indent="-457200"/>
            <a:r>
              <a:rPr lang="fr-FR" dirty="0"/>
              <a:t>Clinique: </a:t>
            </a:r>
          </a:p>
          <a:p>
            <a:pPr marL="914400" lvl="1" indent="-457200"/>
            <a:r>
              <a:rPr lang="fr-FR" dirty="0"/>
              <a:t>Unilatéral/ </a:t>
            </a:r>
            <a:r>
              <a:rPr lang="fr-FR" dirty="0" err="1"/>
              <a:t>bilatéralisation</a:t>
            </a:r>
            <a:r>
              <a:rPr lang="fr-FR" dirty="0"/>
              <a:t> secondaire 30% HSV, 70% si VZV </a:t>
            </a:r>
          </a:p>
          <a:p>
            <a:pPr marL="914400" lvl="1" indent="-457200"/>
            <a:r>
              <a:rPr lang="fr-FR" dirty="0"/>
              <a:t>Hyalite+ foyers de rétinites blancs+ vascularite avec des hémorragies+ œdème papillaire </a:t>
            </a:r>
          </a:p>
          <a:p>
            <a:pPr marL="914400" lvl="1" indent="-457200"/>
            <a:r>
              <a:rPr lang="fr-FR" dirty="0"/>
              <a:t>Extension vers le pôle postérieur</a:t>
            </a:r>
          </a:p>
          <a:p>
            <a:pPr marL="914400" lvl="1" indent="-457200"/>
            <a:r>
              <a:rPr lang="fr-FR" dirty="0"/>
              <a:t>risque de décollement de rétine</a:t>
            </a:r>
          </a:p>
          <a:p>
            <a:pPr marL="914400" lvl="1" indent="-457200"/>
            <a:endParaRPr lang="fr-FR" dirty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613977" y="274638"/>
            <a:ext cx="8229600" cy="1143000"/>
          </a:xfrm>
          <a:solidFill>
            <a:srgbClr val="FCD5B5"/>
          </a:solidFill>
        </p:spPr>
        <p:txBody>
          <a:bodyPr>
            <a:normAutofit fontScale="90000"/>
          </a:bodyPr>
          <a:lstStyle/>
          <a:p>
            <a:r>
              <a:rPr lang="fr-FR" sz="3600" dirty="0"/>
              <a:t>RETINITE nécrosante aigue (ARN syndrome)</a:t>
            </a:r>
          </a:p>
        </p:txBody>
      </p:sp>
      <p:cxnSp>
        <p:nvCxnSpPr>
          <p:cNvPr id="5" name="Connecteur droit 4"/>
          <p:cNvCxnSpPr/>
          <p:nvPr/>
        </p:nvCxnSpPr>
        <p:spPr>
          <a:xfrm>
            <a:off x="0" y="1501343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7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33"/>
    </mc:Choice>
    <mc:Fallback xmlns="">
      <p:transition xmlns:p14="http://schemas.microsoft.com/office/powerpoint/2010/main" spd="slow" advTm="36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6962"/>
          </a:xfrm>
        </p:spPr>
        <p:txBody>
          <a:bodyPr>
            <a:normAutofit fontScale="92500" lnSpcReduction="20000"/>
          </a:bodyPr>
          <a:lstStyle/>
          <a:p>
            <a:pPr marL="514350" indent="-457200"/>
            <a:r>
              <a:rPr lang="fr-FR" dirty="0"/>
              <a:t>En urgence </a:t>
            </a:r>
          </a:p>
          <a:p>
            <a:pPr marL="914400" lvl="1" indent="-457200"/>
            <a:r>
              <a:rPr lang="fr-FR" dirty="0"/>
              <a:t>Examens complémentaires </a:t>
            </a:r>
            <a:r>
              <a:rPr lang="fr-FR" b="1" dirty="0">
                <a:solidFill>
                  <a:srgbClr val="FF0000"/>
                </a:solidFill>
              </a:rPr>
              <a:t>ne doivent pas retarder </a:t>
            </a:r>
            <a:r>
              <a:rPr lang="fr-FR" dirty="0"/>
              <a:t>la PEC: rechercher une </a:t>
            </a:r>
            <a:r>
              <a:rPr lang="fr-FR" dirty="0" err="1"/>
              <a:t>méningoencéphalite</a:t>
            </a:r>
            <a:r>
              <a:rPr lang="fr-FR" dirty="0"/>
              <a:t> , VIH etc… </a:t>
            </a:r>
          </a:p>
          <a:p>
            <a:pPr marL="914400" lvl="1" indent="-457200"/>
            <a:r>
              <a:rPr lang="fr-FR" dirty="0"/>
              <a:t>PCA: coefficient de charge + PCR virale</a:t>
            </a:r>
          </a:p>
          <a:p>
            <a:pPr marL="914400" lvl="1" indent="-457200"/>
            <a:r>
              <a:rPr lang="fr-FR" dirty="0" err="1"/>
              <a:t>Aciclovir</a:t>
            </a:r>
            <a:r>
              <a:rPr lang="fr-FR" dirty="0"/>
              <a:t> iv 10mg/kg/8h. </a:t>
            </a:r>
          </a:p>
          <a:p>
            <a:pPr marL="914400" lvl="1" indent="-457200"/>
            <a:r>
              <a:rPr lang="fr-FR" dirty="0"/>
              <a:t>Si VZV: </a:t>
            </a:r>
            <a:r>
              <a:rPr lang="fr-FR" dirty="0" err="1"/>
              <a:t>Foscarnet</a:t>
            </a:r>
            <a:r>
              <a:rPr lang="fr-FR" dirty="0"/>
              <a:t> +</a:t>
            </a:r>
            <a:r>
              <a:rPr lang="fr-FR" dirty="0" err="1"/>
              <a:t>ganciclovir</a:t>
            </a:r>
            <a:r>
              <a:rPr lang="fr-FR" dirty="0"/>
              <a:t> iv</a:t>
            </a:r>
          </a:p>
          <a:p>
            <a:pPr marL="914400" lvl="1" indent="-457200"/>
            <a:r>
              <a:rPr lang="fr-FR" dirty="0"/>
              <a:t>IVT de </a:t>
            </a:r>
            <a:r>
              <a:rPr lang="fr-FR" dirty="0" err="1"/>
              <a:t>ganciclovir</a:t>
            </a:r>
            <a:r>
              <a:rPr lang="fr-FR" dirty="0"/>
              <a:t> si menace visuelle ou </a:t>
            </a:r>
            <a:r>
              <a:rPr lang="fr-FR" dirty="0" err="1"/>
              <a:t>monophtalme</a:t>
            </a:r>
            <a:endParaRPr lang="fr-FR" dirty="0"/>
          </a:p>
          <a:p>
            <a:pPr marL="914400" lvl="1" indent="-457200"/>
            <a:r>
              <a:rPr lang="fr-FR" dirty="0"/>
              <a:t>Bolus </a:t>
            </a:r>
            <a:r>
              <a:rPr lang="fr-FR" dirty="0" err="1"/>
              <a:t>solumédrol</a:t>
            </a:r>
            <a:r>
              <a:rPr lang="fr-FR" dirty="0"/>
              <a:t> dès contrôle de l’infection </a:t>
            </a:r>
          </a:p>
          <a:p>
            <a:pPr marL="514350" indent="-457200"/>
            <a:r>
              <a:rPr lang="fr-FR" dirty="0"/>
              <a:t>Pronostic: mauvais (30% des patients ont une AV&gt; 5/10</a:t>
            </a:r>
            <a:r>
              <a:rPr lang="fr-FR" baseline="30000" dirty="0"/>
              <a:t>e</a:t>
            </a:r>
            <a:r>
              <a:rPr lang="fr-FR" dirty="0"/>
              <a:t>)</a:t>
            </a:r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613977" y="274638"/>
            <a:ext cx="8229600" cy="1143000"/>
          </a:xfrm>
          <a:solidFill>
            <a:srgbClr val="FCD5B5"/>
          </a:solidFill>
        </p:spPr>
        <p:txBody>
          <a:bodyPr>
            <a:normAutofit/>
          </a:bodyPr>
          <a:lstStyle/>
          <a:p>
            <a:r>
              <a:rPr lang="fr-FR" sz="3600" dirty="0"/>
              <a:t>Prise en charge</a:t>
            </a:r>
          </a:p>
        </p:txBody>
      </p:sp>
      <p:cxnSp>
        <p:nvCxnSpPr>
          <p:cNvPr id="5" name="Connecteur droit 4"/>
          <p:cNvCxnSpPr/>
          <p:nvPr/>
        </p:nvCxnSpPr>
        <p:spPr>
          <a:xfrm>
            <a:off x="0" y="1501343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7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64"/>
    </mc:Choice>
    <mc:Fallback xmlns="">
      <p:transition xmlns:p14="http://schemas.microsoft.com/office/powerpoint/2010/main" spd="slow" advTm="48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6962"/>
          </a:xfrm>
        </p:spPr>
        <p:txBody>
          <a:bodyPr>
            <a:normAutofit/>
          </a:bodyPr>
          <a:lstStyle/>
          <a:p>
            <a:pPr marL="514350" indent="-457200"/>
            <a:r>
              <a:rPr lang="fr-FR" dirty="0"/>
              <a:t>En nette diminution depuis l’aire des antirétroviraux (ARV)</a:t>
            </a:r>
          </a:p>
          <a:p>
            <a:pPr marL="514350" indent="-457200"/>
            <a:r>
              <a:rPr lang="fr-FR" dirty="0"/>
              <a:t>Survient: CD4&lt; 50/mm</a:t>
            </a:r>
            <a:r>
              <a:rPr lang="fr-FR" baseline="30000" dirty="0"/>
              <a:t>3</a:t>
            </a:r>
          </a:p>
          <a:p>
            <a:pPr marL="514350" indent="-457200"/>
            <a:r>
              <a:rPr lang="fr-FR" dirty="0"/>
              <a:t>Asymptomatique++</a:t>
            </a:r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613977" y="274638"/>
            <a:ext cx="8229600" cy="1143000"/>
          </a:xfrm>
          <a:solidFill>
            <a:srgbClr val="FCD5B5"/>
          </a:solidFill>
        </p:spPr>
        <p:txBody>
          <a:bodyPr>
            <a:normAutofit/>
          </a:bodyPr>
          <a:lstStyle/>
          <a:p>
            <a:r>
              <a:rPr lang="fr-FR" sz="3600" dirty="0"/>
              <a:t>Rétinite à CMV chez le VIH</a:t>
            </a:r>
          </a:p>
        </p:txBody>
      </p:sp>
      <p:cxnSp>
        <p:nvCxnSpPr>
          <p:cNvPr id="5" name="Connecteur droit 4"/>
          <p:cNvCxnSpPr/>
          <p:nvPr/>
        </p:nvCxnSpPr>
        <p:spPr>
          <a:xfrm>
            <a:off x="0" y="1501343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72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13"/>
    </mc:Choice>
    <mc:Fallback xmlns="">
      <p:transition xmlns:p14="http://schemas.microsoft.com/office/powerpoint/2010/main" spd="slow" advTm="17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Capture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881" y="-253770"/>
            <a:ext cx="11941499" cy="7156338"/>
          </a:xfrm>
          <a:prstGeom prst="rect">
            <a:avLst/>
          </a:prstGeom>
        </p:spPr>
      </p:pic>
      <p:pic>
        <p:nvPicPr>
          <p:cNvPr id="4" name="Son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55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48"/>
    </mc:Choice>
    <mc:Fallback xmlns="">
      <p:transition xmlns:p14="http://schemas.microsoft.com/office/powerpoint/2010/main" spd="slow" advTm="27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6962"/>
          </a:xfrm>
        </p:spPr>
        <p:txBody>
          <a:bodyPr>
            <a:normAutofit/>
          </a:bodyPr>
          <a:lstStyle/>
          <a:p>
            <a:pPr marL="514350" indent="-457200"/>
            <a:r>
              <a:rPr lang="fr-FR" sz="2400" dirty="0"/>
              <a:t>Kératite infectieuse: douleur intense, photophobie, œil rouge (lentilles): Cs OPH en urgence, HSV ou abcès (infiltrat visible à l’œil nu) </a:t>
            </a:r>
            <a:r>
              <a:rPr lang="fr-FR" sz="2400" b="1" dirty="0"/>
              <a:t>:</a:t>
            </a:r>
            <a:r>
              <a:rPr lang="fr-FR" sz="2400" b="1" dirty="0">
                <a:solidFill>
                  <a:srgbClr val="FF0000"/>
                </a:solidFill>
              </a:rPr>
              <a:t> urgence +++</a:t>
            </a:r>
            <a:endParaRPr lang="fr-FR" sz="2400" dirty="0"/>
          </a:p>
          <a:p>
            <a:pPr marL="514350" indent="-457200"/>
            <a:r>
              <a:rPr lang="fr-FR" sz="2400" dirty="0" err="1"/>
              <a:t>Endophtalmie</a:t>
            </a:r>
            <a:r>
              <a:rPr lang="fr-FR" sz="2400" dirty="0"/>
              <a:t>: toute douleur/ œil rouge et BAV en post-opératoire OPH: </a:t>
            </a:r>
            <a:r>
              <a:rPr lang="fr-FR" sz="2400" b="1" dirty="0">
                <a:solidFill>
                  <a:srgbClr val="FF0000"/>
                </a:solidFill>
              </a:rPr>
              <a:t>urgence +++</a:t>
            </a:r>
          </a:p>
          <a:p>
            <a:pPr marL="514350" indent="-457200"/>
            <a:r>
              <a:rPr lang="fr-FR" sz="2400" dirty="0">
                <a:solidFill>
                  <a:srgbClr val="000000"/>
                </a:solidFill>
              </a:rPr>
              <a:t>Rétinite virale: (tableau UAA+ foyer rétinien de nécrose) HSV/VZV+++(CMV plus rare)  </a:t>
            </a:r>
            <a:r>
              <a:rPr lang="fr-FR" sz="2400" b="1" dirty="0">
                <a:solidFill>
                  <a:srgbClr val="FF0000"/>
                </a:solidFill>
              </a:rPr>
              <a:t>urgence +++</a:t>
            </a:r>
          </a:p>
          <a:p>
            <a:pPr marL="514350" indent="-457200"/>
            <a:r>
              <a:rPr lang="fr-FR" sz="2400" b="1" dirty="0">
                <a:solidFill>
                  <a:srgbClr val="FF0000"/>
                </a:solidFill>
              </a:rPr>
              <a:t>JAMAIS DE CORTICOIDES LOCAUX SANS EXAMEN OPH</a:t>
            </a:r>
          </a:p>
          <a:p>
            <a:pPr marL="514350" indent="-457200"/>
            <a:endParaRPr lang="fr-FR" sz="2400" dirty="0">
              <a:solidFill>
                <a:srgbClr val="000000"/>
              </a:solidFill>
            </a:endParaRPr>
          </a:p>
          <a:p>
            <a:pPr marL="514350" indent="-457200"/>
            <a:endParaRPr lang="fr-FR" dirty="0">
              <a:solidFill>
                <a:srgbClr val="000000"/>
              </a:solidFill>
            </a:endParaRPr>
          </a:p>
          <a:p>
            <a:pPr marL="514350" indent="-457200"/>
            <a:endParaRPr lang="fr-FR" dirty="0"/>
          </a:p>
          <a:p>
            <a:pPr marL="514350" indent="-457200"/>
            <a:endParaRPr lang="fr-FR" dirty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613977" y="274638"/>
            <a:ext cx="8229600" cy="1143000"/>
          </a:xfrm>
          <a:solidFill>
            <a:srgbClr val="FCD5B5"/>
          </a:solidFill>
        </p:spPr>
        <p:txBody>
          <a:bodyPr>
            <a:normAutofit/>
          </a:bodyPr>
          <a:lstStyle/>
          <a:p>
            <a:r>
              <a:rPr lang="fr-FR" sz="3600" dirty="0"/>
              <a:t>TAKE HOME MESSAGES</a:t>
            </a:r>
          </a:p>
        </p:txBody>
      </p:sp>
      <p:cxnSp>
        <p:nvCxnSpPr>
          <p:cNvPr id="5" name="Connecteur droit 4"/>
          <p:cNvCxnSpPr/>
          <p:nvPr/>
        </p:nvCxnSpPr>
        <p:spPr>
          <a:xfrm>
            <a:off x="0" y="1501343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72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328"/>
    </mc:Choice>
    <mc:Fallback xmlns="">
      <p:transition xmlns:p14="http://schemas.microsoft.com/office/powerpoint/2010/main" spd="slow" advTm="78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4048"/>
          </a:xfrm>
        </p:spPr>
        <p:txBody>
          <a:bodyPr>
            <a:normAutofit/>
          </a:bodyPr>
          <a:lstStyle/>
          <a:p>
            <a:r>
              <a:rPr lang="fr-FR" dirty="0"/>
              <a:t>Blépharites infectieuses</a:t>
            </a:r>
          </a:p>
          <a:p>
            <a:r>
              <a:rPr lang="fr-FR" dirty="0"/>
              <a:t>Conjonctivites</a:t>
            </a:r>
          </a:p>
          <a:p>
            <a:r>
              <a:rPr lang="fr-FR" b="1" dirty="0">
                <a:solidFill>
                  <a:srgbClr val="FF0000"/>
                </a:solidFill>
              </a:rPr>
              <a:t>Kératites</a:t>
            </a:r>
          </a:p>
          <a:p>
            <a:r>
              <a:rPr lang="fr-FR" dirty="0" err="1"/>
              <a:t>Endophtalmie</a:t>
            </a:r>
            <a:endParaRPr lang="fr-FR" dirty="0"/>
          </a:p>
          <a:p>
            <a:r>
              <a:rPr lang="fr-FR" dirty="0"/>
              <a:t>Cellulite orbitaire</a:t>
            </a:r>
          </a:p>
          <a:p>
            <a:r>
              <a:rPr lang="fr-FR" dirty="0"/>
              <a:t>Dacryocystite</a:t>
            </a:r>
          </a:p>
          <a:p>
            <a:r>
              <a:rPr lang="fr-FR" b="1" dirty="0">
                <a:solidFill>
                  <a:srgbClr val="FF0000"/>
                </a:solidFill>
              </a:rPr>
              <a:t>Uvéites infectieuses </a:t>
            </a:r>
          </a:p>
          <a:p>
            <a:r>
              <a:rPr lang="fr-FR" b="1" dirty="0">
                <a:solidFill>
                  <a:srgbClr val="FF0000"/>
                </a:solidFill>
              </a:rPr>
              <a:t>Rétinites virales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1092" y="2328056"/>
            <a:ext cx="4782908" cy="4291887"/>
          </a:xfrm>
          <a:prstGeom prst="rect">
            <a:avLst/>
          </a:prstGeom>
        </p:spPr>
      </p:pic>
      <p:pic>
        <p:nvPicPr>
          <p:cNvPr id="5" name="Son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54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72"/>
    </mc:Choice>
    <mc:Fallback xmlns="">
      <p:transition xmlns:p14="http://schemas.microsoft.com/office/powerpoint/2010/main" spd="slow" advTm="24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fr-FR" dirty="0"/>
              <a:t>Kératite infectieuse</a:t>
            </a:r>
            <a:br>
              <a:rPr lang="fr-FR" dirty="0"/>
            </a:br>
            <a:r>
              <a:rPr lang="fr-FR" dirty="0"/>
              <a:t>Abcès de cornée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/>
              <a:t>Bactérienne</a:t>
            </a:r>
          </a:p>
          <a:p>
            <a:r>
              <a:rPr lang="fr-FR" dirty="0"/>
              <a:t>Amibienne</a:t>
            </a:r>
          </a:p>
          <a:p>
            <a:r>
              <a:rPr lang="fr-FR" dirty="0"/>
              <a:t>Fongique</a:t>
            </a:r>
          </a:p>
          <a:p>
            <a:r>
              <a:rPr lang="fr-FR" dirty="0"/>
              <a:t>Viral</a:t>
            </a:r>
          </a:p>
          <a:p>
            <a:endParaRPr lang="fr-FR" dirty="0"/>
          </a:p>
        </p:txBody>
      </p:sp>
      <p:pic>
        <p:nvPicPr>
          <p:cNvPr id="4" name="Son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25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7"/>
    </mc:Choice>
    <mc:Fallback xmlns="">
      <p:transition xmlns:p14="http://schemas.microsoft.com/office/powerpoint/2010/main" spd="slow" advTm="5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FCD5B5"/>
          </a:solidFill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32769" name="Rectangle 2"/>
          <p:cNvSpPr>
            <a:spLocks noChangeArrowheads="1"/>
          </p:cNvSpPr>
          <p:nvPr/>
        </p:nvSpPr>
        <p:spPr bwMode="auto">
          <a:xfrm>
            <a:off x="367287" y="1581814"/>
            <a:ext cx="9478962" cy="59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fr-FR" sz="2000" b="1" i="1" u="sng" dirty="0">
                <a:solidFill>
                  <a:srgbClr val="000000"/>
                </a:solidFill>
              </a:rPr>
              <a:t>Clinique</a:t>
            </a:r>
            <a:r>
              <a:rPr lang="fr-FR" sz="2000" b="1" i="1" dirty="0">
                <a:solidFill>
                  <a:srgbClr val="000000"/>
                </a:solidFill>
              </a:rPr>
              <a:t> : </a:t>
            </a:r>
          </a:p>
          <a:p>
            <a:pPr marL="342900" indent="-342900" eaLnBrk="1" hangingPunct="1">
              <a:buFont typeface="Arial"/>
              <a:buChar char="•"/>
            </a:pPr>
            <a:r>
              <a:rPr lang="fr-FR" sz="2000" b="1" i="1" dirty="0">
                <a:solidFill>
                  <a:srgbClr val="000000"/>
                </a:solidFill>
              </a:rPr>
              <a:t>Signes fonctionnels : </a:t>
            </a:r>
          </a:p>
          <a:p>
            <a:pPr eaLnBrk="1" hangingPunct="1"/>
            <a:r>
              <a:rPr lang="fr-FR" sz="2000" b="1" i="1" dirty="0">
                <a:solidFill>
                  <a:srgbClr val="000000"/>
                </a:solidFill>
              </a:rPr>
              <a:t>Début brutal / Douleur / Photophobie /  larmoiement / BAV</a:t>
            </a:r>
          </a:p>
          <a:p>
            <a:pPr marL="342900" indent="-342900" eaLnBrk="1" hangingPunct="1">
              <a:buFont typeface="Arial"/>
              <a:buChar char="•"/>
            </a:pPr>
            <a:r>
              <a:rPr lang="fr-FR" sz="2000" b="1" i="1" dirty="0">
                <a:solidFill>
                  <a:srgbClr val="000000"/>
                </a:solidFill>
              </a:rPr>
              <a:t>Signes physiques : </a:t>
            </a:r>
          </a:p>
          <a:p>
            <a:pPr eaLnBrk="1" hangingPunct="1"/>
            <a:r>
              <a:rPr lang="fr-FR" sz="2000" b="1" i="1" dirty="0">
                <a:solidFill>
                  <a:srgbClr val="000000"/>
                </a:solidFill>
              </a:rPr>
              <a:t>En LAF : Œil rouge, ulcère  ou ponctuations fluo +/ - opacité cornéenne, (dépend des étiologies +++)</a:t>
            </a:r>
          </a:p>
          <a:p>
            <a:pPr eaLnBrk="1" hangingPunct="1"/>
            <a:r>
              <a:rPr lang="fr-FR" sz="2000" b="1" i="1" dirty="0">
                <a:solidFill>
                  <a:srgbClr val="000000"/>
                </a:solidFill>
              </a:rPr>
              <a:t>Uni ou bilatéral selon les étiologies</a:t>
            </a:r>
          </a:p>
          <a:p>
            <a:pPr eaLnBrk="1" hangingPunct="1"/>
            <a:endParaRPr lang="fr-FR" sz="2000" b="1" i="1" dirty="0">
              <a:solidFill>
                <a:srgbClr val="000000"/>
              </a:solidFill>
            </a:endParaRPr>
          </a:p>
          <a:p>
            <a:pPr eaLnBrk="1" hangingPunct="1"/>
            <a:r>
              <a:rPr lang="fr-FR" sz="2000" b="1" i="1" u="sng" dirty="0">
                <a:solidFill>
                  <a:srgbClr val="000000"/>
                </a:solidFill>
              </a:rPr>
              <a:t>Terrain </a:t>
            </a:r>
            <a:r>
              <a:rPr lang="fr-FR" sz="2000" b="1" i="1" dirty="0">
                <a:solidFill>
                  <a:srgbClr val="000000"/>
                </a:solidFill>
              </a:rPr>
              <a:t>: </a:t>
            </a:r>
          </a:p>
          <a:p>
            <a:pPr eaLnBrk="1" hangingPunct="1"/>
            <a:r>
              <a:rPr lang="fr-FR" sz="2000" b="1" i="1" dirty="0">
                <a:solidFill>
                  <a:srgbClr val="000000"/>
                </a:solidFill>
              </a:rPr>
              <a:t>Port de lentilles de contact ?</a:t>
            </a:r>
          </a:p>
          <a:p>
            <a:pPr eaLnBrk="1" hangingPunct="1"/>
            <a:r>
              <a:rPr lang="fr-FR" sz="2000" b="1" i="1" dirty="0">
                <a:solidFill>
                  <a:srgbClr val="000000"/>
                </a:solidFill>
              </a:rPr>
              <a:t>Traumatisme oculaire / Corps étranger ?</a:t>
            </a:r>
          </a:p>
          <a:p>
            <a:pPr eaLnBrk="1" hangingPunct="1"/>
            <a:r>
              <a:rPr lang="fr-FR" sz="2000" b="1" i="1" dirty="0">
                <a:solidFill>
                  <a:srgbClr val="000000"/>
                </a:solidFill>
              </a:rPr>
              <a:t>Chirurgie oculaire ?</a:t>
            </a:r>
          </a:p>
          <a:p>
            <a:pPr eaLnBrk="1" hangingPunct="1"/>
            <a:r>
              <a:rPr lang="fr-FR" sz="2000" b="1" i="1" dirty="0">
                <a:solidFill>
                  <a:srgbClr val="000000"/>
                </a:solidFill>
              </a:rPr>
              <a:t>Antécédent récent de « conjonctivite » ?</a:t>
            </a:r>
          </a:p>
          <a:p>
            <a:pPr eaLnBrk="1" hangingPunct="1"/>
            <a:r>
              <a:rPr lang="fr-FR" sz="2000" b="1" i="1" dirty="0">
                <a:solidFill>
                  <a:srgbClr val="000000"/>
                </a:solidFill>
              </a:rPr>
              <a:t>Antécédent d</a:t>
            </a:r>
            <a:r>
              <a:rPr lang="ja-JP" altLang="fr-FR" sz="2000" b="1" i="1" dirty="0">
                <a:solidFill>
                  <a:srgbClr val="000000"/>
                </a:solidFill>
              </a:rPr>
              <a:t>’</a:t>
            </a:r>
            <a:r>
              <a:rPr lang="fr-FR" altLang="ja-JP" sz="2000" b="1" i="1" dirty="0">
                <a:solidFill>
                  <a:srgbClr val="000000"/>
                </a:solidFill>
              </a:rPr>
              <a:t>herpes oculaire ?</a:t>
            </a:r>
          </a:p>
          <a:p>
            <a:pPr eaLnBrk="1" hangingPunct="1"/>
            <a:r>
              <a:rPr lang="fr-FR" sz="2000" b="1" i="1" dirty="0">
                <a:solidFill>
                  <a:srgbClr val="000000"/>
                </a:solidFill>
              </a:rPr>
              <a:t>Immunodépression ?</a:t>
            </a:r>
          </a:p>
          <a:p>
            <a:pPr eaLnBrk="1" hangingPunct="1"/>
            <a:r>
              <a:rPr lang="fr-FR" sz="2000" b="1" i="1" dirty="0">
                <a:solidFill>
                  <a:srgbClr val="000000"/>
                </a:solidFill>
              </a:rPr>
              <a:t>Paralysie faciale ?</a:t>
            </a:r>
          </a:p>
          <a:p>
            <a:pPr eaLnBrk="1" hangingPunct="1"/>
            <a:endParaRPr lang="fr-FR" sz="2000" b="1" i="1" dirty="0">
              <a:solidFill>
                <a:srgbClr val="000000"/>
              </a:solidFill>
            </a:endParaRPr>
          </a:p>
          <a:p>
            <a:pPr eaLnBrk="1" hangingPunct="1"/>
            <a:endParaRPr lang="fr-FR" sz="2000" b="1" i="1" dirty="0">
              <a:solidFill>
                <a:srgbClr val="000000"/>
              </a:solidFill>
            </a:endParaRPr>
          </a:p>
          <a:p>
            <a:pPr eaLnBrk="1" hangingPunct="1"/>
            <a:endParaRPr lang="fr-FR" sz="2000" b="1" i="1" dirty="0">
              <a:solidFill>
                <a:srgbClr val="000000"/>
              </a:solidFill>
            </a:endParaRPr>
          </a:p>
        </p:txBody>
      </p:sp>
      <p:sp>
        <p:nvSpPr>
          <p:cNvPr id="32770" name="Titre 1"/>
          <p:cNvSpPr>
            <a:spLocks/>
          </p:cNvSpPr>
          <p:nvPr/>
        </p:nvSpPr>
        <p:spPr bwMode="auto">
          <a:xfrm>
            <a:off x="2822575" y="220730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fr-FR" sz="3600" dirty="0">
                <a:solidFill>
                  <a:srgbClr val="000000"/>
                </a:solidFill>
              </a:rPr>
              <a:t>KERATITES</a:t>
            </a:r>
          </a:p>
        </p:txBody>
      </p:sp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493713" y="2060575"/>
            <a:ext cx="7391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FR" sz="2000">
              <a:solidFill>
                <a:srgbClr val="000000"/>
              </a:solidFill>
            </a:endParaRPr>
          </a:p>
        </p:txBody>
      </p:sp>
      <p:pic>
        <p:nvPicPr>
          <p:cNvPr id="6" name="Picture 13" descr="GBALOU 060220120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504" y="4636074"/>
            <a:ext cx="2090266" cy="1821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Espace réservé du contenu 3"/>
          <p:cNvPicPr>
            <a:picLocks noChangeAspect="1"/>
          </p:cNvPicPr>
          <p:nvPr/>
        </p:nvPicPr>
        <p:blipFill rotWithShape="1">
          <a:blip r:embed="rId5"/>
          <a:srcRect l="8177" t="20206" r="6871" b="20206"/>
          <a:stretch/>
        </p:blipFill>
        <p:spPr>
          <a:xfrm>
            <a:off x="7092770" y="4636074"/>
            <a:ext cx="2094380" cy="1821026"/>
          </a:xfrm>
          <a:prstGeom prst="rect">
            <a:avLst/>
          </a:prstGeom>
        </p:spPr>
      </p:pic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25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558"/>
    </mc:Choice>
    <mc:Fallback xmlns="">
      <p:transition xmlns:p14="http://schemas.microsoft.com/office/powerpoint/2010/main" spd="slow" advTm="68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FCD5B5"/>
          </a:solidFill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34817" name="Titre 1"/>
          <p:cNvSpPr>
            <a:spLocks/>
          </p:cNvSpPr>
          <p:nvPr/>
        </p:nvSpPr>
        <p:spPr bwMode="auto">
          <a:xfrm>
            <a:off x="468313" y="12541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fr-FR" sz="3600" dirty="0">
                <a:solidFill>
                  <a:srgbClr val="000000"/>
                </a:solidFill>
              </a:rPr>
              <a:t>ABCES DE CORNEE</a:t>
            </a:r>
          </a:p>
        </p:txBody>
      </p:sp>
      <p:sp>
        <p:nvSpPr>
          <p:cNvPr id="34818" name="Rectangle 6"/>
          <p:cNvSpPr>
            <a:spLocks noChangeArrowheads="1"/>
          </p:cNvSpPr>
          <p:nvPr/>
        </p:nvSpPr>
        <p:spPr bwMode="auto">
          <a:xfrm>
            <a:off x="0" y="1628775"/>
            <a:ext cx="9144000" cy="522922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fr-FR"/>
          </a:p>
        </p:txBody>
      </p:sp>
      <p:sp>
        <p:nvSpPr>
          <p:cNvPr id="34819" name="Text Box 7"/>
          <p:cNvSpPr txBox="1">
            <a:spLocks noChangeArrowheads="1"/>
          </p:cNvSpPr>
          <p:nvPr/>
        </p:nvSpPr>
        <p:spPr bwMode="auto">
          <a:xfrm>
            <a:off x="252413" y="1773238"/>
            <a:ext cx="3095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fr-FR" sz="2400" b="1" dirty="0">
                <a:solidFill>
                  <a:srgbClr val="000000"/>
                </a:solidFill>
                <a:latin typeface="Arial" charset="0"/>
              </a:rPr>
              <a:t>Bactérien</a:t>
            </a:r>
          </a:p>
        </p:txBody>
      </p:sp>
      <p:sp>
        <p:nvSpPr>
          <p:cNvPr id="34820" name="Text Box 8"/>
          <p:cNvSpPr txBox="1">
            <a:spLocks noChangeArrowheads="1"/>
          </p:cNvSpPr>
          <p:nvPr/>
        </p:nvSpPr>
        <p:spPr bwMode="auto">
          <a:xfrm>
            <a:off x="252413" y="2565400"/>
            <a:ext cx="3671887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- Porteur de LC</a:t>
            </a:r>
          </a:p>
          <a:p>
            <a:pPr defTabSz="914400" eaLnBrk="1" hangingPunct="1">
              <a:spcBef>
                <a:spcPct val="50000"/>
              </a:spcBef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- Sécrétions +++</a:t>
            </a:r>
          </a:p>
          <a:p>
            <a:pPr defTabSz="914400" eaLnBrk="1" hangingPunct="1">
              <a:spcBef>
                <a:spcPct val="50000"/>
              </a:spcBef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- Début brutal</a:t>
            </a:r>
          </a:p>
        </p:txBody>
      </p:sp>
      <p:sp>
        <p:nvSpPr>
          <p:cNvPr id="34821" name="Text Box 9"/>
          <p:cNvSpPr txBox="1">
            <a:spLocks noChangeArrowheads="1"/>
          </p:cNvSpPr>
          <p:nvPr/>
        </p:nvSpPr>
        <p:spPr bwMode="auto">
          <a:xfrm>
            <a:off x="107950" y="4089400"/>
            <a:ext cx="3095625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i="1" dirty="0">
                <a:solidFill>
                  <a:srgbClr val="000000"/>
                </a:solidFill>
              </a:rPr>
              <a:t>CGP : 75% (</a:t>
            </a:r>
            <a:r>
              <a:rPr lang="fr-FR" i="1" dirty="0" err="1">
                <a:solidFill>
                  <a:srgbClr val="000000"/>
                </a:solidFill>
              </a:rPr>
              <a:t>Staph</a:t>
            </a:r>
            <a:r>
              <a:rPr lang="fr-FR" i="1" dirty="0">
                <a:solidFill>
                  <a:srgbClr val="000000"/>
                </a:solidFill>
              </a:rPr>
              <a:t>, </a:t>
            </a:r>
            <a:r>
              <a:rPr lang="fr-FR" i="1" dirty="0" err="1">
                <a:solidFill>
                  <a:srgbClr val="000000"/>
                </a:solidFill>
              </a:rPr>
              <a:t>strepto</a:t>
            </a:r>
            <a:r>
              <a:rPr lang="fr-FR" i="1" dirty="0">
                <a:solidFill>
                  <a:srgbClr val="000000"/>
                </a:solidFill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fr-FR" i="1" dirty="0">
                <a:solidFill>
                  <a:srgbClr val="000000"/>
                </a:solidFill>
              </a:rPr>
              <a:t>BGN : 20% (Pyo) </a:t>
            </a:r>
          </a:p>
        </p:txBody>
      </p:sp>
      <p:sp>
        <p:nvSpPr>
          <p:cNvPr id="34822" name="Line 10"/>
          <p:cNvSpPr>
            <a:spLocks noChangeShapeType="1"/>
          </p:cNvSpPr>
          <p:nvPr/>
        </p:nvSpPr>
        <p:spPr bwMode="auto">
          <a:xfrm>
            <a:off x="3059113" y="1628775"/>
            <a:ext cx="0" cy="52292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4823" name="Text Box 11"/>
          <p:cNvSpPr txBox="1">
            <a:spLocks noChangeArrowheads="1"/>
          </p:cNvSpPr>
          <p:nvPr/>
        </p:nvSpPr>
        <p:spPr bwMode="auto">
          <a:xfrm>
            <a:off x="3635375" y="1700213"/>
            <a:ext cx="3095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2400" b="1">
                <a:solidFill>
                  <a:srgbClr val="000000"/>
                </a:solidFill>
              </a:rPr>
              <a:t>Fongique</a:t>
            </a:r>
          </a:p>
        </p:txBody>
      </p:sp>
      <p:sp>
        <p:nvSpPr>
          <p:cNvPr id="34824" name="Text Box 12"/>
          <p:cNvSpPr txBox="1">
            <a:spLocks noChangeArrowheads="1"/>
          </p:cNvSpPr>
          <p:nvPr/>
        </p:nvSpPr>
        <p:spPr bwMode="auto">
          <a:xfrm>
            <a:off x="3419475" y="2420938"/>
            <a:ext cx="309562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- Rarissime en France</a:t>
            </a:r>
          </a:p>
          <a:p>
            <a:pPr eaLnBrk="1" hangingPunct="1">
              <a:spcBef>
                <a:spcPct val="50000"/>
              </a:spcBef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- Traumatisme végétal +++</a:t>
            </a:r>
          </a:p>
          <a:p>
            <a:pPr eaLnBrk="1" hangingPunct="1">
              <a:spcBef>
                <a:spcPct val="50000"/>
              </a:spcBef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- Collyres corticoïdes au long cours</a:t>
            </a:r>
          </a:p>
          <a:p>
            <a:pPr eaLnBrk="1" hangingPunct="1">
              <a:spcBef>
                <a:spcPct val="50000"/>
              </a:spcBef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- Immunodépression</a:t>
            </a:r>
          </a:p>
          <a:p>
            <a:pPr eaLnBrk="1" hangingPunct="1">
              <a:spcBef>
                <a:spcPct val="50000"/>
              </a:spcBef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- Début insidieux</a:t>
            </a:r>
          </a:p>
        </p:txBody>
      </p:sp>
      <p:sp>
        <p:nvSpPr>
          <p:cNvPr id="34825" name="Text Box 13"/>
          <p:cNvSpPr txBox="1">
            <a:spLocks noChangeArrowheads="1"/>
          </p:cNvSpPr>
          <p:nvPr/>
        </p:nvSpPr>
        <p:spPr bwMode="auto">
          <a:xfrm>
            <a:off x="3995738" y="4757738"/>
            <a:ext cx="3095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34826" name="Text Box 14"/>
          <p:cNvSpPr txBox="1">
            <a:spLocks noChangeArrowheads="1"/>
          </p:cNvSpPr>
          <p:nvPr/>
        </p:nvSpPr>
        <p:spPr bwMode="auto">
          <a:xfrm>
            <a:off x="3203575" y="4848225"/>
            <a:ext cx="3095625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i="1" dirty="0">
                <a:solidFill>
                  <a:srgbClr val="000000"/>
                </a:solidFill>
              </a:rPr>
              <a:t>Filamenteux : </a:t>
            </a:r>
          </a:p>
          <a:p>
            <a:pPr eaLnBrk="1" hangingPunct="1">
              <a:spcBef>
                <a:spcPct val="50000"/>
              </a:spcBef>
            </a:pPr>
            <a:r>
              <a:rPr lang="fr-FR" i="1" dirty="0">
                <a:solidFill>
                  <a:srgbClr val="000000"/>
                </a:solidFill>
              </a:rPr>
              <a:t>Aspergillus/ </a:t>
            </a:r>
            <a:r>
              <a:rPr lang="fr-FR" i="1" dirty="0" err="1">
                <a:solidFill>
                  <a:srgbClr val="000000"/>
                </a:solidFill>
              </a:rPr>
              <a:t>fusarium</a:t>
            </a:r>
            <a:endParaRPr lang="fr-FR" i="1" dirty="0">
              <a:solidFill>
                <a:srgbClr val="000000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fr-FR" i="1" dirty="0">
                <a:solidFill>
                  <a:srgbClr val="000000"/>
                </a:solidFill>
              </a:rPr>
              <a:t>Levures : </a:t>
            </a:r>
          </a:p>
          <a:p>
            <a:pPr eaLnBrk="1" hangingPunct="1">
              <a:spcBef>
                <a:spcPct val="50000"/>
              </a:spcBef>
            </a:pPr>
            <a:r>
              <a:rPr lang="fr-FR" i="1" dirty="0">
                <a:solidFill>
                  <a:srgbClr val="000000"/>
                </a:solidFill>
              </a:rPr>
              <a:t>candida</a:t>
            </a:r>
          </a:p>
        </p:txBody>
      </p:sp>
      <p:sp>
        <p:nvSpPr>
          <p:cNvPr id="34827" name="Text Box 15"/>
          <p:cNvSpPr txBox="1">
            <a:spLocks noChangeArrowheads="1"/>
          </p:cNvSpPr>
          <p:nvPr/>
        </p:nvSpPr>
        <p:spPr bwMode="auto">
          <a:xfrm>
            <a:off x="6946900" y="1700213"/>
            <a:ext cx="3095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2400" b="1">
                <a:solidFill>
                  <a:srgbClr val="000000"/>
                </a:solidFill>
              </a:rPr>
              <a:t>Amibien</a:t>
            </a:r>
          </a:p>
        </p:txBody>
      </p:sp>
      <p:sp>
        <p:nvSpPr>
          <p:cNvPr id="34828" name="Line 16"/>
          <p:cNvSpPr>
            <a:spLocks noChangeShapeType="1"/>
          </p:cNvSpPr>
          <p:nvPr/>
        </p:nvSpPr>
        <p:spPr bwMode="auto">
          <a:xfrm>
            <a:off x="6443663" y="1628775"/>
            <a:ext cx="0" cy="52292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4829" name="Text Box 17"/>
          <p:cNvSpPr txBox="1">
            <a:spLocks noChangeArrowheads="1"/>
          </p:cNvSpPr>
          <p:nvPr/>
        </p:nvSpPr>
        <p:spPr bwMode="auto">
          <a:xfrm>
            <a:off x="6515100" y="2289175"/>
            <a:ext cx="3095625" cy="383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- Rare </a:t>
            </a:r>
          </a:p>
          <a:p>
            <a:pPr eaLnBrk="1" hangingPunct="1">
              <a:spcBef>
                <a:spcPct val="50000"/>
              </a:spcBef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- Lentilles de contact</a:t>
            </a:r>
          </a:p>
          <a:p>
            <a:pPr eaLnBrk="1" hangingPunct="1">
              <a:spcBef>
                <a:spcPct val="50000"/>
              </a:spcBef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(mauvaise hygiène/ eau</a:t>
            </a:r>
          </a:p>
          <a:p>
            <a:pPr eaLnBrk="1" hangingPunct="1">
              <a:spcBef>
                <a:spcPct val="50000"/>
              </a:spcBef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 du robinet, baignade en piscine, boîtiers sales)</a:t>
            </a:r>
          </a:p>
          <a:p>
            <a:pPr eaLnBrk="1" hangingPunct="1">
              <a:spcBef>
                <a:spcPct val="50000"/>
              </a:spcBef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Débute par une kératite superficielle</a:t>
            </a:r>
          </a:p>
          <a:p>
            <a:pPr marL="285750" indent="-285750" eaLnBrk="1" hangingPunct="1">
              <a:spcBef>
                <a:spcPct val="50000"/>
              </a:spcBef>
              <a:buFontTx/>
              <a:buChar char="-"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Douleurs +++</a:t>
            </a:r>
          </a:p>
          <a:p>
            <a:pPr marL="285750" indent="-285750" eaLnBrk="1" hangingPunct="1">
              <a:spcBef>
                <a:spcPct val="50000"/>
              </a:spcBef>
              <a:buFontTx/>
              <a:buChar char="-"/>
            </a:pPr>
            <a:r>
              <a:rPr lang="fr-FR" sz="1800" i="1" dirty="0" err="1">
                <a:solidFill>
                  <a:srgbClr val="000000"/>
                </a:solidFill>
                <a:latin typeface="Arial" charset="0"/>
              </a:rPr>
              <a:t>Acanthamoeba</a:t>
            </a:r>
            <a:endParaRPr lang="fr-FR" sz="1800" i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fr-FR" sz="1800" i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40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00"/>
    </mc:Choice>
    <mc:Fallback xmlns="">
      <p:transition xmlns:p14="http://schemas.microsoft.com/office/powerpoint/2010/main" spd="slow" advTm="64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" descr="IMG_11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6250"/>
            <a:ext cx="3506788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Text Box 5"/>
          <p:cNvSpPr txBox="1">
            <a:spLocks noChangeArrowheads="1"/>
          </p:cNvSpPr>
          <p:nvPr/>
        </p:nvSpPr>
        <p:spPr bwMode="auto">
          <a:xfrm>
            <a:off x="0" y="5346700"/>
            <a:ext cx="52562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hangingPunct="1">
              <a:spcBef>
                <a:spcPct val="50000"/>
              </a:spcBef>
            </a:pPr>
            <a:r>
              <a:rPr lang="fr-FR" sz="1800">
                <a:solidFill>
                  <a:srgbClr val="000000"/>
                </a:solidFill>
                <a:latin typeface="Arial" charset="0"/>
              </a:rPr>
              <a:t>Abcès à pyocyanique avec perforation chez un immunodéprimé</a:t>
            </a:r>
          </a:p>
        </p:txBody>
      </p:sp>
      <p:pic>
        <p:nvPicPr>
          <p:cNvPr id="35843" name="Picture 10" descr="abces de corné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75" y="944563"/>
            <a:ext cx="4392613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 Box 11"/>
          <p:cNvSpPr txBox="1">
            <a:spLocks noChangeArrowheads="1"/>
          </p:cNvSpPr>
          <p:nvPr/>
        </p:nvSpPr>
        <p:spPr bwMode="auto">
          <a:xfrm>
            <a:off x="5003800" y="4575175"/>
            <a:ext cx="36718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Abcès bactérien sous lentilles</a:t>
            </a: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18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93"/>
    </mc:Choice>
    <mc:Fallback xmlns="">
      <p:transition xmlns:p14="http://schemas.microsoft.com/office/powerpoint/2010/main" spd="slow" advTm="16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/>
          <p:cNvSpPr txBox="1">
            <a:spLocks/>
          </p:cNvSpPr>
          <p:nvPr/>
        </p:nvSpPr>
        <p:spPr>
          <a:xfrm>
            <a:off x="457200" y="125413"/>
            <a:ext cx="8229600" cy="1143000"/>
          </a:xfrm>
          <a:prstGeom prst="rect">
            <a:avLst/>
          </a:prstGeom>
          <a:solidFill>
            <a:srgbClr val="FCD5B5"/>
          </a:solidFill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36865" name="Titre 1"/>
          <p:cNvSpPr>
            <a:spLocks/>
          </p:cNvSpPr>
          <p:nvPr/>
        </p:nvSpPr>
        <p:spPr bwMode="auto">
          <a:xfrm>
            <a:off x="2822575" y="12541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fr-FR" sz="3600">
                <a:solidFill>
                  <a:srgbClr val="000000"/>
                </a:solidFill>
              </a:rPr>
              <a:t>ABCES DE CORNEE</a:t>
            </a:r>
          </a:p>
        </p:txBody>
      </p:sp>
      <p:sp>
        <p:nvSpPr>
          <p:cNvPr id="36866" name="Text Box 15"/>
          <p:cNvSpPr txBox="1">
            <a:spLocks noChangeArrowheads="1"/>
          </p:cNvSpPr>
          <p:nvPr/>
        </p:nvSpPr>
        <p:spPr bwMode="auto">
          <a:xfrm>
            <a:off x="323850" y="1268413"/>
            <a:ext cx="424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fr-FR" sz="2400" dirty="0">
                <a:solidFill>
                  <a:srgbClr val="000000"/>
                </a:solidFill>
                <a:latin typeface="Arial" charset="0"/>
              </a:rPr>
              <a:t>Conduite à tenir</a:t>
            </a:r>
          </a:p>
        </p:txBody>
      </p:sp>
      <p:sp>
        <p:nvSpPr>
          <p:cNvPr id="36867" name="Text Box 16"/>
          <p:cNvSpPr txBox="1">
            <a:spLocks noChangeArrowheads="1"/>
          </p:cNvSpPr>
          <p:nvPr/>
        </p:nvSpPr>
        <p:spPr bwMode="auto">
          <a:xfrm>
            <a:off x="323850" y="1725613"/>
            <a:ext cx="734377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fr-FR" sz="2000" dirty="0">
                <a:solidFill>
                  <a:srgbClr val="FF0000"/>
                </a:solidFill>
                <a:latin typeface="Arial" charset="0"/>
              </a:rPr>
              <a:t>Urgence ophtalmologique !!!</a:t>
            </a:r>
          </a:p>
          <a:p>
            <a:pPr defTabSz="914400" eaLnBrk="1" hangingPunct="1">
              <a:spcBef>
                <a:spcPct val="50000"/>
              </a:spcBef>
            </a:pPr>
            <a:r>
              <a:rPr lang="fr-FR" sz="1800" u="sng" dirty="0">
                <a:solidFill>
                  <a:srgbClr val="000000"/>
                </a:solidFill>
                <a:latin typeface="Arial" charset="0"/>
              </a:rPr>
              <a:t>Prélèvements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 :</a:t>
            </a:r>
          </a:p>
        </p:txBody>
      </p:sp>
      <p:sp>
        <p:nvSpPr>
          <p:cNvPr id="36868" name="Text Box 17"/>
          <p:cNvSpPr txBox="1">
            <a:spLocks noChangeArrowheads="1"/>
          </p:cNvSpPr>
          <p:nvPr/>
        </p:nvSpPr>
        <p:spPr bwMode="auto">
          <a:xfrm>
            <a:off x="250825" y="2924175"/>
            <a:ext cx="7920038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fr-FR" sz="1800" u="sng" dirty="0">
                <a:solidFill>
                  <a:srgbClr val="000000"/>
                </a:solidFill>
                <a:latin typeface="Arial" charset="0"/>
              </a:rPr>
              <a:t>Traitement en fonction de la sévérité 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: </a:t>
            </a:r>
          </a:p>
          <a:p>
            <a:pPr defTabSz="914400" eaLnBrk="1" hangingPunct="1">
              <a:spcBef>
                <a:spcPct val="50000"/>
              </a:spcBef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Règle 1-2-3 : </a:t>
            </a:r>
          </a:p>
          <a:p>
            <a:pPr defTabSz="914400" eaLnBrk="1" hangingPunct="1">
              <a:spcBef>
                <a:spcPct val="50000"/>
              </a:spcBef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- 1+ de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tyndall</a:t>
            </a:r>
            <a:endParaRPr lang="fr-FR" sz="1800" dirty="0">
              <a:solidFill>
                <a:srgbClr val="000000"/>
              </a:solidFill>
              <a:latin typeface="Arial" charset="0"/>
            </a:endParaRPr>
          </a:p>
          <a:p>
            <a:pPr defTabSz="914400" eaLnBrk="1" hangingPunct="1">
              <a:spcBef>
                <a:spcPct val="50000"/>
              </a:spcBef>
              <a:buFont typeface="Wingdings" charset="0"/>
              <a:buNone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- Et / ou &gt; 2 mm de diamètre</a:t>
            </a:r>
          </a:p>
          <a:p>
            <a:pPr defTabSz="914400" eaLnBrk="1" hangingPunct="1">
              <a:spcBef>
                <a:spcPct val="50000"/>
              </a:spcBef>
              <a:buFont typeface="Wingdings" charset="0"/>
              <a:buNone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- Et /ou &lt; 3mm du centre </a:t>
            </a:r>
          </a:p>
        </p:txBody>
      </p:sp>
      <p:sp>
        <p:nvSpPr>
          <p:cNvPr id="36869" name="AutoShape 18"/>
          <p:cNvSpPr>
            <a:spLocks/>
          </p:cNvSpPr>
          <p:nvPr/>
        </p:nvSpPr>
        <p:spPr bwMode="auto">
          <a:xfrm>
            <a:off x="4210050" y="3500438"/>
            <a:ext cx="576263" cy="1441450"/>
          </a:xfrm>
          <a:prstGeom prst="rightBrace">
            <a:avLst>
              <a:gd name="adj1" fmla="val 2084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fr-FR">
              <a:solidFill>
                <a:srgbClr val="000000"/>
              </a:solidFill>
            </a:endParaRPr>
          </a:p>
        </p:txBody>
      </p:sp>
      <p:sp>
        <p:nvSpPr>
          <p:cNvPr id="36870" name="Text Box 19"/>
          <p:cNvSpPr txBox="1">
            <a:spLocks noChangeArrowheads="1"/>
          </p:cNvSpPr>
          <p:nvPr/>
        </p:nvSpPr>
        <p:spPr bwMode="auto">
          <a:xfrm>
            <a:off x="5146675" y="3643313"/>
            <a:ext cx="4103688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Hospitalisation </a:t>
            </a:r>
          </a:p>
          <a:p>
            <a:pPr defTabSz="914400" eaLnBrk="1" hangingPunct="1">
              <a:spcBef>
                <a:spcPct val="50000"/>
              </a:spcBef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Collyres horaires ATB  fortifiés</a:t>
            </a:r>
          </a:p>
          <a:p>
            <a:pPr defTabSz="914400" eaLnBrk="1" hangingPunct="1">
              <a:spcBef>
                <a:spcPct val="50000"/>
              </a:spcBef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Ticarcilline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/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amikacine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/vancomycine)</a:t>
            </a:r>
          </a:p>
        </p:txBody>
      </p:sp>
      <p:sp>
        <p:nvSpPr>
          <p:cNvPr id="36871" name="Text Box 20"/>
          <p:cNvSpPr txBox="1">
            <a:spLocks noChangeArrowheads="1"/>
          </p:cNvSpPr>
          <p:nvPr/>
        </p:nvSpPr>
        <p:spPr bwMode="auto">
          <a:xfrm>
            <a:off x="250825" y="5157788"/>
            <a:ext cx="7129463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Sinon, en fonction du tableau : bithérapie à large spectre en collyre</a:t>
            </a:r>
          </a:p>
          <a:p>
            <a:pPr defTabSz="914400" eaLnBrk="1" hangingPunct="1">
              <a:spcBef>
                <a:spcPct val="50000"/>
              </a:spcBef>
            </a:pP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Tobramycine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 + Ciprofloxacine</a:t>
            </a:r>
          </a:p>
          <a:p>
            <a:pPr defTabSz="914400" eaLnBrk="1" hangingPunct="1">
              <a:spcBef>
                <a:spcPct val="50000"/>
              </a:spcBef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TTT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anti-amibien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 et antifongique probabiliste en fonction des cas. </a:t>
            </a:r>
          </a:p>
        </p:txBody>
      </p:sp>
      <p:sp>
        <p:nvSpPr>
          <p:cNvPr id="36872" name="Text Box 21"/>
          <p:cNvSpPr txBox="1">
            <a:spLocks noChangeArrowheads="1"/>
          </p:cNvSpPr>
          <p:nvPr/>
        </p:nvSpPr>
        <p:spPr bwMode="auto">
          <a:xfrm>
            <a:off x="2447925" y="2060575"/>
            <a:ext cx="5148263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fr-FR" sz="1800" dirty="0">
                <a:solidFill>
                  <a:srgbClr val="000000"/>
                </a:solidFill>
                <a:latin typeface="Arial" charset="0"/>
              </a:rPr>
              <a:t>Cornée + lentilles + boîtier des lentilles : </a:t>
            </a:r>
          </a:p>
          <a:p>
            <a:pPr defTabSz="914400" eaLnBrk="1" hangingPunct="1"/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bactério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 /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myco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 /  recherche d</a:t>
            </a:r>
            <a:r>
              <a:rPr lang="ja-JP" altLang="fr-FR" sz="1800" dirty="0">
                <a:solidFill>
                  <a:srgbClr val="000000"/>
                </a:solidFill>
                <a:latin typeface="Arial" charset="0"/>
              </a:rPr>
              <a:t>’</a:t>
            </a:r>
            <a:r>
              <a:rPr lang="fr-FR" altLang="ja-JP" sz="1800" dirty="0">
                <a:solidFill>
                  <a:srgbClr val="000000"/>
                </a:solidFill>
                <a:latin typeface="Arial" charset="0"/>
              </a:rPr>
              <a:t>amibes / virologie </a:t>
            </a:r>
          </a:p>
          <a:p>
            <a:pPr defTabSz="914400" eaLnBrk="1" hangingPunct="1"/>
            <a:r>
              <a:rPr lang="fr-FR" altLang="ja-JP" sz="1800" b="1" dirty="0">
                <a:solidFill>
                  <a:srgbClr val="FF0000"/>
                </a:solidFill>
                <a:latin typeface="Arial" charset="0"/>
              </a:rPr>
              <a:t>PAS DE PCA</a:t>
            </a:r>
          </a:p>
          <a:p>
            <a:pPr defTabSz="914400" eaLnBrk="1" hangingPunct="1">
              <a:spcBef>
                <a:spcPct val="50000"/>
              </a:spcBef>
            </a:pPr>
            <a:endParaRPr lang="fr-FR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873" name="Text Box 22"/>
          <p:cNvSpPr txBox="1">
            <a:spLocks noChangeArrowheads="1"/>
          </p:cNvSpPr>
          <p:nvPr/>
        </p:nvSpPr>
        <p:spPr bwMode="auto">
          <a:xfrm>
            <a:off x="-107950" y="6446838"/>
            <a:ext cx="100091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fr-FR" sz="1800" dirty="0">
                <a:latin typeface="Arial" charset="0"/>
              </a:rPr>
              <a:t>Dans TS les cas </a:t>
            </a:r>
            <a:r>
              <a:rPr lang="fr-FR" sz="1800" dirty="0">
                <a:solidFill>
                  <a:srgbClr val="FF0000"/>
                </a:solidFill>
                <a:latin typeface="Arial" charset="0"/>
              </a:rPr>
              <a:t>: </a:t>
            </a:r>
            <a:r>
              <a:rPr lang="fr-FR" sz="1800" b="1" dirty="0">
                <a:solidFill>
                  <a:srgbClr val="FF0000"/>
                </a:solidFill>
                <a:latin typeface="Arial" charset="0"/>
              </a:rPr>
              <a:t>ARRET DES LENTILLES 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/ Collyres cicatrisants/ Collyres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cycloplégiques</a:t>
            </a:r>
            <a:endParaRPr lang="fr-FR" sz="1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3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565"/>
    </mc:Choice>
    <mc:Fallback xmlns="">
      <p:transition xmlns:p14="http://schemas.microsoft.com/office/powerpoint/2010/main" spd="slow" advTm="122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rgbClr val="FCD5B5"/>
          </a:solidFill>
        </p:spPr>
        <p:txBody>
          <a:bodyPr>
            <a:normAutofit/>
          </a:bodyPr>
          <a:lstStyle/>
          <a:p>
            <a:r>
              <a:rPr lang="fr-FR" sz="3600" dirty="0"/>
              <a:t>Kératite AMIBIENNE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321733" y="1510576"/>
            <a:ext cx="8229600" cy="4685634"/>
          </a:xfrm>
        </p:spPr>
        <p:txBody>
          <a:bodyPr>
            <a:normAutofit/>
          </a:bodyPr>
          <a:lstStyle/>
          <a:p>
            <a:pPr marL="742950" lvl="2" indent="-342900"/>
            <a:r>
              <a:rPr lang="fr-FR" dirty="0"/>
              <a:t>Prélèvements spécifiques+++</a:t>
            </a:r>
          </a:p>
          <a:p>
            <a:pPr marL="1200150" lvl="3" indent="-342900"/>
            <a:r>
              <a:rPr lang="fr-FR" dirty="0" err="1"/>
              <a:t>Scrapping</a:t>
            </a:r>
            <a:r>
              <a:rPr lang="fr-FR" dirty="0"/>
              <a:t> de la couche de l’épithélium malade</a:t>
            </a:r>
          </a:p>
          <a:p>
            <a:pPr marL="1200150" lvl="3" indent="-342900"/>
            <a:r>
              <a:rPr lang="fr-FR" dirty="0"/>
              <a:t>Coloration </a:t>
            </a:r>
            <a:r>
              <a:rPr lang="fr-FR" dirty="0" err="1"/>
              <a:t>Giensa</a:t>
            </a:r>
            <a:r>
              <a:rPr lang="fr-FR" dirty="0"/>
              <a:t> ou Wright ou technique PCR </a:t>
            </a:r>
          </a:p>
          <a:p>
            <a:pPr marL="742950" lvl="2" indent="-342900"/>
            <a:r>
              <a:rPr lang="fr-FR" dirty="0"/>
              <a:t>Evolution : </a:t>
            </a:r>
            <a:r>
              <a:rPr lang="fr-FR" sz="2000" dirty="0"/>
              <a:t>perforation (en 72H)</a:t>
            </a:r>
          </a:p>
          <a:p>
            <a:pPr marL="742950" lvl="2" indent="-342900"/>
            <a:r>
              <a:rPr lang="fr-FR" sz="2000" dirty="0"/>
              <a:t> </a:t>
            </a:r>
            <a:r>
              <a:rPr lang="fr-FR" dirty="0"/>
              <a:t>Traitement: maximal d’emblé, associer 2 principes actifs différents: Collyres horaire 2 jrs puis décroissance</a:t>
            </a:r>
          </a:p>
          <a:p>
            <a:pPr marL="857250" lvl="2" indent="-457200"/>
            <a:r>
              <a:rPr lang="fr-FR" dirty="0"/>
              <a:t>Plusieurs mois (6-12 mois)</a:t>
            </a:r>
          </a:p>
          <a:p>
            <a:pPr marL="857250" lvl="2" indent="-457200"/>
            <a:endParaRPr lang="fr-FR" dirty="0"/>
          </a:p>
          <a:p>
            <a:pPr marL="400050" lvl="2" indent="0">
              <a:buNone/>
            </a:pPr>
            <a:endParaRPr lang="fr-FR" dirty="0"/>
          </a:p>
        </p:txBody>
      </p:sp>
      <p:cxnSp>
        <p:nvCxnSpPr>
          <p:cNvPr id="4" name="Connecteur droit 3"/>
          <p:cNvCxnSpPr/>
          <p:nvPr/>
        </p:nvCxnSpPr>
        <p:spPr>
          <a:xfrm>
            <a:off x="0" y="1510576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724777"/>
              </p:ext>
            </p:extLst>
          </p:nvPr>
        </p:nvGraphicFramePr>
        <p:xfrm>
          <a:off x="131573" y="4754880"/>
          <a:ext cx="7097334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57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57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57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5735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Agent </a:t>
                      </a:r>
                      <a:r>
                        <a:rPr lang="fr-FR" sz="2400" dirty="0" err="1"/>
                        <a:t>cathionique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err="1"/>
                        <a:t>Diamidines</a:t>
                      </a:r>
                      <a:r>
                        <a:rPr lang="fr-FR" sz="2400" dirty="0"/>
                        <a:t> aromatiques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autres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4297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 err="1"/>
                        <a:t>Chlorexidine</a:t>
                      </a:r>
                      <a:r>
                        <a:rPr lang="fr-FR" sz="2000" dirty="0"/>
                        <a:t> 0,02%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 err="1"/>
                        <a:t>Brolène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 err="1"/>
                        <a:t>Amino</a:t>
                      </a:r>
                      <a:r>
                        <a:rPr lang="fr-FR" sz="2000" dirty="0"/>
                        <a:t>-glycoside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5735"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PHMB 0,02%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Hexamidine (</a:t>
                      </a:r>
                      <a:r>
                        <a:rPr lang="fr-FR" sz="2000" b="1" dirty="0" err="1"/>
                        <a:t>Désomédine</a:t>
                      </a:r>
                      <a:r>
                        <a:rPr lang="fr-FR" sz="2000" b="1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 err="1"/>
                        <a:t>Imidazolé</a:t>
                      </a:r>
                      <a:endParaRPr lang="fr-F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2470" y="3829357"/>
            <a:ext cx="2468062" cy="1851046"/>
          </a:xfrm>
          <a:prstGeom prst="rect">
            <a:avLst/>
          </a:prstGeom>
        </p:spPr>
      </p:pic>
      <p:pic>
        <p:nvPicPr>
          <p:cNvPr id="7" name="Son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19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38"/>
    </mc:Choice>
    <mc:Fallback xmlns="">
      <p:transition xmlns:p14="http://schemas.microsoft.com/office/powerpoint/2010/main" spd="slow" advTm="20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Diapositive 1 - &amp;quot;Infections oculaires: messages clés&amp;quot;&quot;/&gt;&lt;property id=&quot;20307&quot; value=&quot;256&quot;/&gt;&lt;/object&gt;&lt;object type=&quot;3&quot; unique_id=&quot;10004&quot;&gt;&lt;property id=&quot;20148&quot; value=&quot;5&quot;/&gt;&lt;property id=&quot;20300&quot; value=&quot;Diapositive 2 - &amp;quot;Signes d’alerte&amp;quot;&quot;/&gt;&lt;property id=&quot;20307&quot; value=&quot;258&quot;/&gt;&lt;/object&gt;&lt;object type=&quot;3&quot; unique_id=&quot;10005&quot;&gt;&lt;property id=&quot;20148&quot; value=&quot;5&quot;/&gt;&lt;property id=&quot;20300&quot; value=&quot;Diapositive 3 - &amp;quot;Plan&amp;quot;&quot;/&gt;&lt;property id=&quot;20307&quot; value=&quot;257&quot;/&gt;&lt;/object&gt;&lt;object type=&quot;3&quot; unique_id=&quot;10006&quot;&gt;&lt;property id=&quot;20148&quot; value=&quot;5&quot;/&gt;&lt;property id=&quot;20300&quot; value=&quot;Diapositive 4 - &amp;quot;Kératite infectieuse Abcès de cornée&amp;quot;&quot;/&gt;&lt;property id=&quot;20307&quot; value=&quot;275&quot;/&gt;&lt;/object&gt;&lt;object type=&quot;3&quot; unique_id=&quot;10007&quot;&gt;&lt;property id=&quot;20148&quot; value=&quot;5&quot;/&gt;&lt;property id=&quot;20300&quot; value=&quot;Diapositive 5&quot;/&gt;&lt;property id=&quot;20307&quot; value=&quot;354&quot;/&gt;&lt;/object&gt;&lt;object type=&quot;3&quot; unique_id=&quot;10008&quot;&gt;&lt;property id=&quot;20148&quot; value=&quot;5&quot;/&gt;&lt;property id=&quot;20300&quot; value=&quot;Diapositive 6&quot;/&gt;&lt;property id=&quot;20307&quot; value=&quot;356&quot;/&gt;&lt;/object&gt;&lt;object type=&quot;3&quot; unique_id=&quot;10009&quot;&gt;&lt;property id=&quot;20148&quot; value=&quot;5&quot;/&gt;&lt;property id=&quot;20300&quot; value=&quot;Diapositive 7&quot;/&gt;&lt;property id=&quot;20307&quot; value=&quot;357&quot;/&gt;&lt;/object&gt;&lt;object type=&quot;3&quot; unique_id=&quot;10010&quot;&gt;&lt;property id=&quot;20148&quot; value=&quot;5&quot;/&gt;&lt;property id=&quot;20300&quot; value=&quot;Diapositive 8&quot;/&gt;&lt;property id=&quot;20307&quot; value=&quot;358&quot;/&gt;&lt;/object&gt;&lt;object type=&quot;3&quot; unique_id=&quot;10011&quot;&gt;&lt;property id=&quot;20148&quot; value=&quot;5&quot;/&gt;&lt;property id=&quot;20300&quot; value=&quot;Diapositive 9 - &amp;quot;Kératite AMIBIENNE&amp;quot;&quot;/&gt;&lt;property id=&quot;20307&quot; value=&quot;285&quot;/&gt;&lt;/object&gt;&lt;object type=&quot;3&quot; unique_id=&quot;10012&quot;&gt;&lt;property id=&quot;20148&quot; value=&quot;5&quot;/&gt;&lt;property id=&quot;20300&quot; value=&quot;Diapositive 10 - &amp;quot;Kératite FONGIQUE: clinique&amp;quot;&quot;/&gt;&lt;property id=&quot;20307&quot; value=&quot;291&quot;/&gt;&lt;/object&gt;&lt;object type=&quot;3&quot; unique_id=&quot;10013&quot;&gt;&lt;property id=&quot;20148&quot; value=&quot;5&quot;/&gt;&lt;property id=&quot;20300&quot; value=&quot;Diapositive 11 - &amp;quot;KERATITE&amp;quot;&quot;/&gt;&lt;property id=&quot;20307&quot; value=&quot;323&quot;/&gt;&lt;/object&gt;&lt;object type=&quot;3&quot; unique_id=&quot;10014&quot;&gt;&lt;property id=&quot;20148&quot; value=&quot;5&quot;/&gt;&lt;property id=&quot;20300&quot; value=&quot;Diapositive 12 - &amp;quot;ENDOPHTALMIE&amp;quot;&quot;/&gt;&lt;property id=&quot;20307&quot; value=&quot;295&quot;/&gt;&lt;/object&gt;&lt;object type=&quot;3&quot; unique_id=&quot;10015&quot;&gt;&lt;property id=&quot;20148&quot; value=&quot;5&quot;/&gt;&lt;property id=&quot;20300&quot; value=&quot;Diapositive 13&quot;/&gt;&lt;property id=&quot;20307&quot; value=&quot;362&quot;/&gt;&lt;/object&gt;&lt;object type=&quot;3&quot; unique_id=&quot;10016&quot;&gt;&lt;property id=&quot;20148&quot; value=&quot;5&quot;/&gt;&lt;property id=&quot;20300&quot; value=&quot;Diapositive 14&quot;/&gt;&lt;property id=&quot;20307&quot; value=&quot;363&quot;/&gt;&lt;/object&gt;&lt;object type=&quot;3&quot; unique_id=&quot;10017&quot;&gt;&lt;property id=&quot;20148&quot; value=&quot;5&quot;/&gt;&lt;property id=&quot;20300&quot; value=&quot;Diapositive 15&quot;/&gt;&lt;property id=&quot;20307&quot; value=&quot;364&quot;/&gt;&lt;/object&gt;&lt;object type=&quot;3&quot; unique_id=&quot;10018&quot;&gt;&lt;property id=&quot;20148&quot; value=&quot;5&quot;/&gt;&lt;property id=&quot;20300&quot; value=&quot;Diapositive 16&quot;/&gt;&lt;property id=&quot;20307&quot; value=&quot;365&quot;/&gt;&lt;/object&gt;&lt;object type=&quot;3&quot; unique_id=&quot;10019&quot;&gt;&lt;property id=&quot;20148&quot; value=&quot;5&quot;/&gt;&lt;property id=&quot;20300&quot; value=&quot;Diapositive 17 - &amp;quot;Take home message Endophtalmie&amp;quot;&quot;/&gt;&lt;property id=&quot;20307&quot; value=&quot;317&quot;/&gt;&lt;/object&gt;&lt;object type=&quot;3&quot; unique_id=&quot;10020&quot;&gt;&lt;property id=&quot;20148&quot; value=&quot;5&quot;/&gt;&lt;property id=&quot;20300&quot; value=&quot;Diapositive 18 - &amp;quot;Uvéite infectieuses&amp;quot;&quot;/&gt;&lt;property id=&quot;20307&quot; value=&quot;333&quot;/&gt;&lt;/object&gt;&lt;object type=&quot;3&quot; unique_id=&quot;10021&quot;&gt;&lt;property id=&quot;20148&quot; value=&quot;5&quot;/&gt;&lt;property id=&quot;20300&quot; value=&quot;Diapositive 19 - &amp;quot;Etiologies des UAA&amp;quot;&quot;/&gt;&lt;property id=&quot;20307&quot; value=&quot;329&quot;/&gt;&lt;/object&gt;&lt;object type=&quot;3&quot; unique_id=&quot;10022&quot;&gt;&lt;property id=&quot;20148&quot; value=&quot;5&quot;/&gt;&lt;property id=&quot;20300&quot; value=&quot;Diapositive 20 - &amp;quot;Uvéite intermédiaire&amp;quot;&quot;/&gt;&lt;property id=&quot;20307&quot; value=&quot;334&quot;/&gt;&lt;/object&gt;&lt;object type=&quot;3&quot; unique_id=&quot;10023&quot;&gt;&lt;property id=&quot;20148&quot; value=&quot;5&quot;/&gt;&lt;property id=&quot;20300&quot; value=&quot;Diapositive 21 - &amp;quot;Uvéite postérieure&amp;quot;&quot;/&gt;&lt;property id=&quot;20307&quot; value=&quot;335&quot;/&gt;&lt;/object&gt;&lt;object type=&quot;3&quot; unique_id=&quot;10024&quot;&gt;&lt;property id=&quot;20148&quot; value=&quot;5&quot;/&gt;&lt;property id=&quot;20300&quot; value=&quot;Diapositive 22 - &amp;quot;Toxoplasmose oculaire&amp;quot;&quot;/&gt;&lt;property id=&quot;20307&quot; value=&quot;336&quot;/&gt;&lt;/object&gt;&lt;object type=&quot;3&quot; unique_id=&quot;10025&quot;&gt;&lt;property id=&quot;20148&quot; value=&quot;5&quot;/&gt;&lt;property id=&quot;20300&quot; value=&quot;Diapositive 23 - &amp;quot;RETINITE nécrosante aigue (ARN syndrome)&amp;quot;&quot;/&gt;&lt;property id=&quot;20307&quot; value=&quot;330&quot;/&gt;&lt;/object&gt;&lt;object type=&quot;3&quot; unique_id=&quot;10026&quot;&gt;&lt;property id=&quot;20148&quot; value=&quot;5&quot;/&gt;&lt;property id=&quot;20300&quot; value=&quot;Diapositive 24 - &amp;quot;Prise en charge&amp;quot;&quot;/&gt;&lt;property id=&quot;20307&quot; value=&quot;331&quot;/&gt;&lt;/object&gt;&lt;object type=&quot;3&quot; unique_id=&quot;10027&quot;&gt;&lt;property id=&quot;20148&quot; value=&quot;5&quot;/&gt;&lt;property id=&quot;20300&quot; value=&quot;Diapositive 25 - &amp;quot;Rétinite à CMV chez le VIH&amp;quot;&quot;/&gt;&lt;property id=&quot;20307&quot; value=&quot;338&quot;/&gt;&lt;/object&gt;&lt;object type=&quot;3&quot; unique_id=&quot;10028&quot;&gt;&lt;property id=&quot;20148&quot; value=&quot;5&quot;/&gt;&lt;property id=&quot;20300&quot; value=&quot;Diapositive 26&quot;/&gt;&lt;property id=&quot;20307&quot; value=&quot;341&quot;/&gt;&lt;/object&gt;&lt;object type=&quot;3&quot; unique_id=&quot;10029&quot;&gt;&lt;property id=&quot;20148&quot; value=&quot;5&quot;/&gt;&lt;property id=&quot;20300&quot; value=&quot;Diapositive 27 - &amp;quot;TAKE HOME MESSAGES&amp;quot;&quot;/&gt;&lt;property id=&quot;20307&quot; value=&quot;340&quot;/&gt;&lt;/object&gt;&lt;/object&gt;&lt;object type=&quot;8&quot; unique_id=&quot;10058&quot;&gt;&lt;/object&gt;&lt;/object&gt;&lt;/database&gt;"/>
  <p:tag name="MMPROD_NEXTUNIQUEID" val="10009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|5.8"/>
</p:tagLst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3869</TotalTime>
  <Words>1166</Words>
  <Application>Microsoft Office PowerPoint</Application>
  <PresentationFormat>Affichage à l'écran (4:3)</PresentationFormat>
  <Paragraphs>288</Paragraphs>
  <Slides>27</Slides>
  <Notes>2</Notes>
  <HiddenSlides>0</HiddenSlides>
  <MMClips>27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2" baseType="lpstr">
      <vt:lpstr>ＭＳ Ｐゴシック</vt:lpstr>
      <vt:lpstr>Arial</vt:lpstr>
      <vt:lpstr>Calibri</vt:lpstr>
      <vt:lpstr>Wingdings</vt:lpstr>
      <vt:lpstr>Thème Office</vt:lpstr>
      <vt:lpstr>Infections oculaires: messages clés</vt:lpstr>
      <vt:lpstr>Signes d’alerte</vt:lpstr>
      <vt:lpstr>Plan</vt:lpstr>
      <vt:lpstr>Kératite infectieuse Abcès de cornée</vt:lpstr>
      <vt:lpstr>Présentation PowerPoint</vt:lpstr>
      <vt:lpstr>Présentation PowerPoint</vt:lpstr>
      <vt:lpstr>Présentation PowerPoint</vt:lpstr>
      <vt:lpstr>Présentation PowerPoint</vt:lpstr>
      <vt:lpstr>Kératite AMIBIENNE</vt:lpstr>
      <vt:lpstr>Kératite FONGIQUE: clinique</vt:lpstr>
      <vt:lpstr>KERATITE</vt:lpstr>
      <vt:lpstr>ENDOPHTALMIE</vt:lpstr>
      <vt:lpstr>Présentation PowerPoint</vt:lpstr>
      <vt:lpstr>Présentation PowerPoint</vt:lpstr>
      <vt:lpstr>Présentation PowerPoint</vt:lpstr>
      <vt:lpstr>Présentation PowerPoint</vt:lpstr>
      <vt:lpstr>Take home message Endophtalmie</vt:lpstr>
      <vt:lpstr>Uvéite infectieuses</vt:lpstr>
      <vt:lpstr>Etiologies des UAA</vt:lpstr>
      <vt:lpstr>Uvéite intermédiaire</vt:lpstr>
      <vt:lpstr>Uvéite postérieure</vt:lpstr>
      <vt:lpstr>Toxoplasmose oculaire</vt:lpstr>
      <vt:lpstr>RETINITE nécrosante aigue (ARN syndrome)</vt:lpstr>
      <vt:lpstr>Prise en charge</vt:lpstr>
      <vt:lpstr>Rétinite à CMV chez le VIH</vt:lpstr>
      <vt:lpstr>Présentation PowerPoint</vt:lpstr>
      <vt:lpstr>TAKE HOME MESSAGES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Infections oculaires</dc:title>
  <dc:creator>Lise Qu</dc:creator>
  <cp:lastModifiedBy>Christèle Piau-Lorandel</cp:lastModifiedBy>
  <cp:revision>143</cp:revision>
  <dcterms:created xsi:type="dcterms:W3CDTF">2016-02-20T22:50:24Z</dcterms:created>
  <dcterms:modified xsi:type="dcterms:W3CDTF">2018-04-16T16:03:02Z</dcterms:modified>
</cp:coreProperties>
</file>