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74" r:id="rId6"/>
    <p:sldId id="261" r:id="rId7"/>
    <p:sldId id="262" r:id="rId8"/>
    <p:sldId id="27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9" autoAdjust="0"/>
    <p:restoredTop sz="94746" autoAdjust="0"/>
  </p:normalViewPr>
  <p:slideViewPr>
    <p:cSldViewPr snapToGrid="0" snapToObjects="1">
      <p:cViewPr varScale="1">
        <p:scale>
          <a:sx n="60" d="100"/>
          <a:sy n="60" d="100"/>
        </p:scale>
        <p:origin x="-8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1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7906695846698"/>
          <c:y val="0.0522497539370079"/>
          <c:w val="0.601155743573944"/>
          <c:h val="0.7046715059055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Colonne2</c:v>
                </c:pt>
              </c:strCache>
            </c:strRef>
          </c:tx>
          <c:invertIfNegative val="0"/>
          <c:cat>
            <c:strRef>
              <c:f>Feuil1!$A$2:$A$11</c:f>
              <c:strCache>
                <c:ptCount val="10"/>
                <c:pt idx="0">
                  <c:v>céfotaxime/ceftriaxone/aztréonam</c:v>
                </c:pt>
                <c:pt idx="1">
                  <c:v>ceftazidime/céfépime </c:v>
                </c:pt>
                <c:pt idx="2">
                  <c:v>céfoxitine </c:v>
                </c:pt>
                <c:pt idx="3">
                  <c:v>amox-clav</c:v>
                </c:pt>
                <c:pt idx="4">
                  <c:v>pipéra-tazo</c:v>
                </c:pt>
                <c:pt idx="5">
                  <c:v>carbapénèmes</c:v>
                </c:pt>
                <c:pt idx="6">
                  <c:v>amika </c:v>
                </c:pt>
                <c:pt idx="7">
                  <c:v>genta-tobra</c:v>
                </c:pt>
                <c:pt idx="8">
                  <c:v>fluoro-quinolone </c:v>
                </c:pt>
                <c:pt idx="9">
                  <c:v>SMX-TMP</c:v>
                </c:pt>
              </c:strCache>
            </c:strRef>
          </c:cat>
          <c:val>
            <c:numRef>
              <c:f>Feuil1!$B$2:$B$11</c:f>
              <c:numCache>
                <c:formatCode>0%</c:formatCode>
                <c:ptCount val="10"/>
                <c:pt idx="0">
                  <c:v>0.9</c:v>
                </c:pt>
                <c:pt idx="1">
                  <c:v>0.75</c:v>
                </c:pt>
                <c:pt idx="2">
                  <c:v>0.1</c:v>
                </c:pt>
                <c:pt idx="3">
                  <c:v>0.6</c:v>
                </c:pt>
                <c:pt idx="4">
                  <c:v>0.17</c:v>
                </c:pt>
                <c:pt idx="5">
                  <c:v>0.0</c:v>
                </c:pt>
                <c:pt idx="6">
                  <c:v>0.1</c:v>
                </c:pt>
                <c:pt idx="7">
                  <c:v>0.37</c:v>
                </c:pt>
                <c:pt idx="8">
                  <c:v>0.6</c:v>
                </c:pt>
                <c:pt idx="9">
                  <c:v>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26033464"/>
        <c:axId val="-2026030488"/>
      </c:barChart>
      <c:catAx>
        <c:axId val="-20260334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fr-FR"/>
          </a:p>
        </c:txPr>
        <c:crossAx val="-2026030488"/>
        <c:crosses val="autoZero"/>
        <c:auto val="1"/>
        <c:lblAlgn val="ctr"/>
        <c:lblOffset val="100"/>
        <c:noMultiLvlLbl val="0"/>
      </c:catAx>
      <c:valAx>
        <c:axId val="-202603048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-2026033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25/03/15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Diagnostic et antibiothérapie</a:t>
            </a:r>
            <a:br>
              <a:rPr lang="fr-FR" sz="2800" dirty="0" smtClean="0"/>
            </a:br>
            <a:r>
              <a:rPr lang="fr-FR" sz="2800" dirty="0" smtClean="0"/>
              <a:t>des infections urinaires bactériennes communautaires de l’adulte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Diapositives réalisées par le comité des référentiels de la SPILF à partir des Recommandations publiées en Juin 2014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5799" y="6490158"/>
            <a:ext cx="4729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Synthèse réalisée par la SPILF validé le</a:t>
            </a:r>
            <a:r>
              <a:rPr lang="fr-FR" sz="1400" dirty="0"/>
              <a:t> </a:t>
            </a:r>
            <a:r>
              <a:rPr lang="fr-FR" sz="1400" dirty="0" smtClean="0"/>
              <a:t>7 juillet 2014</a:t>
            </a:r>
          </a:p>
        </p:txBody>
      </p:sp>
    </p:spTree>
    <p:extLst>
      <p:ext uri="{BB962C8B-B14F-4D97-AF65-F5344CB8AC3E}">
        <p14:creationId xmlns:p14="http://schemas.microsoft.com/office/powerpoint/2010/main" val="187432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571868" y="1500174"/>
            <a:ext cx="178595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 positive </a:t>
            </a:r>
            <a:endParaRPr lang="fr-FR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88573" y="2143116"/>
            <a:ext cx="6783889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sz="1600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Traitement de 1</a:t>
            </a:r>
            <a:r>
              <a:rPr lang="fr-FR" sz="1600" u="sng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ère</a:t>
            </a:r>
            <a:r>
              <a:rPr lang="fr-FR" sz="1600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intention </a:t>
            </a:r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fosfomycine</a:t>
            </a:r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trométamol</a:t>
            </a:r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en dose unique </a:t>
            </a:r>
            <a:endParaRPr lang="fr-FR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288573" y="2928934"/>
            <a:ext cx="6783889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sz="1600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Traitement de 2</a:t>
            </a:r>
            <a:r>
              <a:rPr lang="fr-FR" sz="1600" u="sng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1600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intention </a:t>
            </a:r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pivmécillinam 400 mg x 2/j, pendant 5 jours</a:t>
            </a:r>
            <a:endParaRPr lang="fr-FR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288573" y="3714752"/>
            <a:ext cx="6783889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sz="1600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Traitement de 3</a:t>
            </a:r>
            <a:r>
              <a:rPr lang="fr-FR" sz="1600" u="sng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1600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intention </a:t>
            </a:r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(en dernier recours)</a:t>
            </a:r>
          </a:p>
          <a:p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- </a:t>
            </a:r>
            <a:r>
              <a:rPr lang="fr-FR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fluoroquinolone</a:t>
            </a:r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: à dose unique (</a:t>
            </a:r>
            <a:r>
              <a:rPr lang="fr-FR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ciprofloxacine</a:t>
            </a:r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ou </a:t>
            </a:r>
            <a:r>
              <a:rPr lang="fr-FR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ofloxacine</a:t>
            </a:r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indent="176213"/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nitrofurantoïne</a:t>
            </a:r>
            <a:r>
              <a:rPr lang="fr-FR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: pendant 5 jours </a:t>
            </a:r>
            <a:endParaRPr lang="fr-FR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4287042" y="2000240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>
            <a:off x="4251323" y="2749545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5400000">
            <a:off x="4251323" y="3535363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86733"/>
            <a:ext cx="8042276" cy="761804"/>
          </a:xfrm>
        </p:spPr>
        <p:txBody>
          <a:bodyPr/>
          <a:lstStyle/>
          <a:p>
            <a:r>
              <a:rPr lang="fr-FR" sz="3600" dirty="0" smtClean="0"/>
              <a:t>Cystite simple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28009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500430" y="1335273"/>
            <a:ext cx="205650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 positive 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 ECBU* 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071538" y="1928802"/>
            <a:ext cx="2617367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Traitement pouvant être différé </a:t>
            </a:r>
            <a:endParaRPr lang="fr-FR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214942" y="1928802"/>
            <a:ext cx="292895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Traitement ne pouvant être différé </a:t>
            </a:r>
            <a:endParaRPr lang="fr-FR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596" y="2571744"/>
            <a:ext cx="4143404" cy="27146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1400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Antibiotique** selon l’antibiogramme </a:t>
            </a:r>
          </a:p>
          <a:p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(5 à 7 jours, sauf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fosfomycine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trométamol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• 1</a:t>
            </a:r>
            <a:r>
              <a:rPr lang="fr-FR" sz="14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amoxicilline</a:t>
            </a:r>
            <a:endParaRPr lang="fr-FR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• 2</a:t>
            </a:r>
            <a:r>
              <a:rPr lang="fr-FR" sz="14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pivmécillinam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• 3</a:t>
            </a:r>
            <a:r>
              <a:rPr lang="fr-FR" sz="14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nitrofurantoïne </a:t>
            </a:r>
          </a:p>
          <a:p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• 4</a:t>
            </a:r>
            <a:r>
              <a:rPr lang="fr-FR" sz="14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cotrimoxazole </a:t>
            </a:r>
          </a:p>
          <a:p>
            <a:pPr indent="176213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ou amoxicilline-acide clavulanique </a:t>
            </a:r>
          </a:p>
          <a:p>
            <a:pPr indent="176213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ou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fluoroquinolone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ciprofloxacine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ofloxacine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indent="176213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ou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céfixime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• 5</a:t>
            </a:r>
            <a:r>
              <a:rPr lang="fr-FR" sz="14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fosfomycine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trométamol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sur avis d’expert</a:t>
            </a:r>
          </a:p>
          <a:p>
            <a:pPr indent="96838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1 dose ou 3 doses (J1/J3/J5)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786314" y="2571744"/>
            <a:ext cx="4143404" cy="27146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fr-FR" sz="1400" u="sng" dirty="0" smtClean="0">
                <a:latin typeface="Arial" pitchFamily="34" charset="0"/>
                <a:cs typeface="Arial" pitchFamily="34" charset="0"/>
              </a:rPr>
              <a:t>Traitement de 1</a:t>
            </a:r>
            <a:r>
              <a:rPr lang="fr-FR" sz="1400" u="sng" baseline="30000" dirty="0" smtClean="0">
                <a:latin typeface="Arial" pitchFamily="34" charset="0"/>
                <a:cs typeface="Arial" pitchFamily="34" charset="0"/>
              </a:rPr>
              <a:t>ère</a:t>
            </a:r>
            <a:r>
              <a:rPr lang="fr-FR" sz="1400" u="sng" dirty="0" smtClean="0">
                <a:latin typeface="Arial" pitchFamily="34" charset="0"/>
                <a:cs typeface="Arial" pitchFamily="34" charset="0"/>
              </a:rPr>
              <a:t> intention </a:t>
            </a:r>
          </a:p>
          <a:p>
            <a:pPr>
              <a:buFontTx/>
              <a:buChar char="-"/>
            </a:pPr>
            <a:r>
              <a:rPr lang="fr-FR" sz="1400" dirty="0" err="1" smtClean="0">
                <a:latin typeface="Arial" pitchFamily="34" charset="0"/>
                <a:cs typeface="Arial" pitchFamily="34" charset="0"/>
              </a:rPr>
              <a:t>nitrofurantoïne</a:t>
            </a: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400" u="sng" dirty="0" smtClean="0">
                <a:latin typeface="Arial" pitchFamily="34" charset="0"/>
                <a:cs typeface="Arial" pitchFamily="34" charset="0"/>
              </a:rPr>
              <a:t>Traitement de 2</a:t>
            </a:r>
            <a:r>
              <a:rPr lang="fr-FR" sz="1400" u="sng" baseline="30000" dirty="0" smtClean="0">
                <a:latin typeface="Arial" pitchFamily="34" charset="0"/>
                <a:cs typeface="Arial" pitchFamily="34" charset="0"/>
              </a:rPr>
              <a:t>ème</a:t>
            </a:r>
            <a:r>
              <a:rPr lang="fr-FR" sz="1400" u="sng" dirty="0" smtClean="0">
                <a:latin typeface="Arial" pitchFamily="34" charset="0"/>
                <a:cs typeface="Arial" pitchFamily="34" charset="0"/>
              </a:rPr>
              <a:t> intention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si contre-indication à la nitrofurantoïne </a:t>
            </a:r>
          </a:p>
          <a:p>
            <a:pPr>
              <a:buFontTx/>
              <a:buChar char="-"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err="1" smtClean="0">
                <a:latin typeface="Arial" pitchFamily="34" charset="0"/>
                <a:cs typeface="Arial" pitchFamily="34" charset="0"/>
              </a:rPr>
              <a:t>céfixime</a:t>
            </a: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 ou </a:t>
            </a:r>
            <a:r>
              <a:rPr lang="fr-FR" sz="1400" dirty="0" err="1" smtClean="0">
                <a:latin typeface="Arial" pitchFamily="34" charset="0"/>
                <a:cs typeface="Arial" pitchFamily="34" charset="0"/>
              </a:rPr>
              <a:t>fluoroquinolone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Tx/>
              <a:buChar char="-"/>
            </a:pP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400" b="1" dirty="0" smtClean="0">
                <a:latin typeface="Arial" pitchFamily="34" charset="0"/>
                <a:cs typeface="Arial" pitchFamily="34" charset="0"/>
              </a:rPr>
              <a:t>Adaptation à l’antibiogramme </a:t>
            </a:r>
          </a:p>
          <a:p>
            <a:pPr algn="ctr"/>
            <a:r>
              <a:rPr lang="fr-FR" sz="1400" b="1" dirty="0" smtClean="0">
                <a:latin typeface="Arial" pitchFamily="34" charset="0"/>
                <a:cs typeface="Arial" pitchFamily="34" charset="0"/>
              </a:rPr>
              <a:t>systématique </a:t>
            </a:r>
          </a:p>
          <a:p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Durée totale : 5 à 7 jours </a:t>
            </a:r>
          </a:p>
        </p:txBody>
      </p:sp>
      <p:cxnSp>
        <p:nvCxnSpPr>
          <p:cNvPr id="28" name="Connecteur droit 27"/>
          <p:cNvCxnSpPr/>
          <p:nvPr/>
        </p:nvCxnSpPr>
        <p:spPr>
          <a:xfrm rot="5400000">
            <a:off x="4358480" y="1713694"/>
            <a:ext cx="14287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rot="10800000">
            <a:off x="2214546" y="1785926"/>
            <a:ext cx="221457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rot="10800000">
            <a:off x="4429124" y="1785927"/>
            <a:ext cx="242889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rot="5400000">
            <a:off x="2142314" y="1857364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5400000">
            <a:off x="6785784" y="1856570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rot="5400000">
            <a:off x="6750065" y="2463793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èche vers le bas 17"/>
          <p:cNvSpPr/>
          <p:nvPr/>
        </p:nvSpPr>
        <p:spPr>
          <a:xfrm>
            <a:off x="2071670" y="2357430"/>
            <a:ext cx="214314" cy="2143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19" name="Flèche vers le bas 18"/>
          <p:cNvSpPr/>
          <p:nvPr/>
        </p:nvSpPr>
        <p:spPr>
          <a:xfrm rot="5400000">
            <a:off x="4536281" y="4536289"/>
            <a:ext cx="285752" cy="2143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71539" y="5757104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0000"/>
                </a:solidFill>
              </a:rPr>
              <a:t>* Autant que possible, différer le traitement jusqu’à obtention de l’antibiogramme</a:t>
            </a:r>
          </a:p>
          <a:p>
            <a:r>
              <a:rPr lang="fr-FR" sz="1600" dirty="0" smtClean="0">
                <a:solidFill>
                  <a:srgbClr val="000000"/>
                </a:solidFill>
              </a:rPr>
              <a:t>** Par ordre de préférence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50862" y="248632"/>
            <a:ext cx="8042276" cy="597950"/>
          </a:xfrm>
        </p:spPr>
        <p:txBody>
          <a:bodyPr/>
          <a:lstStyle/>
          <a:p>
            <a:r>
              <a:rPr lang="fr-FR" sz="3200" dirty="0" smtClean="0"/>
              <a:t>Cystite à risque de complication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3868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/>
          <p:cNvSpPr txBox="1"/>
          <p:nvPr/>
        </p:nvSpPr>
        <p:spPr>
          <a:xfrm>
            <a:off x="3143240" y="1071546"/>
            <a:ext cx="255656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Cystites récidivantes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85720" y="1714488"/>
            <a:ext cx="3429024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Traitement au cas par cas 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Idem cystites simples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000232" y="2500306"/>
            <a:ext cx="5000659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 au moins un épisode / mois </a:t>
            </a:r>
          </a:p>
          <a:p>
            <a:pPr algn="ctr"/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antibioprophylaxie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571472" y="3357562"/>
            <a:ext cx="3714776" cy="2214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fr-F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ystite post-coïtale </a:t>
            </a:r>
          </a:p>
          <a:p>
            <a:pPr algn="ctr"/>
            <a:endParaRPr lang="fr-FR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Une prise antibiotique 2 heures avant à 2 heures après les rapports sexuels, sans dépasser le rythme d’administration de la prophylaxie continue, soit : </a:t>
            </a:r>
          </a:p>
          <a:p>
            <a:pPr algn="just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cotrimoxazole 400 mg/80 mg un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cp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par jour ou fosfomycine-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trométamol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3 g tous les 7-10 jours  </a:t>
            </a:r>
            <a:endParaRPr lang="fr-FR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4786314" y="3357562"/>
            <a:ext cx="3714776" cy="2214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Autres situations </a:t>
            </a:r>
          </a:p>
          <a:p>
            <a:pPr algn="ctr"/>
            <a:endParaRPr lang="fr-FR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cotrimoxazole 400 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mg/80 mg un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cp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le soir au coucher</a:t>
            </a:r>
          </a:p>
          <a:p>
            <a:pPr algn="just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ou 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fosfomycine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fr-FR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trométamol</a:t>
            </a:r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3 g/7-10 jours </a:t>
            </a:r>
          </a:p>
          <a:p>
            <a:pPr algn="just"/>
            <a:endParaRPr lang="fr-FR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Patiente informée des effets indésirables</a:t>
            </a:r>
          </a:p>
          <a:p>
            <a:pPr algn="just"/>
            <a:endParaRPr lang="fr-FR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Connecteur droit avec flèche 60"/>
          <p:cNvCxnSpPr>
            <a:stCxn id="24" idx="2"/>
          </p:cNvCxnSpPr>
          <p:nvPr/>
        </p:nvCxnSpPr>
        <p:spPr>
          <a:xfrm rot="16200000" flipH="1">
            <a:off x="3864833" y="1936013"/>
            <a:ext cx="1120982" cy="76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rot="5400000">
            <a:off x="2143902" y="3142454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èche vers le bas 19"/>
          <p:cNvSpPr/>
          <p:nvPr/>
        </p:nvSpPr>
        <p:spPr>
          <a:xfrm>
            <a:off x="3357554" y="1428736"/>
            <a:ext cx="214314" cy="28575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vers le bas 21"/>
          <p:cNvSpPr/>
          <p:nvPr/>
        </p:nvSpPr>
        <p:spPr>
          <a:xfrm>
            <a:off x="6215074" y="3000372"/>
            <a:ext cx="214314" cy="35719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21321"/>
            <a:ext cx="8042276" cy="625259"/>
          </a:xfrm>
        </p:spPr>
        <p:txBody>
          <a:bodyPr/>
          <a:lstStyle/>
          <a:p>
            <a:r>
              <a:rPr lang="fr-FR" sz="3600" dirty="0" smtClean="0"/>
              <a:t>Cystites récidivantes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04156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ZoneTexte 39"/>
          <p:cNvSpPr txBox="1"/>
          <p:nvPr/>
        </p:nvSpPr>
        <p:spPr>
          <a:xfrm>
            <a:off x="1000100" y="785794"/>
            <a:ext cx="292895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smtClean="0">
                <a:latin typeface="Arial" pitchFamily="34" charset="0"/>
                <a:cs typeface="Arial" pitchFamily="34" charset="0"/>
              </a:rPr>
              <a:t>Pyélonéphrite aiguë (PNA)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1643042" y="1500174"/>
            <a:ext cx="1357322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smtClean="0">
                <a:latin typeface="Arial" pitchFamily="34" charset="0"/>
                <a:cs typeface="Arial" pitchFamily="34" charset="0"/>
              </a:rPr>
              <a:t>homme ?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643042" y="2214554"/>
            <a:ext cx="1285884" cy="285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smtClean="0">
                <a:latin typeface="Arial" pitchFamily="34" charset="0"/>
                <a:cs typeface="Arial" pitchFamily="34" charset="0"/>
              </a:rPr>
              <a:t>non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643042" y="2786058"/>
            <a:ext cx="1357322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smtClean="0">
                <a:latin typeface="Arial" pitchFamily="34" charset="0"/>
                <a:cs typeface="Arial" pitchFamily="34" charset="0"/>
              </a:rPr>
              <a:t>grossesse ? 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357290" y="4000504"/>
            <a:ext cx="2071702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signe de gravité ?</a:t>
            </a:r>
          </a:p>
          <a:p>
            <a:pPr algn="ctr"/>
            <a:r>
              <a:rPr lang="fr-FR" sz="1200" dirty="0" err="1" smtClean="0">
                <a:latin typeface="Arial" pitchFamily="34" charset="0"/>
                <a:cs typeface="Arial" pitchFamily="34" charset="0"/>
              </a:rPr>
              <a:t>sepsis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grave </a:t>
            </a:r>
          </a:p>
          <a:p>
            <a:pPr algn="ctr"/>
            <a:r>
              <a:rPr lang="fr-FR" sz="1200" dirty="0" smtClean="0">
                <a:latin typeface="Arial" pitchFamily="34" charset="0"/>
                <a:cs typeface="Arial" pitchFamily="34" charset="0"/>
              </a:rPr>
              <a:t>choc septique, indication à un drainage</a:t>
            </a: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285852" y="6215106"/>
            <a:ext cx="2071702" cy="571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err="1" smtClean="0">
                <a:latin typeface="Arial" pitchFamily="34" charset="0"/>
                <a:cs typeface="Arial" pitchFamily="34" charset="0"/>
              </a:rPr>
              <a:t>cf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 PNA sans signe de gravité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643042" y="3429000"/>
            <a:ext cx="1285884" cy="285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smtClean="0">
                <a:latin typeface="Arial" pitchFamily="34" charset="0"/>
                <a:cs typeface="Arial" pitchFamily="34" charset="0"/>
              </a:rPr>
              <a:t>non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1643042" y="5572140"/>
            <a:ext cx="1285884" cy="285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smtClean="0">
                <a:latin typeface="Arial" pitchFamily="34" charset="0"/>
                <a:cs typeface="Arial" pitchFamily="34" charset="0"/>
              </a:rPr>
              <a:t>non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6500826" y="1500174"/>
            <a:ext cx="1714512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err="1" smtClean="0">
                <a:latin typeface="Arial" pitchFamily="34" charset="0"/>
                <a:cs typeface="Arial" pitchFamily="34" charset="0"/>
              </a:rPr>
              <a:t>cf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 IU masculine 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6500826" y="2786058"/>
            <a:ext cx="178595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err="1" smtClean="0">
                <a:latin typeface="Arial" pitchFamily="34" charset="0"/>
                <a:cs typeface="Arial" pitchFamily="34" charset="0"/>
              </a:rPr>
              <a:t>cf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 PNA gravidique 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500826" y="4429132"/>
            <a:ext cx="178595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err="1" smtClean="0">
                <a:latin typeface="Arial" pitchFamily="34" charset="0"/>
                <a:cs typeface="Arial" pitchFamily="34" charset="0"/>
              </a:rPr>
              <a:t>cf</a:t>
            </a:r>
            <a:r>
              <a:rPr lang="fr-FR" sz="1500" dirty="0" smtClean="0">
                <a:latin typeface="Arial" pitchFamily="34" charset="0"/>
                <a:cs typeface="Arial" pitchFamily="34" charset="0"/>
              </a:rPr>
              <a:t> PNA grave 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Flèche vers le bas 54"/>
          <p:cNvSpPr/>
          <p:nvPr/>
        </p:nvSpPr>
        <p:spPr>
          <a:xfrm>
            <a:off x="2214546" y="1285860"/>
            <a:ext cx="214314" cy="2143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Flèche vers le bas 57"/>
          <p:cNvSpPr/>
          <p:nvPr/>
        </p:nvSpPr>
        <p:spPr>
          <a:xfrm>
            <a:off x="2214546" y="1928802"/>
            <a:ext cx="214314" cy="2143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Flèche vers le bas 58"/>
          <p:cNvSpPr/>
          <p:nvPr/>
        </p:nvSpPr>
        <p:spPr>
          <a:xfrm>
            <a:off x="2214546" y="2571744"/>
            <a:ext cx="214314" cy="2143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Flèche vers le bas 59"/>
          <p:cNvSpPr/>
          <p:nvPr/>
        </p:nvSpPr>
        <p:spPr>
          <a:xfrm>
            <a:off x="2214546" y="3214686"/>
            <a:ext cx="214314" cy="2143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lèche vers le bas 60"/>
          <p:cNvSpPr/>
          <p:nvPr/>
        </p:nvSpPr>
        <p:spPr>
          <a:xfrm>
            <a:off x="2214546" y="3786190"/>
            <a:ext cx="214314" cy="2143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Flèche vers le bas 61"/>
          <p:cNvSpPr/>
          <p:nvPr/>
        </p:nvSpPr>
        <p:spPr>
          <a:xfrm>
            <a:off x="2214546" y="5357826"/>
            <a:ext cx="214314" cy="2143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Flèche vers le bas 62"/>
          <p:cNvSpPr/>
          <p:nvPr/>
        </p:nvSpPr>
        <p:spPr>
          <a:xfrm>
            <a:off x="2214546" y="5929330"/>
            <a:ext cx="214314" cy="2143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4214810" y="1500174"/>
            <a:ext cx="1357322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smtClean="0">
                <a:latin typeface="Arial" pitchFamily="34" charset="0"/>
                <a:cs typeface="Arial" pitchFamily="34" charset="0"/>
              </a:rPr>
              <a:t>oui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4214810" y="2786058"/>
            <a:ext cx="1357322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smtClean="0">
                <a:latin typeface="Arial" pitchFamily="34" charset="0"/>
                <a:cs typeface="Arial" pitchFamily="34" charset="0"/>
              </a:rPr>
              <a:t>oui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4214810" y="4429132"/>
            <a:ext cx="1357322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500" dirty="0" smtClean="0">
                <a:latin typeface="Arial" pitchFamily="34" charset="0"/>
                <a:cs typeface="Arial" pitchFamily="34" charset="0"/>
              </a:rPr>
              <a:t>oui </a:t>
            </a:r>
            <a:endParaRPr lang="fr-FR" sz="15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5715008" y="1714488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>
            <a:off x="5715008" y="2998784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>
            <a:off x="5715008" y="4643446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>
            <a:off x="3286116" y="2998784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>
            <a:off x="3286116" y="1714488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>
            <a:off x="3571868" y="4643446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3065"/>
            <a:ext cx="8042276" cy="563153"/>
          </a:xfrm>
        </p:spPr>
        <p:txBody>
          <a:bodyPr/>
          <a:lstStyle/>
          <a:p>
            <a:r>
              <a:rPr lang="fr-FR" sz="2800" dirty="0" smtClean="0"/>
              <a:t>Pyélonéphrite aiguë – stratégie générale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3005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2000232" y="642918"/>
            <a:ext cx="4714908" cy="1357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fr-FR" sz="1300" dirty="0" smtClean="0">
                <a:latin typeface="Arial" pitchFamily="34" charset="0"/>
                <a:cs typeface="Arial" pitchFamily="34" charset="0"/>
              </a:rPr>
              <a:t>                   Facteur de risque de complication  ?</a:t>
            </a:r>
          </a:p>
          <a:p>
            <a:pPr marL="352425" indent="-79375">
              <a:buFont typeface="Arial" pitchFamily="34" charset="0"/>
              <a:buChar char="•"/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 toute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uropathie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52425" indent="-79375">
              <a:buFont typeface="Arial" pitchFamily="34" charset="0"/>
              <a:buChar char="•"/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 immunodépression sévère </a:t>
            </a:r>
          </a:p>
          <a:p>
            <a:pPr marL="352425" indent="-79375">
              <a:buFont typeface="Arial" pitchFamily="34" charset="0"/>
              <a:buChar char="•"/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 insuffisance rénale sévère </a:t>
            </a:r>
          </a:p>
          <a:p>
            <a:pPr marL="352425" indent="-79375">
              <a:buFont typeface="Arial" pitchFamily="34" charset="0"/>
              <a:buChar char="•"/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 sujet âgé « fragile » (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cf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définitions)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00034" y="107154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300" dirty="0" smtClean="0">
                <a:latin typeface="Arial" pitchFamily="34" charset="0"/>
                <a:cs typeface="Arial" pitchFamily="34" charset="0"/>
              </a:rPr>
              <a:t>non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072330" y="1071546"/>
            <a:ext cx="114300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300" dirty="0" smtClean="0">
                <a:latin typeface="Arial" pitchFamily="34" charset="0"/>
                <a:cs typeface="Arial" pitchFamily="34" charset="0"/>
              </a:rPr>
              <a:t>oui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14282" y="2214553"/>
            <a:ext cx="8715436" cy="18274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Antibiothérapie probabiliste </a:t>
            </a:r>
          </a:p>
          <a:p>
            <a:pPr>
              <a:lnSpc>
                <a:spcPct val="150000"/>
              </a:lnSpc>
              <a:tabLst>
                <a:tab pos="3224213" algn="l"/>
              </a:tabLst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FQ (sauf traitement par FQ &lt; 6 mois)	                                              C3G parentérale (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céfotaxime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ceftriaxone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tabLst>
                <a:tab pos="3224213" algn="l"/>
              </a:tabLst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	                                               à privilégier si hospitalisation </a:t>
            </a:r>
          </a:p>
          <a:p>
            <a:pPr algn="ctr">
              <a:tabLst>
                <a:tab pos="3224213" algn="l"/>
              </a:tabLst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ou 	                                              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ou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tabLst>
                <a:tab pos="3224213" algn="l"/>
              </a:tabLst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C3G parentérale (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céfotaxime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ceftriaxone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)	                                               FQ (sauf traitement par FQ &lt; 6 mois)</a:t>
            </a:r>
          </a:p>
          <a:p>
            <a:pPr>
              <a:tabLst>
                <a:tab pos="3224213" algn="l"/>
              </a:tabLst>
            </a:pPr>
            <a:endParaRPr lang="fr-FR" sz="1300" dirty="0" smtClean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3224213" algn="l"/>
              </a:tabLst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si contre-indication : aminoside (amikacine, gentamicine ou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tobramycine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) </a:t>
            </a:r>
            <a:br>
              <a:rPr lang="fr-FR" sz="1300" dirty="0" smtClean="0">
                <a:latin typeface="Arial" pitchFamily="34" charset="0"/>
                <a:cs typeface="Arial" pitchFamily="34" charset="0"/>
              </a:rPr>
            </a:br>
            <a:r>
              <a:rPr lang="fr-FR" sz="1300" dirty="0" smtClean="0">
                <a:latin typeface="Arial" pitchFamily="34" charset="0"/>
                <a:cs typeface="Arial" pitchFamily="34" charset="0"/>
              </a:rPr>
              <a:t>ou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aztréonam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(hospitalisation) 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14282" y="4111756"/>
            <a:ext cx="8715436" cy="2500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 anchorCtr="0">
            <a:noAutofit/>
          </a:bodyPr>
          <a:lstStyle/>
          <a:p>
            <a:pPr algn="ctr"/>
            <a:r>
              <a:rPr lang="fr-FR" sz="1300" b="1" dirty="0" smtClean="0">
                <a:latin typeface="Arial" pitchFamily="34" charset="0"/>
                <a:cs typeface="Arial" pitchFamily="34" charset="0"/>
              </a:rPr>
              <a:t>Relai par voie orale adapté aux résultats de l’antibiogramme </a:t>
            </a:r>
          </a:p>
          <a:p>
            <a:pPr algn="ctr"/>
            <a:r>
              <a:rPr lang="fr-FR" sz="1300" dirty="0" smtClean="0">
                <a:latin typeface="Arial" pitchFamily="34" charset="0"/>
                <a:cs typeface="Arial" pitchFamily="34" charset="0"/>
              </a:rPr>
              <a:t>(hors BLSE ; si BLSE :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cf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tableau correspondant) : </a:t>
            </a:r>
          </a:p>
          <a:p>
            <a:pPr indent="2774950"/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amoxicilline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2774950"/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amoxicilline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– acide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clavulanique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2774950"/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fluoroquinolone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ciprofloxacine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ou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ofloxacine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ou 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lévofloxacine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indent="2774950"/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céfixime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2774950"/>
            <a:r>
              <a:rPr lang="fr-FR" sz="1300" dirty="0" smtClean="0">
                <a:latin typeface="Arial" pitchFamily="34" charset="0"/>
                <a:cs typeface="Arial" pitchFamily="34" charset="0"/>
              </a:rPr>
              <a:t>Cotrimoxazole</a:t>
            </a:r>
            <a:endParaRPr lang="fr-FR" sz="1300" dirty="0">
              <a:latin typeface="Arial" pitchFamily="34" charset="0"/>
              <a:cs typeface="Arial" pitchFamily="34" charset="0"/>
            </a:endParaRPr>
          </a:p>
          <a:p>
            <a:pPr indent="2774950">
              <a:spcBef>
                <a:spcPts val="600"/>
              </a:spcBef>
            </a:pPr>
            <a:r>
              <a:rPr lang="fr-FR" sz="1300" b="1" dirty="0" smtClean="0">
                <a:latin typeface="Arial" pitchFamily="34" charset="0"/>
                <a:cs typeface="Arial" pitchFamily="34" charset="0"/>
              </a:rPr>
              <a:t>          Durée totale du traitement </a:t>
            </a:r>
          </a:p>
          <a:p>
            <a:pPr indent="2774950"/>
            <a:endParaRPr lang="fr-FR" sz="13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 7 jours si FQ ou 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fr-FR" sz="1300" dirty="0" err="1" smtClean="0">
                <a:latin typeface="Arial" pitchFamily="34" charset="0"/>
                <a:cs typeface="Arial" pitchFamily="34" charset="0"/>
              </a:rPr>
              <a:t>lactamine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 parentérale 			                 10 à 14 jours le plus souvent </a:t>
            </a:r>
          </a:p>
          <a:p>
            <a:pPr>
              <a:buFont typeface="Arial" pitchFamily="34" charset="0"/>
              <a:buChar char="•"/>
            </a:pPr>
            <a:r>
              <a:rPr lang="fr-FR" sz="1300" dirty="0" smtClean="0">
                <a:latin typeface="Arial" pitchFamily="34" charset="0"/>
                <a:cs typeface="Arial" pitchFamily="34" charset="0"/>
              </a:rPr>
              <a:t> 10 à 14 jours dans les autres cas </a:t>
            </a:r>
          </a:p>
          <a:p>
            <a:pPr algn="ctr"/>
            <a:r>
              <a:rPr lang="fr-FR" sz="1300" dirty="0" smtClean="0">
                <a:latin typeface="Arial" pitchFamily="34" charset="0"/>
                <a:cs typeface="Arial" pitchFamily="34" charset="0"/>
              </a:rPr>
              <a:t>    cas particulier : 5 à 7 jours si aminoside durant tout le traitement </a:t>
            </a:r>
          </a:p>
          <a:p>
            <a:pPr indent="2774950"/>
            <a:endParaRPr lang="fr-FR" sz="13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4668838" algn="l"/>
              </a:tabLst>
            </a:pP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 rot="10800000">
            <a:off x="1071538" y="857232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endCxn id="19" idx="0"/>
          </p:cNvCxnSpPr>
          <p:nvPr/>
        </p:nvCxnSpPr>
        <p:spPr>
          <a:xfrm rot="5400000">
            <a:off x="964381" y="964389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rot="10800000">
            <a:off x="6715140" y="857232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7607321" y="963595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19" idx="2"/>
          </p:cNvCxnSpPr>
          <p:nvPr/>
        </p:nvCxnSpPr>
        <p:spPr>
          <a:xfrm rot="5400000">
            <a:off x="713554" y="185657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5400000">
            <a:off x="7358479" y="1856173"/>
            <a:ext cx="71358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551721" y="2530901"/>
            <a:ext cx="0" cy="973423"/>
          </a:xfrm>
          <a:prstGeom prst="line">
            <a:avLst/>
          </a:prstGeom>
          <a:ln w="381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4551721" y="5905439"/>
            <a:ext cx="0" cy="337817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535342"/>
          </a:xfrm>
        </p:spPr>
        <p:txBody>
          <a:bodyPr/>
          <a:lstStyle/>
          <a:p>
            <a:r>
              <a:rPr lang="fr-FR" sz="3200" dirty="0"/>
              <a:t>PNA sans signe de gravité </a:t>
            </a:r>
          </a:p>
        </p:txBody>
      </p:sp>
      <p:sp>
        <p:nvSpPr>
          <p:cNvPr id="24" name="Flèche vers le bas 23"/>
          <p:cNvSpPr/>
          <p:nvPr/>
        </p:nvSpPr>
        <p:spPr>
          <a:xfrm>
            <a:off x="962793" y="3504325"/>
            <a:ext cx="214314" cy="2160071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e bas 24"/>
          <p:cNvSpPr/>
          <p:nvPr/>
        </p:nvSpPr>
        <p:spPr>
          <a:xfrm>
            <a:off x="7606527" y="3504325"/>
            <a:ext cx="214314" cy="216007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70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00034" y="1071546"/>
            <a:ext cx="8429684" cy="2928958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Traitement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probabiliste</a:t>
            </a: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Font typeface="Symbol" pitchFamily="18" charset="2"/>
              <a:buChar char="·"/>
            </a:pP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C3G IV (</a:t>
            </a:r>
            <a:r>
              <a:rPr kumimoji="0" lang="fr-FR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céfotaxime</a:t>
            </a: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ou </a:t>
            </a:r>
            <a:r>
              <a:rPr kumimoji="0" lang="fr-FR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ceftriaxone</a:t>
            </a: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 + amikacine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Font typeface="Symbol" pitchFamily="18" charset="2"/>
              <a:buChar char="·"/>
            </a:pPr>
            <a:r>
              <a:rPr lang="fr-FR" sz="1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300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allergie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: </a:t>
            </a:r>
            <a:r>
              <a:rPr lang="en-US" sz="1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ztréonam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+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amikacine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 </a:t>
            </a:r>
            <a:r>
              <a:rPr kumimoji="0" lang="fr-FR" sz="13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 [</a:t>
            </a:r>
            <a:r>
              <a:rPr kumimoji="0" lang="fr-FR" sz="1300" b="0" i="0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sepsis</a:t>
            </a:r>
            <a:r>
              <a:rPr kumimoji="0" lang="fr-FR" sz="13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grave ou geste</a:t>
            </a:r>
            <a:r>
              <a:rPr kumimoji="0" lang="fr-FR" sz="1300" b="0" i="0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urologique] </a:t>
            </a:r>
            <a:r>
              <a:rPr lang="fr-FR" sz="1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 [</a:t>
            </a:r>
            <a:r>
              <a:rPr kumimoji="0" lang="fr-FR" sz="13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antécédent d’IU ou colonisation </a:t>
            </a: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urinaire à EBLSE dans les  6 mois]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SzTx/>
              <a:buFont typeface="Symbol" pitchFamily="18" charset="2"/>
              <a:buChar char="·"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arbapénème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imipénème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méropénème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 +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amikacine</a:t>
            </a: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marR="0" lvl="0" indent="968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SzTx/>
              <a:buFont typeface="Symbol" pitchFamily="18" charset="2"/>
              <a:buChar char="·"/>
              <a:tabLst/>
            </a:pP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en cas d’allergie aux </a:t>
            </a:r>
            <a:r>
              <a:rPr kumimoji="0" lang="fr-FR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carbapénèmes</a:t>
            </a: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: </a:t>
            </a:r>
            <a:r>
              <a:rPr kumimoji="0" lang="fr-FR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aztréonam</a:t>
            </a: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+ </a:t>
            </a:r>
            <a:r>
              <a:rPr kumimoji="0" lang="fr-FR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amikacine</a:t>
            </a:r>
            <a:endParaRPr lang="fr-FR" sz="13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49263" marR="0" lvl="0" indent="968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SzTx/>
              <a:tabLst/>
            </a:pP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 Si </a:t>
            </a:r>
            <a:r>
              <a:rPr kumimoji="0" lang="fr-FR" sz="13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choc septique</a:t>
            </a:r>
            <a:r>
              <a:rPr kumimoji="0" lang="fr-FR" sz="1300" b="0" i="0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13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ET [IU</a:t>
            </a:r>
            <a:r>
              <a:rPr kumimoji="0" lang="fr-FR" sz="1300" b="0" i="0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ou colonisation urinaire à EBLSE dans les 6 mois, ou antibiothérapie par </a:t>
            </a:r>
            <a:r>
              <a:rPr kumimoji="0" lang="fr-FR" sz="1300" b="0" i="0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péni</a:t>
            </a:r>
            <a:r>
              <a:rPr kumimoji="0" lang="fr-FR" sz="1300" b="0" i="0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+ inhibiteur, C2G, C3G ou fluoroquinolones dans les 6 mois, ou voyage récent en zone d’endémie d’EBLSE, ou hospitalisation &lt; 3 mois, ou vie en long séjour ]</a:t>
            </a:r>
            <a:endParaRPr kumimoji="0" lang="fr-FR" sz="1300" b="0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SzTx/>
              <a:buFont typeface="Symbol" pitchFamily="18" charset="2"/>
              <a:buChar char="·"/>
              <a:tabLst/>
            </a:pPr>
            <a:r>
              <a:rPr lang="en-US" sz="13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arbapénème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imipénème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méropénème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 +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amikacine</a:t>
            </a: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SzTx/>
              <a:buFont typeface="Symbol" pitchFamily="18" charset="2"/>
              <a:buChar char="·"/>
              <a:tabLst/>
            </a:pP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en cas d’allergie aux </a:t>
            </a:r>
            <a:r>
              <a:rPr kumimoji="0" lang="fr-FR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carbapénèmes</a:t>
            </a: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: </a:t>
            </a:r>
            <a:r>
              <a:rPr kumimoji="0" lang="fr-FR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aztréonam</a:t>
            </a: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+ </a:t>
            </a:r>
            <a:r>
              <a:rPr kumimoji="0" lang="fr-FR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amikacine</a:t>
            </a:r>
            <a:endParaRPr kumimoji="0" lang="fr-FR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00034" y="4214819"/>
            <a:ext cx="8429684" cy="1152916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300" b="1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Arial" pitchFamily="34" charset="0"/>
                <a:cs typeface="Arial" pitchFamily="34" charset="0"/>
              </a:rPr>
              <a:t>Relai </a:t>
            </a:r>
            <a:r>
              <a:rPr kumimoji="0" lang="fr-FR" sz="1300" b="1" i="0" strike="noStrike" cap="none" normalizeH="0" dirty="0" smtClean="0">
                <a:ln>
                  <a:noFill/>
                </a:ln>
                <a:solidFill>
                  <a:srgbClr val="00000A"/>
                </a:solidFill>
                <a:effectLst/>
                <a:latin typeface="Arial" pitchFamily="34" charset="0"/>
                <a:cs typeface="Arial" pitchFamily="34" charset="0"/>
              </a:rPr>
              <a:t>adapté aux résultats de l’antibiogramme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300" b="1" u="sng" dirty="0" smtClean="0">
              <a:solidFill>
                <a:srgbClr val="00000A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Font typeface="Symbol" pitchFamily="18" charset="2"/>
              <a:buChar char="·"/>
            </a:pPr>
            <a:r>
              <a:rPr lang="fr-FR" sz="1300" dirty="0" smtClean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 Arrêt </a:t>
            </a:r>
            <a:r>
              <a:rPr lang="fr-FR" sz="1300" dirty="0" err="1" smtClean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carbapénème</a:t>
            </a:r>
            <a:r>
              <a:rPr lang="fr-FR" sz="1300" dirty="0" smtClean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 dès que possible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Font typeface="Symbol" pitchFamily="18" charset="2"/>
              <a:buChar char="·"/>
            </a:pPr>
            <a:r>
              <a:rPr lang="fr-FR" sz="1300" dirty="0" smtClean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 Poursuite en parentéral si critère de sévérité persistant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A"/>
              </a:buClr>
              <a:buFont typeface="Symbol" pitchFamily="18" charset="2"/>
              <a:buChar char="·"/>
            </a:pPr>
            <a:r>
              <a:rPr lang="fr-FR" sz="1300" dirty="0" smtClean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 Puis relai oral : idem PNA sans signe de gravité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3140"/>
          </a:xfrm>
        </p:spPr>
        <p:txBody>
          <a:bodyPr/>
          <a:lstStyle/>
          <a:p>
            <a:r>
              <a:rPr lang="fr-FR" sz="4400" dirty="0"/>
              <a:t>PNA grave 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5645445"/>
            <a:ext cx="8429683" cy="29238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300" b="1" dirty="0" err="1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Durée</a:t>
            </a:r>
            <a:r>
              <a:rPr lang="en-US" sz="1300" b="1" dirty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dirty="0" err="1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totale</a:t>
            </a:r>
            <a:r>
              <a:rPr lang="en-US" sz="1300" b="1" dirty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300" b="1" dirty="0" err="1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traitement</a:t>
            </a:r>
            <a:r>
              <a:rPr lang="en-US" sz="1300" b="1" dirty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 : </a:t>
            </a:r>
            <a:r>
              <a:rPr lang="en-US" sz="1300" dirty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n-US" sz="1300" dirty="0" err="1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à</a:t>
            </a:r>
            <a:r>
              <a:rPr lang="en-US" sz="1300" dirty="0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 14 </a:t>
            </a:r>
            <a:r>
              <a:rPr lang="en-US" sz="1300" dirty="0" err="1">
                <a:solidFill>
                  <a:srgbClr val="00000A"/>
                </a:solidFill>
                <a:latin typeface="Arial" pitchFamily="34" charset="0"/>
                <a:cs typeface="Arial" pitchFamily="34" charset="0"/>
              </a:rPr>
              <a:t>jours</a:t>
            </a:r>
            <a:endParaRPr lang="fr-FR" sz="1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47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357554" y="1050661"/>
            <a:ext cx="205650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IU masculine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 rot="5400000">
            <a:off x="4214413" y="1500917"/>
            <a:ext cx="28575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0800000">
            <a:off x="1214414" y="1642601"/>
            <a:ext cx="314327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0800000">
            <a:off x="4357686" y="1642602"/>
            <a:ext cx="36433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85720" y="1929942"/>
            <a:ext cx="205650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sepsis grave / 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choc septique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85720" y="2906920"/>
            <a:ext cx="205650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hospitalisation</a:t>
            </a:r>
          </a:p>
          <a:p>
            <a:pPr algn="ctr"/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antibiothérapie probabiliste :  idem 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PNA grave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571736" y="1929942"/>
            <a:ext cx="205650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rétention d’urine 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ou immunodépression 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grave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571736" y="2905790"/>
            <a:ext cx="2056502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hospitalisation</a:t>
            </a:r>
          </a:p>
          <a:p>
            <a:pPr algn="ctr"/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400" dirty="0">
                <a:latin typeface="Arial" pitchFamily="34" charset="0"/>
                <a:cs typeface="Arial" pitchFamily="34" charset="0"/>
              </a:rPr>
              <a:t>a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ntibiothérapie probabiliste :  idem 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PNA à FDR de complication mais sans signe de gravité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000628" y="1929942"/>
            <a:ext cx="205650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fièvre ou mauvaise tolérance des SFU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000628" y="2903531"/>
            <a:ext cx="205650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ambulatoire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1400" dirty="0">
                <a:latin typeface="Arial" pitchFamily="34" charset="0"/>
                <a:cs typeface="Arial" pitchFamily="34" charset="0"/>
              </a:rPr>
              <a:t>a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ntibiothérapie probabiliste : idem PNA simple sans gravité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286644" y="1929943"/>
            <a:ext cx="1484998" cy="5000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autres cas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215206" y="2905790"/>
            <a:ext cx="171451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ambulatoire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différer le traitement jusqu’à l’antibiogramme </a:t>
            </a:r>
            <a:endParaRPr lang="fr-FR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85720" y="4857761"/>
            <a:ext cx="8572560" cy="1677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En relais : 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fluoroquinolones (ciprofloxacine, </a:t>
            </a:r>
            <a:r>
              <a:rPr lang="fr-FR" sz="1400" dirty="0" err="1" smtClean="0">
                <a:latin typeface="Arial" pitchFamily="34" charset="0"/>
                <a:cs typeface="Arial" pitchFamily="34" charset="0"/>
              </a:rPr>
              <a:t>lévofloxacine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1400" dirty="0" err="1" smtClean="0">
                <a:latin typeface="Arial" pitchFamily="34" charset="0"/>
                <a:cs typeface="Arial" pitchFamily="34" charset="0"/>
              </a:rPr>
              <a:t>ofloxacine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) et 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c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otrimoxazole à privilégier 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14 jours</a:t>
            </a:r>
          </a:p>
          <a:p>
            <a:pPr algn="ctr"/>
            <a:r>
              <a:rPr lang="fr-FR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≥21 jours à discuter si :</a:t>
            </a: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uropathie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sous jacente ou ne régressant pas sous traitement antibiotique</a:t>
            </a: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-lithiase urinaire, immunodépression</a:t>
            </a:r>
          </a:p>
          <a:p>
            <a:pPr algn="ctr"/>
            <a:r>
              <a:rPr lang="fr-FR" sz="1100" dirty="0" smtClean="0">
                <a:latin typeface="Arial" pitchFamily="34" charset="0"/>
                <a:cs typeface="Arial" pitchFamily="34" charset="0"/>
              </a:rPr>
              <a:t>-molécule autre que </a:t>
            </a:r>
            <a:r>
              <a:rPr lang="fr-FR" sz="1100" dirty="0" err="1" smtClean="0">
                <a:latin typeface="Arial" pitchFamily="34" charset="0"/>
                <a:cs typeface="Arial" pitchFamily="34" charset="0"/>
              </a:rPr>
              <a:t>fluoroquinolone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ou cotrimoxazole.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 rot="5400000">
            <a:off x="1071538" y="1787066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5400000">
            <a:off x="3358348" y="178627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rot="5400000">
            <a:off x="5785652" y="178627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5400000">
            <a:off x="7858942" y="178627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rot="5400000">
            <a:off x="1072332" y="264352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5785652" y="264352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5400000">
            <a:off x="7857354" y="264352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rot="5400000">
            <a:off x="3392479" y="2751479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5400000">
            <a:off x="824467" y="4467019"/>
            <a:ext cx="780688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19" idx="2"/>
          </p:cNvCxnSpPr>
          <p:nvPr/>
        </p:nvCxnSpPr>
        <p:spPr>
          <a:xfrm rot="5400000">
            <a:off x="3410162" y="4667937"/>
            <a:ext cx="351534" cy="28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rot="5400000">
            <a:off x="5624874" y="4452961"/>
            <a:ext cx="780690" cy="28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53922" y="4467782"/>
            <a:ext cx="77916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689704"/>
          </a:xfrm>
        </p:spPr>
        <p:txBody>
          <a:bodyPr/>
          <a:lstStyle/>
          <a:p>
            <a:r>
              <a:rPr lang="fr-FR" dirty="0"/>
              <a:t>IU masculine </a:t>
            </a:r>
          </a:p>
        </p:txBody>
      </p:sp>
    </p:spTree>
    <p:extLst>
      <p:ext uri="{BB962C8B-B14F-4D97-AF65-F5344CB8AC3E}">
        <p14:creationId xmlns:p14="http://schemas.microsoft.com/office/powerpoint/2010/main" val="105164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42910" y="5401591"/>
            <a:ext cx="800105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cas d'évolution non favorable au moment de la documentation : si possible ajout d'un aminoside jusqu'à contrôle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baseline="30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fr-FR" altLang="fr-FR" sz="1200" dirty="0" smtClean="0">
                <a:latin typeface="Arial" pitchFamily="34" charset="0"/>
                <a:cs typeface="Arial" pitchFamily="34" charset="0"/>
              </a:rPr>
              <a:t> usage prudent des FQ pour les souches </a:t>
            </a:r>
            <a:r>
              <a:rPr lang="fr-FR" altLang="fr-FR" sz="12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fr-FR" altLang="fr-FR" sz="1200" dirty="0" err="1" smtClean="0">
                <a:latin typeface="Arial" pitchFamily="34" charset="0"/>
                <a:cs typeface="Arial" pitchFamily="34" charset="0"/>
              </a:rPr>
              <a:t>al</a:t>
            </a:r>
            <a:r>
              <a:rPr lang="fr-FR" altLang="fr-FR" sz="1200" dirty="0" smtClean="0">
                <a:latin typeface="Arial" pitchFamily="34" charset="0"/>
                <a:cs typeface="Arial" pitchFamily="34" charset="0"/>
              </a:rPr>
              <a:t>-R FQ-S, en particulier si abcès, lithiase ou corps étranger</a:t>
            </a:r>
            <a:endParaRPr lang="fr-FR" altLang="fr-FR" sz="1200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situation rare</a:t>
            </a:r>
            <a:r>
              <a:rPr kumimoji="0" lang="fr-FR" alt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utiliser d'abord IV ; à éviter pour les IU masculines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mesure de CMI (par bandelette et non automate) indispensable 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céfoxitine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mal validé sur les autres espèces d'entérobactéries (risque d'acquisition de résistance sous traitement)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aseline="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gentamicine,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tobramycine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ou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amikacine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selon sensibilité ; surveillance étroite de la toxicité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771034"/>
              </p:ext>
            </p:extLst>
          </p:nvPr>
        </p:nvGraphicFramePr>
        <p:xfrm>
          <a:off x="306982" y="918318"/>
          <a:ext cx="8342212" cy="43622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13015"/>
                <a:gridCol w="1157426"/>
                <a:gridCol w="743562"/>
                <a:gridCol w="1316384"/>
                <a:gridCol w="3011825"/>
              </a:tblGrid>
              <a:tr h="42862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Antibiogramme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Choix préférentiel</a:t>
                      </a:r>
                      <a:r>
                        <a:rPr lang="fr-FR" sz="14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(en l’absence d'allergie ou d'autre contre-indication)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FQ-S </a:t>
                      </a:r>
                      <a:r>
                        <a:rPr lang="en-GB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</a:t>
                      </a:r>
                      <a:endParaRPr lang="fr-FR" sz="1400" baseline="30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aseline="30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FQ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FQ-R &amp; 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otrimoxazole</a:t>
                      </a: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Cotrimoxazole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FQ-R &amp; 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otrimoxazole</a:t>
                      </a: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choix :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36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amox-</a:t>
                      </a: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clav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pipéra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tazo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céfotaxime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ceftriaxone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ceftazidime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céfépime</a:t>
                      </a:r>
                      <a:endParaRPr lang="fr-FR" sz="14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c/d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choix 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céfoxitine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aminoside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</a:t>
                      </a:r>
                      <a:r>
                        <a:rPr lang="fr-FR" sz="14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E. coli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r>
                        <a:rPr lang="fr-FR" sz="14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choix 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: (en l’absence d’alternative)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ertapénème</a:t>
                      </a:r>
                      <a:endParaRPr lang="fr-FR" sz="140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</a:t>
                      </a:r>
                      <a:endParaRPr lang="fr-FR" sz="140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14282" y="2347362"/>
            <a:ext cx="2016224" cy="1169551"/>
          </a:xfrm>
          <a:prstGeom prst="rect">
            <a:avLst/>
          </a:prstGeom>
          <a:noFill/>
          <a:ln>
            <a:solidFill>
              <a:srgbClr val="FFA7A7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Durée du traitement : </a:t>
            </a:r>
          </a:p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à décompter à partir de l’administration d’au moins une molécule active </a:t>
            </a:r>
            <a:r>
              <a:rPr lang="fr-F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 vitro</a:t>
            </a:r>
            <a:endParaRPr lang="fr-FR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245" y="194551"/>
            <a:ext cx="8042276" cy="606780"/>
          </a:xfrm>
        </p:spPr>
        <p:txBody>
          <a:bodyPr/>
          <a:lstStyle/>
          <a:p>
            <a:r>
              <a:rPr lang="fr-FR" sz="2400" dirty="0" smtClean="0"/>
              <a:t>PNA </a:t>
            </a:r>
            <a:r>
              <a:rPr lang="fr-FR" sz="2400" dirty="0"/>
              <a:t>documentées à E. coli </a:t>
            </a:r>
            <a:r>
              <a:rPr lang="fr-FR" sz="2400" dirty="0" smtClean="0"/>
              <a:t>producteurs de BLSE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8764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42910" y="5401591"/>
            <a:ext cx="800105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cas d'évolution non favorable au moment de la documentation : si possible ajout d'un aminoside jusqu'à contrôle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baseline="30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fr-FR" altLang="fr-FR" sz="1200" dirty="0" smtClean="0">
                <a:latin typeface="Arial" pitchFamily="34" charset="0"/>
                <a:cs typeface="Arial" pitchFamily="34" charset="0"/>
              </a:rPr>
              <a:t> usage prudent des FQ pour les souches </a:t>
            </a:r>
            <a:r>
              <a:rPr lang="fr-FR" altLang="fr-FR" sz="12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fr-FR" altLang="fr-FR" sz="1200" dirty="0" err="1" smtClean="0">
                <a:latin typeface="Arial" pitchFamily="34" charset="0"/>
                <a:cs typeface="Arial" pitchFamily="34" charset="0"/>
              </a:rPr>
              <a:t>al</a:t>
            </a:r>
            <a:r>
              <a:rPr lang="fr-FR" altLang="fr-FR" sz="1200" dirty="0" smtClean="0">
                <a:latin typeface="Arial" pitchFamily="34" charset="0"/>
                <a:cs typeface="Arial" pitchFamily="34" charset="0"/>
              </a:rPr>
              <a:t>-R FQ-S, en particulier si abcès, lithiase ou corps étranger</a:t>
            </a:r>
            <a:endParaRPr lang="fr-FR" altLang="fr-FR" sz="1200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situation rare</a:t>
            </a:r>
            <a:r>
              <a:rPr kumimoji="0" lang="fr-FR" alt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utiliser d'abord IV ; à éviter pour les IU masculines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mesure de CMI (par bandelette et non automate) indispensable 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céfoxitine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mal validé sur les autres espèces d'entérobactéries (risque d'acquisition de résistance sous traitement)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aseline="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gentamicine,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tobramycine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ou </a:t>
            </a:r>
            <a:r>
              <a:rPr kumimoji="0" lang="fr-FR" alt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amikacine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selon sensibilité ; surveillance étroite de la toxicité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373652"/>
              </p:ext>
            </p:extLst>
          </p:nvPr>
        </p:nvGraphicFramePr>
        <p:xfrm>
          <a:off x="306982" y="918318"/>
          <a:ext cx="8342212" cy="43622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13015"/>
                <a:gridCol w="1157426"/>
                <a:gridCol w="743562"/>
                <a:gridCol w="1316384"/>
                <a:gridCol w="3011825"/>
              </a:tblGrid>
              <a:tr h="42862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Antibiogramme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Choix préférentiel</a:t>
                      </a:r>
                      <a:r>
                        <a:rPr lang="fr-FR" sz="14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(en l’absence d'allergie ou d'autre contre-indication)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FQ-S </a:t>
                      </a:r>
                      <a:r>
                        <a:rPr lang="en-GB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</a:t>
                      </a:r>
                      <a:endParaRPr lang="fr-FR" sz="1400" baseline="30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aseline="30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FQ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FQ-R &amp; 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otrimoxazole</a:t>
                      </a: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Cotrimoxazole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FQ-R &amp; 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  <a:r>
                        <a:rPr lang="fr-FR" sz="1400" dirty="0" smtClean="0">
                          <a:latin typeface="Arial" pitchFamily="34" charset="0"/>
                          <a:cs typeface="Arial" pitchFamily="34" charset="0"/>
                        </a:rPr>
                        <a:t>otrimoxazole</a:t>
                      </a:r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choix :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36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pipéra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tazo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céfotaxime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ceftriaxone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ceftazidime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céfépime</a:t>
                      </a:r>
                      <a:endParaRPr lang="fr-FR" sz="14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CMI 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choix 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ou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céfoxitine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aminoside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et </a:t>
                      </a:r>
                      <a:r>
                        <a:rPr lang="fr-FR" sz="14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E. coli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 </a:t>
                      </a:r>
                      <a:r>
                        <a:rPr lang="fr-FR" sz="1400" baseline="30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r>
                        <a:rPr lang="fr-FR" sz="1400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ème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choix 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: (en l’absence d’alternative)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80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ertapénème</a:t>
                      </a:r>
                      <a:endParaRPr lang="fr-FR" sz="140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 S</a:t>
                      </a:r>
                      <a:endParaRPr lang="fr-FR" sz="140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14282" y="2347362"/>
            <a:ext cx="2016224" cy="1169551"/>
          </a:xfrm>
          <a:prstGeom prst="rect">
            <a:avLst/>
          </a:prstGeom>
          <a:noFill/>
          <a:ln>
            <a:solidFill>
              <a:srgbClr val="FFA7A7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Durée du traitement : </a:t>
            </a:r>
          </a:p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à décompter à partir de l’administration d’au moins une molécule active </a:t>
            </a:r>
            <a:r>
              <a:rPr lang="fr-F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 vitro</a:t>
            </a:r>
            <a:endParaRPr lang="fr-FR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245" y="194551"/>
            <a:ext cx="8042276" cy="606780"/>
          </a:xfrm>
        </p:spPr>
        <p:txBody>
          <a:bodyPr/>
          <a:lstStyle/>
          <a:p>
            <a:r>
              <a:rPr lang="fr-FR" sz="2400" dirty="0" smtClean="0"/>
              <a:t>IU </a:t>
            </a:r>
            <a:r>
              <a:rPr lang="fr-FR" sz="2400" dirty="0"/>
              <a:t>masculines documentées à E. coli </a:t>
            </a:r>
            <a:r>
              <a:rPr lang="fr-FR" sz="2400" dirty="0" smtClean="0"/>
              <a:t>producteurs de BLSE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0951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3528" y="3573016"/>
            <a:ext cx="8034116" cy="2375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Prise en compte des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éléments de gravité :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sepsis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grave*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- choc septique*</a:t>
            </a:r>
          </a:p>
          <a:p>
            <a:pPr marL="176213" indent="-176213">
              <a:lnSpc>
                <a:spcPct val="150000"/>
              </a:lnSpc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- indication à un drainage chirurgical ou instrumental des voies urinaires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hors sondage vésical simple)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87233"/>
              </p:ext>
            </p:extLst>
          </p:nvPr>
        </p:nvGraphicFramePr>
        <p:xfrm>
          <a:off x="1690275" y="1472722"/>
          <a:ext cx="6187470" cy="188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782"/>
                <a:gridCol w="332668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Recommandations</a:t>
                      </a:r>
                      <a:r>
                        <a:rPr lang="fr-FR" baseline="0" dirty="0" smtClean="0"/>
                        <a:t> 2008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Recommandation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s 2014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 smtClean="0"/>
                        <a:t>IU simple </a:t>
                      </a:r>
                      <a:endParaRPr lang="fr-FR" sz="18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</a:rPr>
                        <a:t>IU simple</a:t>
                      </a:r>
                      <a:endParaRPr lang="fr-FR" sz="180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IU compliquée 	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</a:rPr>
                        <a:t>IU à risque de complication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</a:rPr>
                        <a:t>ou avec FDR de complication</a:t>
                      </a:r>
                      <a:endParaRPr lang="fr-FR" sz="180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Prostatite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000000"/>
                          </a:solidFill>
                        </a:rPr>
                        <a:t>IU masculine </a:t>
                      </a:r>
                      <a:endParaRPr lang="fr-FR" sz="180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51520" y="6525344"/>
            <a:ext cx="70670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smtClean="0"/>
              <a:t>* Prise en charge initiale des états septiques graves de l’adulte et de l’enfant. Réanimation 2007, 16: S1-21</a:t>
            </a:r>
            <a:endParaRPr lang="fr-FR" sz="1050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549275" y="166857"/>
            <a:ext cx="8042276" cy="823395"/>
          </a:xfrm>
        </p:spPr>
        <p:txBody>
          <a:bodyPr>
            <a:normAutofit/>
          </a:bodyPr>
          <a:lstStyle/>
          <a:p>
            <a:r>
              <a:rPr lang="fr-FR" sz="3200" dirty="0" smtClean="0"/>
              <a:t>Modification de la terminologie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49248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49275" y="160440"/>
            <a:ext cx="8042276" cy="669164"/>
          </a:xfrm>
        </p:spPr>
        <p:txBody>
          <a:bodyPr/>
          <a:lstStyle/>
          <a:p>
            <a:r>
              <a:rPr lang="fr-FR" sz="2800" dirty="0" smtClean="0"/>
              <a:t>Facteurs de risque de complications </a:t>
            </a:r>
            <a:endParaRPr lang="fr-FR" sz="2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49274" y="1270000"/>
            <a:ext cx="8198049" cy="5454315"/>
          </a:xfrm>
        </p:spPr>
        <p:txBody>
          <a:bodyPr>
            <a:normAutofit lnSpcReduction="10000"/>
          </a:bodyPr>
          <a:lstStyle/>
          <a:p>
            <a:r>
              <a:rPr lang="fr-FR" sz="1800" dirty="0" smtClean="0">
                <a:solidFill>
                  <a:schemeClr val="tx1"/>
                </a:solidFill>
              </a:rPr>
              <a:t>Homme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Grossesse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Anomalie organique ou fonctionnelle de l’arbre urinaire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 Insuffisance rénale sévère (clairance créatinine &lt; 30 </a:t>
            </a:r>
            <a:r>
              <a:rPr lang="fr-FR" sz="1800" dirty="0" err="1" smtClean="0">
                <a:solidFill>
                  <a:schemeClr val="tx1"/>
                </a:solidFill>
              </a:rPr>
              <a:t>mL</a:t>
            </a:r>
            <a:r>
              <a:rPr lang="fr-FR" sz="1800" dirty="0" smtClean="0">
                <a:solidFill>
                  <a:schemeClr val="tx1"/>
                </a:solidFill>
              </a:rPr>
              <a:t>/mn)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 Immunodépression sévère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 sujets âgés </a:t>
            </a:r>
          </a:p>
          <a:p>
            <a:pPr lvl="1"/>
            <a:r>
              <a:rPr lang="fr-FR" sz="1600" dirty="0" smtClean="0">
                <a:solidFill>
                  <a:schemeClr val="tx1"/>
                </a:solidFill>
              </a:rPr>
              <a:t>&gt; 65 ans « fragile » :  </a:t>
            </a:r>
            <a:r>
              <a:rPr lang="fr-FR" sz="1600" u="sng" dirty="0" smtClean="0">
                <a:solidFill>
                  <a:schemeClr val="tx1"/>
                </a:solidFill>
              </a:rPr>
              <a:t>&gt;</a:t>
            </a:r>
            <a:r>
              <a:rPr lang="fr-FR" sz="1600" dirty="0" smtClean="0">
                <a:solidFill>
                  <a:schemeClr val="tx1"/>
                </a:solidFill>
              </a:rPr>
              <a:t> 3 critères de la classification de </a:t>
            </a:r>
            <a:r>
              <a:rPr lang="fr-FR" sz="1600" dirty="0" err="1" smtClean="0">
                <a:solidFill>
                  <a:schemeClr val="tx1"/>
                </a:solidFill>
              </a:rPr>
              <a:t>Fried</a:t>
            </a:r>
            <a:r>
              <a:rPr lang="fr-FR" sz="1600" dirty="0" smtClean="0">
                <a:solidFill>
                  <a:schemeClr val="tx1"/>
                </a:solidFill>
              </a:rPr>
              <a:t>  :</a:t>
            </a:r>
          </a:p>
          <a:p>
            <a:pPr lvl="2"/>
            <a:r>
              <a:rPr lang="fr-FR" sz="1600" dirty="0" smtClean="0">
                <a:solidFill>
                  <a:schemeClr val="tx1"/>
                </a:solidFill>
              </a:rPr>
              <a:t>perte de poids involontaire au cours de la dernière année</a:t>
            </a:r>
          </a:p>
          <a:p>
            <a:pPr lvl="2"/>
            <a:r>
              <a:rPr lang="fr-FR" sz="1600" dirty="0" smtClean="0">
                <a:solidFill>
                  <a:schemeClr val="tx1"/>
                </a:solidFill>
              </a:rPr>
              <a:t>vitesse de marche lente</a:t>
            </a:r>
          </a:p>
          <a:p>
            <a:pPr lvl="2"/>
            <a:r>
              <a:rPr lang="fr-FR" sz="1600" dirty="0" smtClean="0">
                <a:solidFill>
                  <a:schemeClr val="tx1"/>
                </a:solidFill>
              </a:rPr>
              <a:t>faible endurance</a:t>
            </a:r>
          </a:p>
          <a:p>
            <a:pPr lvl="2"/>
            <a:r>
              <a:rPr lang="fr-FR" sz="1600" dirty="0" smtClean="0">
                <a:solidFill>
                  <a:schemeClr val="tx1"/>
                </a:solidFill>
              </a:rPr>
              <a:t>faiblesse/fatigue</a:t>
            </a:r>
          </a:p>
          <a:p>
            <a:pPr lvl="2"/>
            <a:r>
              <a:rPr lang="fr-FR" sz="1600" dirty="0" smtClean="0">
                <a:solidFill>
                  <a:schemeClr val="tx1"/>
                </a:solidFill>
              </a:rPr>
              <a:t>activité physique réduite</a:t>
            </a:r>
          </a:p>
          <a:p>
            <a:pPr lvl="1"/>
            <a:r>
              <a:rPr lang="fr-FR" sz="1600" dirty="0" smtClean="0">
                <a:solidFill>
                  <a:schemeClr val="tx1"/>
                </a:solidFill>
              </a:rPr>
              <a:t> &gt; 75 ans (sauf exception) </a:t>
            </a:r>
          </a:p>
          <a:p>
            <a:r>
              <a:rPr lang="fr-FR" sz="1800" dirty="0" smtClean="0">
                <a:solidFill>
                  <a:schemeClr val="tx1"/>
                </a:solidFill>
              </a:rPr>
              <a:t>Le diabète </a:t>
            </a:r>
            <a:r>
              <a:rPr lang="fr-FR" sz="1800" b="1" dirty="0" smtClean="0">
                <a:solidFill>
                  <a:schemeClr val="tx1"/>
                </a:solidFill>
              </a:rPr>
              <a:t>n’est plus </a:t>
            </a:r>
            <a:r>
              <a:rPr lang="fr-FR" sz="1800" dirty="0" smtClean="0">
                <a:solidFill>
                  <a:schemeClr val="tx1"/>
                </a:solidFill>
              </a:rPr>
              <a:t>considéré comme un facteur de risque</a:t>
            </a:r>
            <a:endParaRPr lang="fr-F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22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Bandelettes urinaires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Chez la femme, bonne valeur prédictive négative</a:t>
            </a:r>
          </a:p>
          <a:p>
            <a:pPr lvl="1"/>
            <a:r>
              <a:rPr lang="fr-FR" dirty="0" smtClean="0"/>
              <a:t>Si BU négative (leucocytes </a:t>
            </a:r>
            <a:r>
              <a:rPr lang="fr-FR" dirty="0" smtClean="0">
                <a:sym typeface="Webdings" pitchFamily="18" charset="2"/>
              </a:rPr>
              <a:t></a:t>
            </a:r>
            <a:r>
              <a:rPr lang="fr-FR" dirty="0" smtClean="0"/>
              <a:t>  et nitrites </a:t>
            </a:r>
            <a:r>
              <a:rPr lang="fr-FR" dirty="0" smtClean="0">
                <a:sym typeface="Webdings" pitchFamily="18" charset="2"/>
              </a:rPr>
              <a:t></a:t>
            </a:r>
            <a:r>
              <a:rPr lang="fr-FR" dirty="0" smtClean="0"/>
              <a:t>), rechercher en priorité un autre diagnostic</a:t>
            </a:r>
          </a:p>
          <a:p>
            <a:endParaRPr lang="fr-FR" dirty="0" smtClean="0"/>
          </a:p>
          <a:p>
            <a:r>
              <a:rPr lang="fr-FR" dirty="0" smtClean="0"/>
              <a:t>Chez l’homme, bonne valeur prédictive positive</a:t>
            </a:r>
          </a:p>
          <a:p>
            <a:pPr lvl="1"/>
            <a:r>
              <a:rPr lang="fr-FR" dirty="0" smtClean="0"/>
              <a:t>Si BU positive (leucocytes </a:t>
            </a:r>
            <a:r>
              <a:rPr lang="fr-FR" dirty="0" smtClean="0">
                <a:sym typeface="Symbol" pitchFamily="18" charset="2"/>
              </a:rPr>
              <a:t></a:t>
            </a:r>
            <a:r>
              <a:rPr lang="fr-FR" dirty="0" smtClean="0"/>
              <a:t> et nitrites </a:t>
            </a:r>
            <a:r>
              <a:rPr lang="fr-FR" dirty="0" smtClean="0">
                <a:sym typeface="Symbol" pitchFamily="18" charset="2"/>
              </a:rPr>
              <a:t></a:t>
            </a:r>
            <a:r>
              <a:rPr lang="fr-FR" dirty="0" smtClean="0"/>
              <a:t>) IU à confirmer par ECBU</a:t>
            </a:r>
          </a:p>
          <a:p>
            <a:pPr lvl="1"/>
            <a:r>
              <a:rPr lang="fr-FR" dirty="0" smtClean="0"/>
              <a:t>Une BU négative n’exclut pas le diagnostic d’IU masculine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067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ECBU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31599"/>
          </a:xfrm>
        </p:spPr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rgbClr val="000000"/>
                </a:solidFill>
              </a:rPr>
              <a:t>Chez un patient symptomatique avec leucocyturie &gt; 10</a:t>
            </a:r>
            <a:r>
              <a:rPr lang="fr-FR" baseline="30000" dirty="0">
                <a:solidFill>
                  <a:srgbClr val="000000"/>
                </a:solidFill>
              </a:rPr>
              <a:t>4</a:t>
            </a:r>
            <a:r>
              <a:rPr lang="fr-FR" dirty="0">
                <a:solidFill>
                  <a:srgbClr val="000000"/>
                </a:solidFill>
              </a:rPr>
              <a:t> UFC/ml, les seuils de bactériurie sont </a:t>
            </a:r>
            <a:r>
              <a:rPr lang="fr-FR" dirty="0" smtClean="0">
                <a:solidFill>
                  <a:srgbClr val="000000"/>
                </a:solidFill>
              </a:rPr>
              <a:t>:</a:t>
            </a:r>
          </a:p>
          <a:p>
            <a:endParaRPr lang="fr-FR" dirty="0">
              <a:solidFill>
                <a:srgbClr val="000000"/>
              </a:solidFill>
            </a:endParaRPr>
          </a:p>
          <a:p>
            <a:endParaRPr lang="fr-FR" dirty="0" smtClean="0">
              <a:solidFill>
                <a:srgbClr val="000000"/>
              </a:solidFill>
            </a:endParaRPr>
          </a:p>
          <a:p>
            <a:endParaRPr lang="fr-FR" dirty="0">
              <a:solidFill>
                <a:srgbClr val="000000"/>
              </a:solidFill>
            </a:endParaRPr>
          </a:p>
          <a:p>
            <a:endParaRPr lang="fr-FR" dirty="0" smtClean="0">
              <a:solidFill>
                <a:srgbClr val="000000"/>
              </a:solidFill>
            </a:endParaRPr>
          </a:p>
          <a:p>
            <a:endParaRPr lang="fr-FR" dirty="0" smtClean="0">
              <a:solidFill>
                <a:srgbClr val="000000"/>
              </a:solidFill>
            </a:endParaRPr>
          </a:p>
          <a:p>
            <a:r>
              <a:rPr lang="fr-FR" dirty="0" smtClean="0">
                <a:solidFill>
                  <a:srgbClr val="000000"/>
                </a:solidFill>
              </a:rPr>
              <a:t>Il n’est pas recommandé de pratiquer un ECBU de contrôle en cas d’évolution clinique favorable dans les pyélonéphrites aigues et les infections urinaires masculines (sauf exception : IU sur lithiase…)</a:t>
            </a:r>
            <a:endParaRPr lang="fr-FR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8038"/>
              </p:ext>
            </p:extLst>
          </p:nvPr>
        </p:nvGraphicFramePr>
        <p:xfrm>
          <a:off x="704187" y="2475185"/>
          <a:ext cx="7745469" cy="214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87616"/>
                <a:gridCol w="1292772"/>
                <a:gridCol w="176508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Espèces bactériennes </a:t>
                      </a:r>
                      <a:endParaRPr lang="fr-FR" sz="1600" b="1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Seuil</a:t>
                      </a:r>
                      <a:r>
                        <a:rPr lang="fr-FR" sz="1600" b="1" baseline="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de significativité (UFC/ml)</a:t>
                      </a:r>
                      <a:endParaRPr lang="fr-FR" sz="1600" b="1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Homme</a:t>
                      </a:r>
                      <a:endParaRPr lang="fr-FR" sz="1600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Femme </a:t>
                      </a:r>
                      <a:endParaRPr lang="fr-FR" sz="1600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i="1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E. coli, S. </a:t>
                      </a:r>
                      <a:r>
                        <a:rPr lang="fr-FR" sz="1600" i="1" dirty="0" err="1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saprophyticus</a:t>
                      </a:r>
                      <a:r>
                        <a:rPr lang="fr-FR" sz="1600" i="1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fr-FR" sz="1600" i="1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≥ 10</a:t>
                      </a:r>
                      <a:r>
                        <a:rPr lang="fr-FR" sz="1600" baseline="300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endParaRPr lang="fr-FR" sz="1600" baseline="30000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≥ 10</a:t>
                      </a:r>
                      <a:r>
                        <a:rPr lang="fr-FR" sz="1600" baseline="300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Entérobactéries autres que </a:t>
                      </a:r>
                      <a:r>
                        <a:rPr lang="fr-FR" sz="1600" i="1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E.</a:t>
                      </a:r>
                      <a:r>
                        <a:rPr lang="fr-FR" sz="1600" i="1" baseline="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coli</a:t>
                      </a:r>
                      <a:r>
                        <a:rPr lang="fr-FR" sz="1600" i="0" baseline="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, entérocoque, </a:t>
                      </a:r>
                      <a:r>
                        <a:rPr lang="fr-FR" sz="1600" i="1" baseline="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C. </a:t>
                      </a:r>
                      <a:r>
                        <a:rPr lang="fr-FR" sz="1600" i="1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urealyticum</a:t>
                      </a:r>
                      <a:r>
                        <a:rPr lang="fr-FR" sz="1600" i="0" baseline="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lang="fr-FR" sz="1600" i="1" baseline="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P. </a:t>
                      </a:r>
                      <a:r>
                        <a:rPr lang="fr-FR" sz="1600" i="1" baseline="0" dirty="0" err="1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aeruginosa</a:t>
                      </a:r>
                      <a:r>
                        <a:rPr lang="fr-FR" sz="1600" i="1" baseline="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, S. aureus </a:t>
                      </a:r>
                      <a:endParaRPr lang="fr-FR" sz="1600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≥ 10</a:t>
                      </a:r>
                      <a:r>
                        <a:rPr lang="fr-FR" sz="1600" baseline="300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≥ 10</a:t>
                      </a:r>
                      <a:r>
                        <a:rPr lang="fr-FR" sz="1600" baseline="30000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  <a:p>
                      <a:pPr algn="ctr"/>
                      <a:endParaRPr lang="fr-FR" sz="1600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1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50185"/>
            <a:ext cx="8042276" cy="816422"/>
          </a:xfrm>
        </p:spPr>
        <p:txBody>
          <a:bodyPr/>
          <a:lstStyle/>
          <a:p>
            <a:r>
              <a:rPr lang="fr-FR" sz="3600" dirty="0" smtClean="0"/>
              <a:t>Rationnel du choix antibiotique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272481"/>
            <a:ext cx="8042276" cy="4343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sz="2000" dirty="0" smtClean="0"/>
              <a:t>Taux de résistance acceptable en probabiliste : </a:t>
            </a:r>
          </a:p>
          <a:p>
            <a:pPr lvl="1">
              <a:lnSpc>
                <a:spcPct val="80000"/>
              </a:lnSpc>
            </a:pPr>
            <a:r>
              <a:rPr lang="fr-FR" sz="2000" dirty="0" smtClean="0"/>
              <a:t>≤ 20 % pour les cystites simples </a:t>
            </a:r>
          </a:p>
          <a:p>
            <a:pPr lvl="1">
              <a:lnSpc>
                <a:spcPct val="80000"/>
              </a:lnSpc>
            </a:pPr>
            <a:r>
              <a:rPr lang="fr-FR" sz="2000" dirty="0" smtClean="0"/>
              <a:t>≤ 10 % pour les PNA et IU masculines </a:t>
            </a:r>
          </a:p>
          <a:p>
            <a:pPr>
              <a:lnSpc>
                <a:spcPct val="80000"/>
              </a:lnSpc>
            </a:pPr>
            <a:r>
              <a:rPr lang="fr-FR" sz="2000" dirty="0" smtClean="0"/>
              <a:t>Tolérance</a:t>
            </a:r>
          </a:p>
          <a:p>
            <a:pPr>
              <a:lnSpc>
                <a:spcPct val="80000"/>
              </a:lnSpc>
            </a:pPr>
            <a:r>
              <a:rPr lang="fr-FR" sz="2000" dirty="0" smtClean="0"/>
              <a:t>Impact écologique</a:t>
            </a:r>
          </a:p>
          <a:p>
            <a:pPr>
              <a:lnSpc>
                <a:spcPct val="80000"/>
              </a:lnSpc>
            </a:pPr>
            <a:endParaRPr lang="fr-FR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055681"/>
              </p:ext>
            </p:extLst>
          </p:nvPr>
        </p:nvGraphicFramePr>
        <p:xfrm>
          <a:off x="1229509" y="3458090"/>
          <a:ext cx="632055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2552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Impact</a:t>
                      </a:r>
                      <a:r>
                        <a:rPr lang="fr-FR" baseline="0" dirty="0" smtClean="0"/>
                        <a:t> sur le </a:t>
                      </a:r>
                      <a:r>
                        <a:rPr lang="fr-FR" baseline="0" dirty="0" err="1" smtClean="0"/>
                        <a:t>microbiote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Fosfocycine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Faible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Nitrofurantoine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Faible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Pivmecillinam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Faible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Amoxicilline-</a:t>
                      </a:r>
                      <a:r>
                        <a:rPr lang="fr-FR" dirty="0" err="1" smtClean="0"/>
                        <a:t>Ac</a:t>
                      </a:r>
                      <a:r>
                        <a:rPr lang="fr-FR" dirty="0" smtClean="0"/>
                        <a:t> Clavulanique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++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Cotrimoxazole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++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+++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C3G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+++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9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Taux de résistance </a:t>
            </a:r>
            <a:r>
              <a:rPr lang="fr-FR" sz="2800" i="1" dirty="0" smtClean="0"/>
              <a:t>d’Escherichia coli</a:t>
            </a:r>
            <a:r>
              <a:rPr lang="fr-FR" sz="2800" dirty="0" smtClean="0"/>
              <a:t>                                     en France dans la communauté en 2014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882421"/>
            <a:ext cx="8042276" cy="43434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&lt; 5 % pour aminosides, fosfomycine-</a:t>
            </a:r>
            <a:r>
              <a:rPr lang="fr-FR" sz="2000" dirty="0" err="1" smtClean="0"/>
              <a:t>trométamol</a:t>
            </a:r>
            <a:r>
              <a:rPr lang="fr-FR" sz="2000" dirty="0" smtClean="0"/>
              <a:t>, nitrofurantoïne</a:t>
            </a:r>
          </a:p>
          <a:p>
            <a:r>
              <a:rPr lang="fr-FR" sz="2000" dirty="0" smtClean="0"/>
              <a:t>≈ 5 % pour C3G et </a:t>
            </a:r>
            <a:r>
              <a:rPr lang="fr-FR" sz="2000" dirty="0" err="1" smtClean="0"/>
              <a:t>aztréonam</a:t>
            </a:r>
            <a:r>
              <a:rPr lang="fr-FR" sz="2000" dirty="0" smtClean="0"/>
              <a:t> </a:t>
            </a:r>
          </a:p>
          <a:p>
            <a:r>
              <a:rPr lang="fr-FR" sz="2000" dirty="0" smtClean="0"/>
              <a:t>≈ 10 % pour fluoroquinolones : </a:t>
            </a:r>
          </a:p>
          <a:p>
            <a:pPr lvl="1"/>
            <a:r>
              <a:rPr lang="fr-FR" sz="2000" dirty="0" smtClean="0"/>
              <a:t>≈ 5 % des IU simples</a:t>
            </a:r>
          </a:p>
          <a:p>
            <a:pPr lvl="1"/>
            <a:r>
              <a:rPr lang="fr-FR" sz="2000" dirty="0" smtClean="0"/>
              <a:t>&gt; 10 % des IU à risque de complication ou si exposition aux FQ dans les six mois</a:t>
            </a:r>
          </a:p>
          <a:p>
            <a:r>
              <a:rPr lang="fr-FR" sz="2000" dirty="0" smtClean="0"/>
              <a:t>&lt; 15 % pour pivmécillinam</a:t>
            </a:r>
          </a:p>
          <a:p>
            <a:r>
              <a:rPr lang="fr-FR" sz="2000" dirty="0" smtClean="0"/>
              <a:t>&gt; 20 % pour cotrimoxazole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13656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804977428"/>
              </p:ext>
            </p:extLst>
          </p:nvPr>
        </p:nvGraphicFramePr>
        <p:xfrm>
          <a:off x="678377" y="1814181"/>
          <a:ext cx="791317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36147" y="107576"/>
            <a:ext cx="8042276" cy="1336956"/>
          </a:xfrm>
        </p:spPr>
        <p:txBody>
          <a:bodyPr/>
          <a:lstStyle/>
          <a:p>
            <a:r>
              <a:rPr lang="fr-FR" sz="2800" dirty="0" smtClean="0"/>
              <a:t>Résistance des </a:t>
            </a:r>
            <a:r>
              <a:rPr lang="fr-FR" sz="2800" i="1" dirty="0" smtClean="0"/>
              <a:t>E. </a:t>
            </a:r>
            <a:r>
              <a:rPr lang="fr-FR" sz="2800" i="1" dirty="0"/>
              <a:t>coli </a:t>
            </a:r>
            <a:r>
              <a:rPr lang="fr-FR" sz="2800" dirty="0" smtClean="0"/>
              <a:t>producteurs de BLSE dans </a:t>
            </a:r>
            <a:r>
              <a:rPr lang="fr-FR" sz="2800" dirty="0"/>
              <a:t>la communauté </a:t>
            </a:r>
            <a:r>
              <a:rPr lang="fr-FR" sz="2800" dirty="0" smtClean="0"/>
              <a:t>en </a:t>
            </a:r>
            <a:r>
              <a:rPr lang="fr-FR" sz="2800" dirty="0"/>
              <a:t>France </a:t>
            </a:r>
            <a:r>
              <a:rPr lang="fr-FR" sz="2800" dirty="0" smtClean="0"/>
              <a:t>en 2014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5010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818146"/>
              </p:ext>
            </p:extLst>
          </p:nvPr>
        </p:nvGraphicFramePr>
        <p:xfrm>
          <a:off x="214282" y="2486146"/>
          <a:ext cx="8619310" cy="26060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5629"/>
                <a:gridCol w="1539476"/>
                <a:gridCol w="1289022"/>
                <a:gridCol w="1071026"/>
                <a:gridCol w="1014157"/>
              </a:tblGrid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FDR BLSE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Situations cliniques</a:t>
                      </a:r>
                      <a:endParaRPr lang="fr-FR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IU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sans signe de gravité </a:t>
                      </a:r>
                      <a:br>
                        <a:rPr lang="fr-FR" sz="15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(simple ou à FDR de complication)</a:t>
                      </a:r>
                      <a:endParaRPr lang="fr-FR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IU grave </a:t>
                      </a:r>
                      <a:endParaRPr lang="fr-FR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Geste urologique </a:t>
                      </a: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Sepsis grave</a:t>
                      </a:r>
                      <a:endParaRPr lang="fr-FR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Choc septique </a:t>
                      </a: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 ATCD 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colonisation / IU à EBLSE &lt; 6 mois 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 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oui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oui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oui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Amox-clav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ou C2G ou C3G ou FQ &lt; 6 mois </a:t>
                      </a:r>
                    </a:p>
                    <a:p>
                      <a:pPr algn="l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oyage récent en zone d’endémie </a:t>
                      </a:r>
                    </a:p>
                    <a:p>
                      <a:pPr algn="l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 Hospitalisation &lt; 3 mois </a:t>
                      </a:r>
                    </a:p>
                    <a:p>
                      <a:pPr algn="l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ie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en long séjour 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 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 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 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 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 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 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oui 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oui 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oui 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oui </a:t>
                      </a:r>
                      <a:endParaRPr lang="fr-FR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379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144" y="327708"/>
            <a:ext cx="8042276" cy="1220451"/>
          </a:xfrm>
        </p:spPr>
        <p:txBody>
          <a:bodyPr/>
          <a:lstStyle/>
          <a:p>
            <a:r>
              <a:rPr lang="fr-FR" sz="2400" dirty="0" smtClean="0"/>
              <a:t>Situations cliniques justifiant ou non la prise en compte du risque d’infection à </a:t>
            </a:r>
            <a:r>
              <a:rPr lang="fr-FR" sz="2400" i="1" dirty="0" smtClean="0"/>
              <a:t>E. </a:t>
            </a:r>
            <a:r>
              <a:rPr lang="fr-FR" sz="2400" i="1" dirty="0"/>
              <a:t>coli </a:t>
            </a:r>
            <a:r>
              <a:rPr lang="fr-FR" sz="2400" dirty="0" smtClean="0"/>
              <a:t>producteurs de BLSE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9848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3306</TotalTime>
  <Words>1548</Words>
  <Application>Microsoft Macintosh PowerPoint</Application>
  <PresentationFormat>Présentation à l'écran (4:3)</PresentationFormat>
  <Paragraphs>366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Brise</vt:lpstr>
      <vt:lpstr>Diagnostic et antibiothérapie des infections urinaires bactériennes communautaires de l’adulte</vt:lpstr>
      <vt:lpstr>Modification de la terminologie</vt:lpstr>
      <vt:lpstr>Facteurs de risque de complications </vt:lpstr>
      <vt:lpstr>Bandelettes urinaires</vt:lpstr>
      <vt:lpstr>ECBU</vt:lpstr>
      <vt:lpstr>Rationnel du choix antibiotique</vt:lpstr>
      <vt:lpstr>Taux de résistance d’Escherichia coli                                     en France dans la communauté en 2014 </vt:lpstr>
      <vt:lpstr>Résistance des E. coli producteurs de BLSE dans la communauté en France en 2014</vt:lpstr>
      <vt:lpstr>Situations cliniques justifiant ou non la prise en compte du risque d’infection à E. coli producteurs de BLSE</vt:lpstr>
      <vt:lpstr>Cystite simple </vt:lpstr>
      <vt:lpstr>Cystite à risque de complication </vt:lpstr>
      <vt:lpstr>Cystites récidivantes </vt:lpstr>
      <vt:lpstr>Pyélonéphrite aiguë – stratégie générale</vt:lpstr>
      <vt:lpstr>PNA sans signe de gravité </vt:lpstr>
      <vt:lpstr>PNA grave </vt:lpstr>
      <vt:lpstr>IU masculine </vt:lpstr>
      <vt:lpstr>PNA documentées à E. coli producteurs de BLSE </vt:lpstr>
      <vt:lpstr>IU masculines documentées à E. coli producteurs de BLSE 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Benoit Guery</cp:lastModifiedBy>
  <cp:revision>138</cp:revision>
  <dcterms:created xsi:type="dcterms:W3CDTF">2013-04-22T14:21:17Z</dcterms:created>
  <dcterms:modified xsi:type="dcterms:W3CDTF">2015-03-25T09:12:57Z</dcterms:modified>
</cp:coreProperties>
</file>