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88" r:id="rId2"/>
    <p:sldId id="296" r:id="rId3"/>
    <p:sldId id="297" r:id="rId4"/>
    <p:sldId id="337" r:id="rId5"/>
    <p:sldId id="345" r:id="rId6"/>
    <p:sldId id="339" r:id="rId7"/>
    <p:sldId id="344" r:id="rId8"/>
    <p:sldId id="34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6" autoAdjust="0"/>
    <p:restoredTop sz="94746" autoAdjust="0"/>
  </p:normalViewPr>
  <p:slideViewPr>
    <p:cSldViewPr snapToGrid="0" snapToObjects="1">
      <p:cViewPr varScale="1">
        <p:scale>
          <a:sx n="92" d="100"/>
          <a:sy n="92" d="100"/>
        </p:scale>
        <p:origin x="-112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7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72305-A848-A041-975A-6B0F49729DE1}" type="datetimeFigureOut">
              <a:rPr lang="fr-FR" smtClean="0"/>
              <a:t>24/09/13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FB1AD7-0B65-3945-86A0-0EB9EC909C4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5904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24/09/13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24/09/13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24/09/13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24/09/13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 userDrawn="1"/>
        </p:nvSpPr>
        <p:spPr>
          <a:xfrm>
            <a:off x="3540125" y="624522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defRPr/>
            </a:pPr>
            <a:fld id="{A3B66858-702C-8D4E-AAA0-E0AC10CC492C}" type="slidenum">
              <a:rPr lang="fr-FR" sz="1600" b="1" smtClean="0">
                <a:latin typeface="Arial Narrow" charset="0"/>
                <a:cs typeface="Arial" charset="0"/>
              </a:rPr>
              <a:pPr algn="ctr" eaLnBrk="1" hangingPunct="1">
                <a:defRPr/>
              </a:pPr>
              <a:t>‹#›</a:t>
            </a:fld>
            <a:endParaRPr lang="fr-FR" sz="1600" b="1" smtClean="0">
              <a:latin typeface="Arial Narrow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641475"/>
            <a:ext cx="3818467" cy="44545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39734" y="1641475"/>
            <a:ext cx="3818467" cy="4454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FFFFF"/>
                </a:solidFill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B728ACD-823F-1044-95A2-8A2795E540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113533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24/09/13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Synthèse</a:t>
            </a:r>
            <a:r>
              <a:rPr lang="en-US" dirty="0" smtClean="0"/>
              <a:t> </a:t>
            </a:r>
            <a:r>
              <a:rPr lang="en-US" dirty="0" err="1" smtClean="0"/>
              <a:t>réalisée</a:t>
            </a:r>
            <a:r>
              <a:rPr lang="en-US" dirty="0" smtClean="0"/>
              <a:t> par la  SPILF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24/09/13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24/09/13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24/09/13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24/09/13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24/09/13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24/09/13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24/09/13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24/09/13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Synthèse</a:t>
            </a:r>
            <a:r>
              <a:rPr lang="en-US" dirty="0" smtClean="0"/>
              <a:t> </a:t>
            </a:r>
            <a:r>
              <a:rPr lang="en-US" dirty="0" err="1" smtClean="0"/>
              <a:t>réalisée</a:t>
            </a:r>
            <a:r>
              <a:rPr lang="en-US" dirty="0" smtClean="0"/>
              <a:t> par la  SPILF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897906" y="0"/>
            <a:ext cx="1123235" cy="104110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28727" y="1040267"/>
            <a:ext cx="6400801" cy="2737525"/>
          </a:xfrm>
        </p:spPr>
        <p:txBody>
          <a:bodyPr>
            <a:noAutofit/>
          </a:bodyPr>
          <a:lstStyle/>
          <a:p>
            <a:r>
              <a:rPr lang="fr-CH" sz="3200" dirty="0" smtClean="0"/>
              <a:t>RECOMMANDATIONS INFECTIONS RESPIRATOIRES HAUTES DE L’ADULTE ET DE L’ENFANT</a:t>
            </a:r>
            <a:endParaRPr lang="fr-CH" sz="3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28728" y="4786322"/>
            <a:ext cx="6400800" cy="857256"/>
          </a:xfrm>
        </p:spPr>
        <p:txBody>
          <a:bodyPr/>
          <a:lstStyle/>
          <a:p>
            <a:r>
              <a:rPr lang="fr-CH" dirty="0" smtClean="0"/>
              <a:t>SPILF-GPIP-SFP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642994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re 1"/>
          <p:cNvSpPr>
            <a:spLocks noGrp="1"/>
          </p:cNvSpPr>
          <p:nvPr>
            <p:ph type="title"/>
          </p:nvPr>
        </p:nvSpPr>
        <p:spPr>
          <a:xfrm>
            <a:off x="-249037" y="-33286"/>
            <a:ext cx="8578850" cy="1143000"/>
          </a:xfrm>
        </p:spPr>
        <p:txBody>
          <a:bodyPr/>
          <a:lstStyle/>
          <a:p>
            <a:r>
              <a:rPr lang="fr-FR" sz="3600" dirty="0">
                <a:latin typeface="Arial Narrow" charset="0"/>
                <a:ea typeface="MS PGothic" charset="0"/>
              </a:rPr>
              <a:t>Les nouvelles « donnes » de </a:t>
            </a:r>
            <a:r>
              <a:rPr lang="fr-FR" sz="3600" dirty="0" smtClean="0">
                <a:latin typeface="Arial Narrow" charset="0"/>
                <a:ea typeface="MS PGothic" charset="0"/>
              </a:rPr>
              <a:t>l’</a:t>
            </a:r>
            <a:r>
              <a:rPr lang="fr-FR" altLang="ja-JP" sz="3600" dirty="0" smtClean="0">
                <a:latin typeface="Arial Narrow" charset="0"/>
                <a:ea typeface="MS PGothic" charset="0"/>
              </a:rPr>
              <a:t>antibiothérapie</a:t>
            </a:r>
            <a:endParaRPr lang="fr-FR" sz="3600" dirty="0">
              <a:latin typeface="Arial Narrow" charset="0"/>
              <a:ea typeface="MS PGothic" charset="0"/>
            </a:endParaRPr>
          </a:p>
        </p:txBody>
      </p:sp>
      <p:sp>
        <p:nvSpPr>
          <p:cNvPr id="13314" name="Espace réservé du contenu 2"/>
          <p:cNvSpPr>
            <a:spLocks noGrp="1"/>
          </p:cNvSpPr>
          <p:nvPr>
            <p:ph idx="1"/>
          </p:nvPr>
        </p:nvSpPr>
        <p:spPr>
          <a:xfrm>
            <a:off x="284638" y="1769243"/>
            <a:ext cx="8435975" cy="4525963"/>
          </a:xfrm>
        </p:spPr>
        <p:txBody>
          <a:bodyPr>
            <a:normAutofit fontScale="77500" lnSpcReduction="20000"/>
          </a:bodyPr>
          <a:lstStyle/>
          <a:p>
            <a:r>
              <a:rPr lang="fr-FR" sz="2800" dirty="0">
                <a:latin typeface="Arial Narrow" charset="0"/>
                <a:ea typeface="MS PGothic" charset="0"/>
                <a:cs typeface="MS PGothic" charset="0"/>
              </a:rPr>
              <a:t>Malgré la </a:t>
            </a:r>
            <a:r>
              <a:rPr lang="fr-FR" sz="2800" dirty="0" smtClean="0">
                <a:latin typeface="Arial Narrow" charset="0"/>
                <a:ea typeface="MS PGothic" charset="0"/>
                <a:cs typeface="MS PGothic" charset="0"/>
              </a:rPr>
              <a:t>baisse récente de l’utilisation des antibiotiques, </a:t>
            </a:r>
            <a:r>
              <a:rPr lang="fr-FR" sz="2800" dirty="0">
                <a:latin typeface="Arial Narrow" charset="0"/>
                <a:ea typeface="MS PGothic" charset="0"/>
                <a:cs typeface="MS PGothic" charset="0"/>
              </a:rPr>
              <a:t>la France reste un des pays où les antibiotiques sont le plus </a:t>
            </a:r>
            <a:r>
              <a:rPr lang="fr-FR" sz="2800" dirty="0" smtClean="0">
                <a:latin typeface="Arial Narrow" charset="0"/>
                <a:ea typeface="MS PGothic" charset="0"/>
                <a:cs typeface="MS PGothic" charset="0"/>
              </a:rPr>
              <a:t>prescrits</a:t>
            </a:r>
            <a:endParaRPr lang="fr-FR" sz="2800" dirty="0">
              <a:latin typeface="Arial Narrow" charset="0"/>
              <a:ea typeface="MS PGothic" charset="0"/>
              <a:cs typeface="MS PGothic" charset="0"/>
            </a:endParaRPr>
          </a:p>
          <a:p>
            <a:r>
              <a:rPr lang="fr-FR" sz="2800" dirty="0">
                <a:latin typeface="Arial Narrow" charset="0"/>
                <a:ea typeface="MS PGothic" charset="0"/>
                <a:cs typeface="MS PGothic" charset="0"/>
              </a:rPr>
              <a:t>Réduction de la résistance aux </a:t>
            </a:r>
            <a:r>
              <a:rPr lang="fr-FR" sz="2800" dirty="0" smtClean="0">
                <a:latin typeface="Arial Narrow" charset="0"/>
                <a:ea typeface="MS PGothic" charset="0"/>
                <a:cs typeface="MS PGothic" charset="0"/>
              </a:rPr>
              <a:t>antibiotiques pour certaines espèces bactériennes attribuée pour :</a:t>
            </a:r>
            <a:endParaRPr lang="fr-FR" sz="2800" dirty="0">
              <a:latin typeface="Arial Narrow" charset="0"/>
              <a:ea typeface="MS PGothic" charset="0"/>
              <a:cs typeface="MS PGothic" charset="0"/>
            </a:endParaRPr>
          </a:p>
          <a:p>
            <a:pPr lvl="1"/>
            <a:r>
              <a:rPr lang="fr-FR" sz="2400" i="1" dirty="0" smtClean="0">
                <a:latin typeface="Arial Narrow" charset="0"/>
                <a:ea typeface="ＭＳ Ｐゴシック" charset="0"/>
                <a:cs typeface="ＭＳ Ｐゴシック" charset="0"/>
              </a:rPr>
              <a:t>S. </a:t>
            </a:r>
            <a:r>
              <a:rPr lang="fr-FR" sz="2400" i="1" dirty="0" err="1" smtClean="0">
                <a:latin typeface="Arial Narrow" charset="0"/>
                <a:ea typeface="ＭＳ Ｐゴシック" charset="0"/>
                <a:cs typeface="ＭＳ Ｐゴシック" charset="0"/>
              </a:rPr>
              <a:t>pneumoniae</a:t>
            </a:r>
            <a:r>
              <a:rPr lang="fr-FR" sz="2400" i="1" dirty="0" smtClean="0">
                <a:latin typeface="Arial Narrow" charset="0"/>
                <a:ea typeface="ＭＳ Ｐゴシック" charset="0"/>
                <a:cs typeface="ＭＳ Ｐゴシック" charset="0"/>
              </a:rPr>
              <a:t>  </a:t>
            </a:r>
            <a:r>
              <a:rPr lang="fr-FR" sz="2400" dirty="0" smtClean="0">
                <a:latin typeface="Arial Narrow" charset="0"/>
                <a:ea typeface="ＭＳ Ｐゴシック" charset="0"/>
                <a:cs typeface="ＭＳ Ｐゴシック" charset="0"/>
              </a:rPr>
              <a:t>à la vaccination par le </a:t>
            </a:r>
            <a:r>
              <a:rPr lang="fr-FR" sz="2400" dirty="0" err="1" smtClean="0">
                <a:latin typeface="Arial Narrow" charset="0"/>
                <a:ea typeface="ＭＳ Ｐゴシック" charset="0"/>
                <a:cs typeface="ＭＳ Ｐゴシック" charset="0"/>
              </a:rPr>
              <a:t>Prevenar</a:t>
            </a:r>
            <a:r>
              <a:rPr lang="fr-FR" sz="2400" dirty="0">
                <a:latin typeface="Arial Narrow" charset="0"/>
                <a:ea typeface="ＭＳ Ｐゴシック" charset="0"/>
                <a:cs typeface="ＭＳ Ｐゴシック" charset="0"/>
              </a:rPr>
              <a:t>®  </a:t>
            </a:r>
            <a:r>
              <a:rPr lang="fr-FR" sz="2400" dirty="0" smtClean="0">
                <a:latin typeface="Arial Narrow" charset="0"/>
                <a:ea typeface="ＭＳ Ｐゴシック" charset="0"/>
                <a:cs typeface="ＭＳ Ｐゴシック" charset="0"/>
              </a:rPr>
              <a:t>et la </a:t>
            </a:r>
            <a:r>
              <a:rPr lang="fr-FR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 charset="0"/>
              </a:rPr>
              <a:t>  de la consommation des </a:t>
            </a:r>
            <a:r>
              <a:rPr lang="fr-FR" sz="2400" dirty="0" smtClean="0">
                <a:latin typeface="Arial Narrow" charset="0"/>
                <a:ea typeface="ＭＳ Ｐゴシック" charset="0"/>
                <a:cs typeface="ＭＳ Ｐゴシック" charset="0"/>
              </a:rPr>
              <a:t>antibiotiques </a:t>
            </a:r>
          </a:p>
          <a:p>
            <a:pPr lvl="1"/>
            <a:r>
              <a:rPr lang="fr-FR" sz="2400" i="1" dirty="0" smtClean="0">
                <a:latin typeface="Arial Narrow" charset="0"/>
                <a:ea typeface="MS PGothic" charset="0"/>
                <a:cs typeface="Arial" charset="0"/>
              </a:rPr>
              <a:t>H</a:t>
            </a:r>
            <a:r>
              <a:rPr lang="fr-FR" sz="2400" i="1" dirty="0">
                <a:latin typeface="Arial Narrow" charset="0"/>
                <a:ea typeface="MS PGothic" charset="0"/>
                <a:cs typeface="Arial" charset="0"/>
              </a:rPr>
              <a:t>. </a:t>
            </a:r>
            <a:r>
              <a:rPr lang="fr-FR" sz="2400" i="1" dirty="0" err="1">
                <a:latin typeface="Arial Narrow" charset="0"/>
                <a:ea typeface="MS PGothic" charset="0"/>
                <a:cs typeface="Arial" charset="0"/>
              </a:rPr>
              <a:t>influenzae</a:t>
            </a:r>
            <a:r>
              <a:rPr lang="fr-FR" sz="2400" i="1" dirty="0">
                <a:latin typeface="Arial Narrow" charset="0"/>
                <a:ea typeface="MS PGothic" charset="0"/>
                <a:cs typeface="Arial" charset="0"/>
              </a:rPr>
              <a:t> </a:t>
            </a:r>
            <a:r>
              <a:rPr lang="fr-FR" sz="2400" i="1" dirty="0" smtClean="0">
                <a:latin typeface="Arial Narrow" charset="0"/>
                <a:ea typeface="MS PGothic" charset="0"/>
                <a:cs typeface="Arial" charset="0"/>
              </a:rPr>
              <a:t>(</a:t>
            </a:r>
            <a:r>
              <a:rPr lang="fr-FR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 charset="0"/>
              </a:rPr>
              <a:t> </a:t>
            </a:r>
            <a:r>
              <a:rPr lang="fr-FR" sz="2400" dirty="0" smtClean="0">
                <a:latin typeface="Arial Narrow" charset="0"/>
                <a:ea typeface="MS PGothic" charset="0"/>
                <a:cs typeface="Arial" charset="0"/>
                <a:sym typeface="Wingdings" charset="0"/>
              </a:rPr>
              <a:t>β </a:t>
            </a:r>
            <a:r>
              <a:rPr lang="fr-FR" sz="2400" dirty="0" err="1" smtClean="0">
                <a:latin typeface="Arial Narrow" charset="0"/>
                <a:ea typeface="MS PGothic" charset="0"/>
                <a:cs typeface="Arial" charset="0"/>
                <a:sym typeface="Wingdings" charset="0"/>
              </a:rPr>
              <a:t>lactamases</a:t>
            </a:r>
            <a:r>
              <a:rPr lang="fr-FR" sz="2400" dirty="0" smtClean="0">
                <a:latin typeface="Arial Narrow" charset="0"/>
                <a:ea typeface="MS PGothic" charset="0"/>
                <a:cs typeface="Arial" charset="0"/>
                <a:sym typeface="Wingdings" charset="0"/>
              </a:rPr>
              <a:t>) à </a:t>
            </a:r>
            <a:r>
              <a:rPr lang="fr-FR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 charset="0"/>
              </a:rPr>
              <a:t>la  </a:t>
            </a:r>
            <a:r>
              <a:rPr lang="fr-FR" sz="2400" dirty="0">
                <a:latin typeface="Arial Narrow" charset="0"/>
                <a:ea typeface="ＭＳ Ｐゴシック" charset="0"/>
                <a:cs typeface="ＭＳ Ｐゴシック" charset="0"/>
                <a:sym typeface="Wingdings" charset="0"/>
              </a:rPr>
              <a:t>de la consommation des </a:t>
            </a:r>
            <a:r>
              <a:rPr lang="fr-FR" sz="2400" dirty="0">
                <a:latin typeface="Arial Narrow" charset="0"/>
                <a:ea typeface="ＭＳ Ｐゴシック" charset="0"/>
                <a:cs typeface="ＭＳ Ｐゴシック" charset="0"/>
              </a:rPr>
              <a:t>antibiotiques </a:t>
            </a:r>
            <a:r>
              <a:rPr lang="fr-FR" sz="2400" dirty="0" smtClean="0">
                <a:latin typeface="Arial Narrow" charset="0"/>
                <a:ea typeface="ＭＳ Ｐゴシック" charset="0"/>
                <a:cs typeface="ＭＳ Ｐゴシック" charset="0"/>
              </a:rPr>
              <a:t> et aux</a:t>
            </a:r>
            <a:r>
              <a:rPr lang="fr-FR" sz="2400" dirty="0" smtClean="0">
                <a:latin typeface="Arial Narrow" charset="0"/>
                <a:ea typeface="MS PGothic" charset="0"/>
                <a:cs typeface="Arial" charset="0"/>
              </a:rPr>
              <a:t> </a:t>
            </a:r>
            <a:r>
              <a:rPr lang="fr-FR" sz="2400" dirty="0">
                <a:latin typeface="Arial Narrow" charset="0"/>
                <a:ea typeface="MS PGothic" charset="0"/>
                <a:cs typeface="Arial" charset="0"/>
              </a:rPr>
              <a:t>types </a:t>
            </a:r>
            <a:r>
              <a:rPr lang="fr-FR" sz="2400" dirty="0" smtClean="0">
                <a:latin typeface="Arial Narrow" charset="0"/>
                <a:ea typeface="MS PGothic" charset="0"/>
                <a:cs typeface="Arial" charset="0"/>
              </a:rPr>
              <a:t>d</a:t>
            </a:r>
            <a:r>
              <a:rPr lang="ja-JP" altLang="fr-FR" sz="2400" dirty="0" smtClean="0">
                <a:latin typeface="Arial Narrow" charset="0"/>
                <a:ea typeface="ＭＳ Ｐゴシック" charset="0"/>
                <a:cs typeface="ＭＳ Ｐゴシック" charset="0"/>
              </a:rPr>
              <a:t>’</a:t>
            </a:r>
            <a:r>
              <a:rPr lang="fr-FR" altLang="ja-JP" sz="2400" dirty="0" smtClean="0">
                <a:latin typeface="Arial Narrow" charset="0"/>
                <a:ea typeface="MS PGothic" charset="0"/>
                <a:cs typeface="Arial" charset="0"/>
              </a:rPr>
              <a:t>antibiotiques prescrits</a:t>
            </a:r>
            <a:endParaRPr lang="fr-FR" altLang="ja-JP" sz="2400" dirty="0">
              <a:latin typeface="Arial Narrow" charset="0"/>
              <a:ea typeface="MS PGothic" charset="0"/>
              <a:cs typeface="Arial" charset="0"/>
            </a:endParaRPr>
          </a:p>
          <a:p>
            <a:pPr lvl="1"/>
            <a:r>
              <a:rPr lang="fr-FR" altLang="ja-JP" sz="2400" i="1" dirty="0" smtClean="0">
                <a:latin typeface="Arial Narrow" charset="0"/>
                <a:ea typeface="MS PGothic" charset="0"/>
                <a:cs typeface="Arial" charset="0"/>
              </a:rPr>
              <a:t>S. </a:t>
            </a:r>
            <a:r>
              <a:rPr lang="fr-FR" altLang="ja-JP" sz="2400" i="1" dirty="0" err="1" smtClean="0">
                <a:latin typeface="Arial Narrow" charset="0"/>
                <a:ea typeface="MS PGothic" charset="0"/>
                <a:cs typeface="Arial" charset="0"/>
              </a:rPr>
              <a:t>pyogenes</a:t>
            </a:r>
            <a:r>
              <a:rPr lang="fr-FR" altLang="ja-JP" sz="2400" i="1" dirty="0" smtClean="0">
                <a:latin typeface="Arial Narrow" charset="0"/>
                <a:ea typeface="MS PGothic" charset="0"/>
                <a:cs typeface="Arial" charset="0"/>
              </a:rPr>
              <a:t> </a:t>
            </a:r>
            <a:r>
              <a:rPr lang="fr-FR" altLang="ja-JP" sz="2400" dirty="0" smtClean="0">
                <a:latin typeface="Arial Narrow" charset="0"/>
                <a:ea typeface="MS PGothic" charset="0"/>
                <a:cs typeface="Arial" charset="0"/>
              </a:rPr>
              <a:t>à la circulation prédominante de souches sensibles aux macrolides</a:t>
            </a:r>
            <a:endParaRPr lang="fr-FR" altLang="ja-JP" sz="2400" dirty="0">
              <a:latin typeface="Arial Narrow" charset="0"/>
              <a:ea typeface="MS PGothic" charset="0"/>
              <a:cs typeface="Arial" charset="0"/>
            </a:endParaRPr>
          </a:p>
          <a:p>
            <a:r>
              <a:rPr lang="fr-FR" sz="2800" dirty="0">
                <a:latin typeface="Arial Narrow" charset="0"/>
                <a:ea typeface="MS PGothic" charset="0"/>
                <a:cs typeface="MS PGothic" charset="0"/>
              </a:rPr>
              <a:t>Emergence dans la communauté de souche d</a:t>
            </a:r>
            <a:r>
              <a:rPr lang="ja-JP" altLang="fr-FR" sz="2800" dirty="0">
                <a:latin typeface="Arial Narrow" charset="0"/>
                <a:ea typeface="MS PGothic" charset="0"/>
                <a:cs typeface="MS PGothic" charset="0"/>
              </a:rPr>
              <a:t>’</a:t>
            </a:r>
            <a:r>
              <a:rPr lang="fr-FR" altLang="ja-JP" sz="2800" i="1" dirty="0">
                <a:latin typeface="Arial Narrow" charset="0"/>
                <a:ea typeface="MS PGothic" charset="0"/>
                <a:cs typeface="MS PGothic" charset="0"/>
              </a:rPr>
              <a:t>E. coli </a:t>
            </a:r>
            <a:r>
              <a:rPr lang="fr-FR" altLang="ja-JP" sz="2800" dirty="0">
                <a:latin typeface="Arial Narrow" charset="0"/>
                <a:ea typeface="MS PGothic" charset="0"/>
                <a:cs typeface="MS PGothic" charset="0"/>
              </a:rPr>
              <a:t>producteur de BLSE favorisée </a:t>
            </a:r>
            <a:r>
              <a:rPr lang="fr-FR" altLang="ja-JP" sz="2800" dirty="0" smtClean="0">
                <a:latin typeface="Arial Narrow" charset="0"/>
                <a:ea typeface="MS PGothic" charset="0"/>
                <a:cs typeface="MS PGothic" charset="0"/>
              </a:rPr>
              <a:t>par la sur-prescription d’antibiotiques dans les infections respiratoires en particulier pour les </a:t>
            </a:r>
            <a:r>
              <a:rPr lang="fr-FR" altLang="ja-JP" sz="2800" dirty="0">
                <a:latin typeface="Arial Narrow" charset="0"/>
                <a:ea typeface="MS PGothic" charset="0"/>
                <a:cs typeface="MS PGothic" charset="0"/>
              </a:rPr>
              <a:t>:</a:t>
            </a:r>
          </a:p>
          <a:p>
            <a:pPr lvl="1"/>
            <a:r>
              <a:rPr lang="fr-FR" sz="2400" dirty="0">
                <a:latin typeface="Arial Narrow" charset="0"/>
                <a:ea typeface="ＭＳ Ｐゴシック" charset="0"/>
                <a:cs typeface="ＭＳ Ｐゴシック" charset="0"/>
              </a:rPr>
              <a:t>Céphalosporines</a:t>
            </a:r>
          </a:p>
          <a:p>
            <a:pPr lvl="1"/>
            <a:r>
              <a:rPr lang="fr-FR" sz="2400" dirty="0">
                <a:latin typeface="Arial Narrow" charset="0"/>
                <a:ea typeface="ＭＳ Ｐゴシック" charset="0"/>
                <a:cs typeface="ＭＳ Ｐゴシック" charset="0"/>
              </a:rPr>
              <a:t>Quinolones (adulte)</a:t>
            </a:r>
          </a:p>
          <a:p>
            <a:pPr lvl="1"/>
            <a:endParaRPr lang="fr-FR" dirty="0">
              <a:solidFill>
                <a:schemeClr val="tx2"/>
              </a:solidFill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315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>
          <a:xfrm>
            <a:off x="3505200" y="63928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A2109063-5EF0-5B4A-89D8-A4BB8C6BE780}" type="slidenum">
              <a:rPr lang="fr-FR" sz="1600">
                <a:solidFill>
                  <a:srgbClr val="898989"/>
                </a:solidFill>
                <a:latin typeface="Arial Narrow" charset="0"/>
                <a:cs typeface="Arial" charset="0"/>
              </a:rPr>
              <a:pPr eaLnBrk="1" hangingPunct="1"/>
              <a:t>2</a:t>
            </a:fld>
            <a:endParaRPr lang="fr-FR" sz="1600">
              <a:solidFill>
                <a:srgbClr val="898989"/>
              </a:solidFill>
              <a:latin typeface="Arial Narrow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557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re 1"/>
          <p:cNvSpPr>
            <a:spLocks noGrp="1"/>
          </p:cNvSpPr>
          <p:nvPr>
            <p:ph type="title"/>
          </p:nvPr>
        </p:nvSpPr>
        <p:spPr>
          <a:xfrm>
            <a:off x="228600" y="319088"/>
            <a:ext cx="8229600" cy="1143000"/>
          </a:xfrm>
        </p:spPr>
        <p:txBody>
          <a:bodyPr/>
          <a:lstStyle/>
          <a:p>
            <a:r>
              <a:rPr lang="fr-FR" sz="3200" dirty="0" smtClean="0">
                <a:latin typeface="Arial Narrow" charset="0"/>
                <a:ea typeface="MS PGothic" charset="0"/>
                <a:cs typeface="MS PGothic" charset="0"/>
              </a:rPr>
              <a:t>Recommandations </a:t>
            </a:r>
            <a:r>
              <a:rPr lang="fr-FR" sz="3200" dirty="0">
                <a:latin typeface="Arial Narrow" charset="0"/>
                <a:ea typeface="MS PGothic" charset="0"/>
                <a:cs typeface="MS PGothic" charset="0"/>
              </a:rPr>
              <a:t>SPILF/GPIP-SFP</a:t>
            </a:r>
          </a:p>
        </p:txBody>
      </p:sp>
      <p:sp>
        <p:nvSpPr>
          <p:cNvPr id="17410" name="Espace réservé du contenu 2"/>
          <p:cNvSpPr>
            <a:spLocks noGrp="1"/>
          </p:cNvSpPr>
          <p:nvPr>
            <p:ph idx="1"/>
          </p:nvPr>
        </p:nvSpPr>
        <p:spPr>
          <a:xfrm>
            <a:off x="457200" y="2252574"/>
            <a:ext cx="8229600" cy="4525962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fr-FR" b="1" dirty="0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rPr>
              <a:t>La prescription d</a:t>
            </a:r>
            <a:r>
              <a:rPr lang="ja-JP" altLang="fr-FR" b="1" dirty="0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rPr>
              <a:t>’</a:t>
            </a:r>
            <a:r>
              <a:rPr lang="fr-FR" altLang="ja-JP" b="1" dirty="0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rPr>
              <a:t>antibiothérapie doit être </a:t>
            </a:r>
            <a:r>
              <a:rPr lang="fr-FR" altLang="ja-JP" b="1" i="1" u="sng" dirty="0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rPr>
              <a:t>proscrite</a:t>
            </a:r>
            <a:r>
              <a:rPr lang="fr-FR" altLang="ja-JP" dirty="0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rPr>
              <a:t> (au regard des conséquences individuelles et collectives </a:t>
            </a:r>
            <a:r>
              <a:rPr lang="fr-FR" altLang="ja-JP" dirty="0" smtClean="0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rPr>
              <a:t>qu’elle </a:t>
            </a:r>
            <a:r>
              <a:rPr lang="fr-FR" altLang="ja-JP" dirty="0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rPr>
              <a:t>entraîne)  dans les </a:t>
            </a:r>
            <a:r>
              <a:rPr lang="fr-FR" altLang="ja-JP" b="1" dirty="0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rPr>
              <a:t>situations suivantes </a:t>
            </a:r>
            <a:r>
              <a:rPr lang="fr-FR" altLang="ja-JP" dirty="0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rPr>
              <a:t>:</a:t>
            </a:r>
          </a:p>
          <a:p>
            <a:pPr lvl="1"/>
            <a:r>
              <a:rPr lang="fr-FR" b="1" dirty="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Rhinopharyngite</a:t>
            </a:r>
            <a:r>
              <a:rPr lang="fr-FR" dirty="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, même en cas de sécrétions nasales d</a:t>
            </a:r>
            <a:r>
              <a:rPr lang="ja-JP" altLang="fr-FR" dirty="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’</a:t>
            </a:r>
            <a:r>
              <a:rPr lang="fr-FR" altLang="ja-JP" dirty="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aspect purulent ou muco-purulent,</a:t>
            </a:r>
          </a:p>
          <a:p>
            <a:pPr lvl="1"/>
            <a:r>
              <a:rPr lang="fr-FR" dirty="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Angine à TDR- ou en l</a:t>
            </a:r>
            <a:r>
              <a:rPr lang="ja-JP" altLang="fr-FR" dirty="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’</a:t>
            </a:r>
            <a:r>
              <a:rPr lang="fr-FR" altLang="ja-JP" dirty="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absence d</a:t>
            </a:r>
            <a:r>
              <a:rPr lang="ja-JP" altLang="fr-FR" dirty="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’</a:t>
            </a:r>
            <a:r>
              <a:rPr lang="fr-FR" altLang="ja-JP" dirty="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utilisation de TDR</a:t>
            </a:r>
          </a:p>
          <a:p>
            <a:pPr lvl="1"/>
            <a:r>
              <a:rPr lang="fr-FR" b="1" dirty="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Otite congestive de l</a:t>
            </a:r>
            <a:r>
              <a:rPr lang="ja-JP" altLang="fr-FR" b="1" dirty="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’</a:t>
            </a:r>
            <a:r>
              <a:rPr lang="fr-FR" altLang="ja-JP" b="1" dirty="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enfant</a:t>
            </a:r>
            <a:r>
              <a:rPr lang="fr-FR" altLang="ja-JP" dirty="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</a:p>
          <a:p>
            <a:pPr lvl="1"/>
            <a:r>
              <a:rPr lang="fr-FR" b="1" dirty="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Otite </a:t>
            </a:r>
            <a:r>
              <a:rPr lang="fr-FR" b="1" dirty="0" err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séro</a:t>
            </a:r>
            <a:r>
              <a:rPr lang="fr-FR" b="1" dirty="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-muqueuse de l</a:t>
            </a:r>
            <a:r>
              <a:rPr lang="ja-JP" altLang="fr-FR" b="1" dirty="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’</a:t>
            </a:r>
            <a:r>
              <a:rPr lang="fr-FR" altLang="ja-JP" b="1" dirty="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enfant</a:t>
            </a:r>
            <a:r>
              <a:rPr lang="fr-FR" altLang="ja-JP" dirty="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 </a:t>
            </a:r>
            <a:r>
              <a:rPr lang="fr-FR" altLang="ja-JP" i="1" dirty="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 </a:t>
            </a:r>
            <a:endParaRPr lang="fr-FR" altLang="ja-JP" dirty="0">
              <a:solidFill>
                <a:schemeClr val="tx1"/>
              </a:solidFill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Arial" charset="0"/>
              <a:buNone/>
            </a:pPr>
            <a:r>
              <a:rPr lang="fr-FR" dirty="0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rPr>
              <a:t> </a:t>
            </a:r>
          </a:p>
          <a:p>
            <a:pPr marL="0" indent="0"/>
            <a:endParaRPr lang="fr-FR" dirty="0">
              <a:latin typeface="Arial Narrow" charset="0"/>
              <a:ea typeface="MS PGothic" charset="0"/>
              <a:cs typeface="MS PGothic" charset="0"/>
            </a:endParaRPr>
          </a:p>
        </p:txBody>
      </p:sp>
      <p:sp>
        <p:nvSpPr>
          <p:cNvPr id="17411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>
          <a:xfrm>
            <a:off x="3505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BAD38D3-A879-7E47-AB35-D93DDF05EFBB}" type="slidenum">
              <a:rPr lang="fr-FR" sz="1600">
                <a:solidFill>
                  <a:srgbClr val="898989"/>
                </a:solidFill>
                <a:cs typeface="Arial" charset="0"/>
              </a:rPr>
              <a:pPr eaLnBrk="1" hangingPunct="1"/>
              <a:t>3</a:t>
            </a:fld>
            <a:endParaRPr lang="fr-FR" sz="1600">
              <a:solidFill>
                <a:srgbClr val="898989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077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Titre 1"/>
          <p:cNvSpPr>
            <a:spLocks noGrp="1"/>
          </p:cNvSpPr>
          <p:nvPr>
            <p:ph type="title"/>
          </p:nvPr>
        </p:nvSpPr>
        <p:spPr>
          <a:xfrm>
            <a:off x="-334599" y="743658"/>
            <a:ext cx="8768644" cy="1143000"/>
          </a:xfrm>
        </p:spPr>
        <p:txBody>
          <a:bodyPr/>
          <a:lstStyle/>
          <a:p>
            <a:r>
              <a:rPr lang="fr-FR" sz="2800" dirty="0" smtClean="0">
                <a:latin typeface="Arial" charset="0"/>
              </a:rPr>
              <a:t> L’amoxicilline est la molécule recommandée en première intention dans l’immense majorité des situations où les antibiotiques sont justifiés</a:t>
            </a:r>
            <a:br>
              <a:rPr lang="fr-FR" sz="2800" dirty="0" smtClean="0">
                <a:latin typeface="Arial" charset="0"/>
              </a:rPr>
            </a:br>
            <a:r>
              <a:rPr lang="fr-FR" sz="2800" dirty="0" smtClean="0">
                <a:latin typeface="Arial" charset="0"/>
              </a:rPr>
              <a:t>Enfants</a:t>
            </a:r>
            <a:endParaRPr lang="fr-FR" sz="2800" dirty="0">
              <a:latin typeface="Arial" charset="0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973362"/>
              </p:ext>
            </p:extLst>
          </p:nvPr>
        </p:nvGraphicFramePr>
        <p:xfrm>
          <a:off x="347133" y="3637322"/>
          <a:ext cx="8321322" cy="272353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77958"/>
                <a:gridCol w="2569590"/>
                <a:gridCol w="2773774"/>
              </a:tblGrid>
              <a:tr h="1260475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Otite moyenne aiguë</a:t>
                      </a:r>
                    </a:p>
                    <a:p>
                      <a:pPr algn="ctr"/>
                      <a:r>
                        <a:rPr lang="fr-FR" sz="18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purulente</a:t>
                      </a:r>
                    </a:p>
                    <a:p>
                      <a:pPr algn="ctr"/>
                      <a:endParaRPr lang="fr-FR" sz="18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81284" marR="81284" marT="45732" marB="4573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Sinusite maxillaire</a:t>
                      </a:r>
                      <a:endParaRPr lang="fr-FR" sz="18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81284" marR="81284" marT="45732" marB="4573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Angine à streptocoque du groupe A</a:t>
                      </a:r>
                      <a:endParaRPr lang="fr-FR" sz="18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81284" marR="81284" marT="45732" marB="45732">
                    <a:noFill/>
                  </a:tcPr>
                </a:tc>
              </a:tr>
              <a:tr h="1260475">
                <a:tc>
                  <a:txBody>
                    <a:bodyPr/>
                    <a:lstStyle/>
                    <a:p>
                      <a:pPr algn="ctr"/>
                      <a:endParaRPr lang="fr-FR" sz="18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fr-FR" sz="18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80 – 90 mg/kg/j</a:t>
                      </a:r>
                    </a:p>
                    <a:p>
                      <a:pPr algn="ctr"/>
                      <a:r>
                        <a:rPr lang="fr-FR" sz="18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2 prises/jour</a:t>
                      </a:r>
                    </a:p>
                    <a:p>
                      <a:pPr algn="ctr"/>
                      <a:r>
                        <a:rPr lang="fr-FR" sz="18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≤</a:t>
                      </a:r>
                      <a:r>
                        <a:rPr lang="fr-FR" sz="18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2 ans : pendant 8 – 10 jrs</a:t>
                      </a:r>
                    </a:p>
                    <a:p>
                      <a:pPr algn="ctr"/>
                      <a:r>
                        <a:rPr lang="fr-FR" sz="18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&gt; 2 ans : pendant 5 jrs</a:t>
                      </a:r>
                      <a:endParaRPr lang="fr-FR" sz="18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81284" marR="81284"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80 – 90 mg/kg/j</a:t>
                      </a:r>
                      <a:r>
                        <a:rPr lang="fr-FR" sz="18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2 prises/jour</a:t>
                      </a:r>
                    </a:p>
                    <a:p>
                      <a:pPr algn="ctr"/>
                      <a:r>
                        <a:rPr lang="fr-FR" sz="18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pendant 8 – 10 jrs</a:t>
                      </a:r>
                      <a:endParaRPr lang="fr-FR" sz="18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81284" marR="81284"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50 mg/kg/j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2 prises/jour</a:t>
                      </a:r>
                    </a:p>
                    <a:p>
                      <a:pPr algn="ctr"/>
                      <a:r>
                        <a:rPr lang="fr-FR" sz="18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pendant 6 jrs</a:t>
                      </a:r>
                      <a:endParaRPr lang="fr-FR" sz="18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81284" marR="81284" marT="45732" marB="45732" anchor="ctr">
                    <a:noFill/>
                  </a:tcPr>
                </a:tc>
              </a:tr>
            </a:tbl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2629287" y="6477762"/>
            <a:ext cx="374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Sans dépasser les doses adultes </a:t>
            </a:r>
            <a:endParaRPr lang="fr-FR" dirty="0"/>
          </a:p>
        </p:txBody>
      </p:sp>
      <p:pic>
        <p:nvPicPr>
          <p:cNvPr id="5" name="Image 4" descr="OMA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84" y="1932331"/>
            <a:ext cx="1676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889" y="1788606"/>
            <a:ext cx="2300111" cy="167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7114" y="1860779"/>
            <a:ext cx="2413381" cy="173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66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Titre 1"/>
          <p:cNvSpPr>
            <a:spLocks noGrp="1"/>
          </p:cNvSpPr>
          <p:nvPr>
            <p:ph type="title"/>
          </p:nvPr>
        </p:nvSpPr>
        <p:spPr>
          <a:xfrm>
            <a:off x="-334599" y="832794"/>
            <a:ext cx="8768644" cy="1143000"/>
          </a:xfrm>
        </p:spPr>
        <p:txBody>
          <a:bodyPr/>
          <a:lstStyle/>
          <a:p>
            <a:r>
              <a:rPr lang="fr-FR" sz="2800" dirty="0" smtClean="0">
                <a:latin typeface="Arial" charset="0"/>
              </a:rPr>
              <a:t> L’amoxicilline est la molécule recommandée en première intention dans l’immense majorité des situations où les antibiotiques sont justifiés</a:t>
            </a:r>
            <a:br>
              <a:rPr lang="fr-FR" sz="2800" dirty="0" smtClean="0">
                <a:latin typeface="Arial" charset="0"/>
              </a:rPr>
            </a:br>
            <a:r>
              <a:rPr lang="fr-FR" sz="2800" dirty="0" smtClean="0">
                <a:latin typeface="Arial" charset="0"/>
              </a:rPr>
              <a:t>Adultes</a:t>
            </a:r>
            <a:endParaRPr lang="fr-FR" sz="2800" dirty="0">
              <a:latin typeface="Arial" charset="0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994722"/>
              </p:ext>
            </p:extLst>
          </p:nvPr>
        </p:nvGraphicFramePr>
        <p:xfrm>
          <a:off x="347133" y="2420938"/>
          <a:ext cx="8321322" cy="252095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77958"/>
                <a:gridCol w="2569590"/>
                <a:gridCol w="2773774"/>
              </a:tblGrid>
              <a:tr h="1260475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Otite moyenne aiguë</a:t>
                      </a:r>
                    </a:p>
                    <a:p>
                      <a:pPr algn="ctr"/>
                      <a:r>
                        <a:rPr lang="fr-FR" sz="18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purulente</a:t>
                      </a:r>
                    </a:p>
                    <a:p>
                      <a:pPr algn="ctr"/>
                      <a:endParaRPr lang="fr-FR" sz="18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81284" marR="81284" marT="45732" marB="4573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Sinusite maxillaire</a:t>
                      </a:r>
                      <a:endParaRPr lang="fr-FR" sz="18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81284" marR="81284" marT="45732" marB="4573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Angine à streptocoque du groupe A</a:t>
                      </a:r>
                      <a:endParaRPr lang="fr-FR" sz="18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81284" marR="81284" marT="45732" marB="45732">
                    <a:noFill/>
                  </a:tcPr>
                </a:tc>
              </a:tr>
              <a:tr h="1260475">
                <a:tc>
                  <a:txBody>
                    <a:bodyPr/>
                    <a:lstStyle/>
                    <a:p>
                      <a:pPr algn="ctr"/>
                      <a:endParaRPr lang="fr-FR" sz="18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fr-FR" sz="18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lang="fr-FR" sz="18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gr 3 fois par jour : pendant 8 jours</a:t>
                      </a:r>
                    </a:p>
                  </a:txBody>
                  <a:tcPr marL="81284" marR="81284"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lang="fr-FR" sz="18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gr 3 fois par jour : pendant 8 jours</a:t>
                      </a:r>
                    </a:p>
                  </a:txBody>
                  <a:tcPr marL="81284" marR="81284"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lang="fr-FR" sz="18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gr 2 fois par jour : pendant 6 jours</a:t>
                      </a:r>
                    </a:p>
                  </a:txBody>
                  <a:tcPr marL="81284" marR="81284" marT="45732" marB="45732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3595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3240" y="441836"/>
            <a:ext cx="8042276" cy="1336956"/>
          </a:xfrm>
        </p:spPr>
        <p:txBody>
          <a:bodyPr/>
          <a:lstStyle/>
          <a:p>
            <a:r>
              <a:rPr lang="fr-FR" sz="3600" dirty="0"/>
              <a:t>Les exceptions à l’amoxicilline </a:t>
            </a:r>
            <a:r>
              <a:rPr lang="fr-FR" sz="3600" dirty="0" smtClean="0"/>
              <a:t>en première ligne</a:t>
            </a:r>
            <a:br>
              <a:rPr lang="fr-FR" sz="3600" dirty="0" smtClean="0"/>
            </a:br>
            <a:r>
              <a:rPr lang="fr-FR" sz="3600" dirty="0" smtClean="0"/>
              <a:t>Situations cliniques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9275" y="2402425"/>
            <a:ext cx="8042276" cy="4343400"/>
          </a:xfrm>
        </p:spPr>
        <p:txBody>
          <a:bodyPr>
            <a:normAutofit fontScale="92500" lnSpcReduction="10000"/>
          </a:bodyPr>
          <a:lstStyle/>
          <a:p>
            <a:r>
              <a:rPr lang="fr-FR" sz="3200" b="1" dirty="0" smtClean="0">
                <a:solidFill>
                  <a:srgbClr val="18579B"/>
                </a:solidFill>
              </a:rPr>
              <a:t>OMA purulente + conjonctivite</a:t>
            </a:r>
          </a:p>
          <a:p>
            <a:pPr lvl="1"/>
            <a:r>
              <a:rPr lang="fr-FR" sz="2800" dirty="0" smtClean="0">
                <a:solidFill>
                  <a:srgbClr val="18579B"/>
                </a:solidFill>
              </a:rPr>
              <a:t>Amoxicilline/</a:t>
            </a:r>
            <a:r>
              <a:rPr lang="fr-FR" sz="2800" dirty="0" err="1" smtClean="0">
                <a:solidFill>
                  <a:srgbClr val="18579B"/>
                </a:solidFill>
              </a:rPr>
              <a:t>ac</a:t>
            </a:r>
            <a:r>
              <a:rPr lang="fr-FR" sz="2800" dirty="0" smtClean="0">
                <a:solidFill>
                  <a:srgbClr val="18579B"/>
                </a:solidFill>
              </a:rPr>
              <a:t>-clavulanique </a:t>
            </a:r>
            <a:r>
              <a:rPr lang="fr-FR" sz="2800" dirty="0">
                <a:solidFill>
                  <a:srgbClr val="18579B"/>
                </a:solidFill>
              </a:rPr>
              <a:t>80 mg/kg/j </a:t>
            </a:r>
            <a:r>
              <a:rPr lang="fr-FR" sz="2800" dirty="0" smtClean="0">
                <a:solidFill>
                  <a:srgbClr val="18579B"/>
                </a:solidFill>
              </a:rPr>
              <a:t>en 2 ou 3 prises sans dépasser la posologie adulte </a:t>
            </a:r>
            <a:r>
              <a:rPr lang="fr-FR" sz="2800" dirty="0">
                <a:solidFill>
                  <a:srgbClr val="18579B"/>
                </a:solidFill>
              </a:rPr>
              <a:t>3 gr/j</a:t>
            </a:r>
            <a:endParaRPr lang="fr-FR" sz="2800" dirty="0" smtClean="0">
              <a:solidFill>
                <a:srgbClr val="18579B"/>
              </a:solidFill>
            </a:endParaRPr>
          </a:p>
          <a:p>
            <a:r>
              <a:rPr lang="fr-FR" sz="3200" b="1" dirty="0" smtClean="0">
                <a:solidFill>
                  <a:srgbClr val="18579B"/>
                </a:solidFill>
              </a:rPr>
              <a:t>Sinusite frontale</a:t>
            </a:r>
          </a:p>
          <a:p>
            <a:pPr lvl="1"/>
            <a:r>
              <a:rPr lang="fr-FR" sz="2800" dirty="0" smtClean="0">
                <a:solidFill>
                  <a:srgbClr val="18579B"/>
                </a:solidFill>
              </a:rPr>
              <a:t>Enfant : amoxicilline</a:t>
            </a:r>
            <a:r>
              <a:rPr lang="fr-FR" sz="2800" dirty="0">
                <a:solidFill>
                  <a:srgbClr val="18579B"/>
                </a:solidFill>
              </a:rPr>
              <a:t>/</a:t>
            </a:r>
            <a:r>
              <a:rPr lang="fr-FR" sz="2800" dirty="0" err="1">
                <a:solidFill>
                  <a:srgbClr val="18579B"/>
                </a:solidFill>
              </a:rPr>
              <a:t>ac</a:t>
            </a:r>
            <a:r>
              <a:rPr lang="fr-FR" sz="2800" dirty="0">
                <a:solidFill>
                  <a:srgbClr val="18579B"/>
                </a:solidFill>
              </a:rPr>
              <a:t>-</a:t>
            </a:r>
            <a:r>
              <a:rPr lang="fr-FR" sz="2800" dirty="0" smtClean="0">
                <a:solidFill>
                  <a:srgbClr val="18579B"/>
                </a:solidFill>
              </a:rPr>
              <a:t>clavulanique 80 </a:t>
            </a:r>
            <a:r>
              <a:rPr lang="fr-FR" sz="2800" dirty="0">
                <a:solidFill>
                  <a:srgbClr val="18579B"/>
                </a:solidFill>
              </a:rPr>
              <a:t>mg/kg/j en 2 ou 3 prises sans dépasser la posologie </a:t>
            </a:r>
            <a:r>
              <a:rPr lang="fr-FR" sz="2800" dirty="0" smtClean="0">
                <a:solidFill>
                  <a:srgbClr val="18579B"/>
                </a:solidFill>
              </a:rPr>
              <a:t>adulte </a:t>
            </a:r>
            <a:r>
              <a:rPr lang="fr-FR" sz="2800" dirty="0">
                <a:solidFill>
                  <a:srgbClr val="18579B"/>
                </a:solidFill>
              </a:rPr>
              <a:t>3 gr/</a:t>
            </a:r>
            <a:r>
              <a:rPr lang="fr-FR" sz="2800" dirty="0" smtClean="0">
                <a:solidFill>
                  <a:srgbClr val="18579B"/>
                </a:solidFill>
              </a:rPr>
              <a:t>j</a:t>
            </a:r>
          </a:p>
          <a:p>
            <a:pPr lvl="1"/>
            <a:r>
              <a:rPr lang="fr-FR" sz="2800" dirty="0" smtClean="0">
                <a:solidFill>
                  <a:srgbClr val="18579B"/>
                </a:solidFill>
              </a:rPr>
              <a:t>Adulte : amoxicilline</a:t>
            </a:r>
            <a:r>
              <a:rPr lang="fr-FR" sz="2800" dirty="0">
                <a:solidFill>
                  <a:srgbClr val="18579B"/>
                </a:solidFill>
              </a:rPr>
              <a:t>/</a:t>
            </a:r>
            <a:r>
              <a:rPr lang="fr-FR" sz="2800" dirty="0" err="1">
                <a:solidFill>
                  <a:srgbClr val="18579B"/>
                </a:solidFill>
              </a:rPr>
              <a:t>ac</a:t>
            </a:r>
            <a:r>
              <a:rPr lang="fr-FR" sz="2800" dirty="0">
                <a:solidFill>
                  <a:srgbClr val="18579B"/>
                </a:solidFill>
              </a:rPr>
              <a:t>-clavulanique </a:t>
            </a:r>
            <a:r>
              <a:rPr lang="fr-FR" sz="2800" dirty="0" smtClean="0">
                <a:solidFill>
                  <a:srgbClr val="18579B"/>
                </a:solidFill>
              </a:rPr>
              <a:t>3 gramme par jour en 3 prises</a:t>
            </a:r>
            <a:endParaRPr lang="fr-FR" sz="2800" dirty="0">
              <a:solidFill>
                <a:srgbClr val="18579B"/>
              </a:solidFill>
            </a:endParaRPr>
          </a:p>
          <a:p>
            <a:pPr lvl="1"/>
            <a:endParaRPr lang="fr-FR" sz="2800" dirty="0" smtClean="0">
              <a:solidFill>
                <a:srgbClr val="1857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790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3240" y="464120"/>
            <a:ext cx="8042276" cy="1336956"/>
          </a:xfrm>
        </p:spPr>
        <p:txBody>
          <a:bodyPr/>
          <a:lstStyle/>
          <a:p>
            <a:r>
              <a:rPr lang="fr-FR" sz="3600" dirty="0"/>
              <a:t>Les exceptions à l’amoxicilline </a:t>
            </a:r>
            <a:r>
              <a:rPr lang="fr-FR" sz="3600" dirty="0" smtClean="0"/>
              <a:t>en première ligne</a:t>
            </a:r>
            <a:br>
              <a:rPr lang="fr-FR" sz="3600" dirty="0" smtClean="0"/>
            </a:br>
            <a:r>
              <a:rPr lang="fr-FR" sz="3600" dirty="0" smtClean="0"/>
              <a:t>Allergie aux pénicillines (1)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9275" y="2268721"/>
            <a:ext cx="8042276" cy="4343400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>
                <a:solidFill>
                  <a:srgbClr val="18579B"/>
                </a:solidFill>
              </a:rPr>
              <a:t>OMA </a:t>
            </a:r>
            <a:r>
              <a:rPr lang="fr-FR" dirty="0">
                <a:solidFill>
                  <a:srgbClr val="18579B"/>
                </a:solidFill>
              </a:rPr>
              <a:t>purulente </a:t>
            </a:r>
            <a:r>
              <a:rPr lang="fr-FR" dirty="0" smtClean="0">
                <a:solidFill>
                  <a:srgbClr val="18579B"/>
                </a:solidFill>
              </a:rPr>
              <a:t>ou </a:t>
            </a:r>
            <a:r>
              <a:rPr lang="fr-FR" dirty="0">
                <a:solidFill>
                  <a:srgbClr val="18579B"/>
                </a:solidFill>
              </a:rPr>
              <a:t>s</a:t>
            </a:r>
            <a:r>
              <a:rPr lang="fr-FR" dirty="0" smtClean="0">
                <a:solidFill>
                  <a:srgbClr val="18579B"/>
                </a:solidFill>
              </a:rPr>
              <a:t>inusite, ou angine en cas d’allergie aux pénicillines </a:t>
            </a:r>
            <a:r>
              <a:rPr lang="fr-FR" u="sng" dirty="0" smtClean="0">
                <a:solidFill>
                  <a:srgbClr val="18579B"/>
                </a:solidFill>
              </a:rPr>
              <a:t>sans allergie aux céphalosporines</a:t>
            </a:r>
          </a:p>
          <a:p>
            <a:pPr lvl="1"/>
            <a:r>
              <a:rPr lang="fr-FR" dirty="0" smtClean="0">
                <a:solidFill>
                  <a:srgbClr val="18579B"/>
                </a:solidFill>
              </a:rPr>
              <a:t>Enfant : </a:t>
            </a:r>
            <a:r>
              <a:rPr lang="fr-FR" dirty="0" err="1">
                <a:solidFill>
                  <a:srgbClr val="18579B"/>
                </a:solidFill>
              </a:rPr>
              <a:t>c</a:t>
            </a:r>
            <a:r>
              <a:rPr lang="fr-FR" dirty="0" err="1" smtClean="0">
                <a:solidFill>
                  <a:srgbClr val="18579B"/>
                </a:solidFill>
              </a:rPr>
              <a:t>efpodoxime</a:t>
            </a:r>
            <a:r>
              <a:rPr lang="fr-FR" dirty="0" smtClean="0">
                <a:solidFill>
                  <a:srgbClr val="18579B"/>
                </a:solidFill>
              </a:rPr>
              <a:t> 8 mg/kg/j en 2 prises par jour sans dépasser la dose adulte</a:t>
            </a:r>
          </a:p>
          <a:p>
            <a:pPr lvl="2"/>
            <a:r>
              <a:rPr lang="fr-FR" dirty="0" smtClean="0">
                <a:solidFill>
                  <a:srgbClr val="18579B"/>
                </a:solidFill>
              </a:rPr>
              <a:t>Durée 5 jours pour l’angine</a:t>
            </a:r>
          </a:p>
          <a:p>
            <a:pPr lvl="2"/>
            <a:r>
              <a:rPr lang="fr-FR" dirty="0" smtClean="0">
                <a:solidFill>
                  <a:srgbClr val="18579B"/>
                </a:solidFill>
              </a:rPr>
              <a:t>Identique </a:t>
            </a:r>
            <a:r>
              <a:rPr lang="fr-FR" dirty="0">
                <a:solidFill>
                  <a:srgbClr val="18579B"/>
                </a:solidFill>
              </a:rPr>
              <a:t>à </a:t>
            </a:r>
            <a:r>
              <a:rPr lang="fr-FR" dirty="0" smtClean="0">
                <a:solidFill>
                  <a:srgbClr val="18579B"/>
                </a:solidFill>
              </a:rPr>
              <a:t>l’amoxicilline pour les autres indications</a:t>
            </a:r>
          </a:p>
          <a:p>
            <a:pPr lvl="1"/>
            <a:r>
              <a:rPr lang="fr-FR" dirty="0" smtClean="0">
                <a:solidFill>
                  <a:srgbClr val="18579B"/>
                </a:solidFill>
              </a:rPr>
              <a:t>Adulte </a:t>
            </a:r>
          </a:p>
          <a:p>
            <a:pPr lvl="3"/>
            <a:r>
              <a:rPr lang="fr-FR" dirty="0" err="1" smtClean="0">
                <a:solidFill>
                  <a:srgbClr val="18579B"/>
                </a:solidFill>
              </a:rPr>
              <a:t>Cefpodoxime</a:t>
            </a:r>
            <a:endParaRPr lang="fr-FR" dirty="0" smtClean="0">
              <a:solidFill>
                <a:srgbClr val="18579B"/>
              </a:solidFill>
            </a:endParaRPr>
          </a:p>
          <a:p>
            <a:pPr lvl="4"/>
            <a:r>
              <a:rPr lang="fr-FR" dirty="0" smtClean="0">
                <a:solidFill>
                  <a:srgbClr val="18579B"/>
                </a:solidFill>
              </a:rPr>
              <a:t>400 </a:t>
            </a:r>
            <a:r>
              <a:rPr lang="fr-FR" dirty="0">
                <a:solidFill>
                  <a:srgbClr val="18579B"/>
                </a:solidFill>
              </a:rPr>
              <a:t>mg/j en 2 prises par jour pour les otites et </a:t>
            </a:r>
            <a:r>
              <a:rPr lang="fr-FR" dirty="0" smtClean="0">
                <a:solidFill>
                  <a:srgbClr val="18579B"/>
                </a:solidFill>
              </a:rPr>
              <a:t>sinusites (</a:t>
            </a:r>
            <a:r>
              <a:rPr lang="fr-FR" dirty="0">
                <a:solidFill>
                  <a:srgbClr val="18579B"/>
                </a:solidFill>
              </a:rPr>
              <a:t>durée identique à l’amoxicilline</a:t>
            </a:r>
            <a:r>
              <a:rPr lang="fr-FR" dirty="0" smtClean="0">
                <a:solidFill>
                  <a:srgbClr val="18579B"/>
                </a:solidFill>
              </a:rPr>
              <a:t>)</a:t>
            </a:r>
            <a:endParaRPr lang="fr-FR" dirty="0">
              <a:solidFill>
                <a:srgbClr val="18579B"/>
              </a:solidFill>
            </a:endParaRPr>
          </a:p>
          <a:p>
            <a:pPr lvl="4"/>
            <a:r>
              <a:rPr lang="fr-FR" dirty="0">
                <a:solidFill>
                  <a:srgbClr val="18579B"/>
                </a:solidFill>
              </a:rPr>
              <a:t>200 mg/j  en 2 prises par jour pour </a:t>
            </a:r>
            <a:r>
              <a:rPr lang="fr-FR" dirty="0" smtClean="0">
                <a:solidFill>
                  <a:srgbClr val="18579B"/>
                </a:solidFill>
              </a:rPr>
              <a:t>les angines (durée 5 jours)</a:t>
            </a:r>
            <a:endParaRPr lang="fr-FR" dirty="0">
              <a:solidFill>
                <a:srgbClr val="18579B"/>
              </a:solidFill>
            </a:endParaRPr>
          </a:p>
          <a:p>
            <a:pPr lvl="2"/>
            <a:r>
              <a:rPr lang="fr-FR" dirty="0" err="1">
                <a:solidFill>
                  <a:srgbClr val="18579B"/>
                </a:solidFill>
              </a:rPr>
              <a:t>Céfuroxime-axétil</a:t>
            </a:r>
            <a:r>
              <a:rPr lang="fr-FR" dirty="0">
                <a:solidFill>
                  <a:srgbClr val="18579B"/>
                </a:solidFill>
              </a:rPr>
              <a:t> : 500 mg  en 2 prises par </a:t>
            </a:r>
            <a:r>
              <a:rPr lang="fr-FR" dirty="0" smtClean="0">
                <a:solidFill>
                  <a:srgbClr val="18579B"/>
                </a:solidFill>
              </a:rPr>
              <a:t>jour</a:t>
            </a:r>
          </a:p>
          <a:p>
            <a:pPr lvl="3"/>
            <a:r>
              <a:rPr lang="fr-FR" dirty="0" smtClean="0">
                <a:solidFill>
                  <a:srgbClr val="18579B"/>
                </a:solidFill>
              </a:rPr>
              <a:t>Durée 4 jours pour l’angine</a:t>
            </a:r>
          </a:p>
          <a:p>
            <a:pPr lvl="3"/>
            <a:r>
              <a:rPr lang="fr-FR" dirty="0">
                <a:solidFill>
                  <a:srgbClr val="18579B"/>
                </a:solidFill>
              </a:rPr>
              <a:t>D</a:t>
            </a:r>
            <a:r>
              <a:rPr lang="fr-FR" dirty="0" smtClean="0">
                <a:solidFill>
                  <a:srgbClr val="18579B"/>
                </a:solidFill>
              </a:rPr>
              <a:t>urée </a:t>
            </a:r>
            <a:r>
              <a:rPr lang="fr-FR" dirty="0">
                <a:solidFill>
                  <a:srgbClr val="18579B"/>
                </a:solidFill>
              </a:rPr>
              <a:t>identique à </a:t>
            </a:r>
            <a:r>
              <a:rPr lang="fr-FR" dirty="0" smtClean="0">
                <a:solidFill>
                  <a:srgbClr val="18579B"/>
                </a:solidFill>
              </a:rPr>
              <a:t>l’amoxicilline pour les autres indications</a:t>
            </a:r>
            <a:endParaRPr lang="fr-FR" dirty="0">
              <a:solidFill>
                <a:srgbClr val="18579B"/>
              </a:solidFill>
            </a:endParaRPr>
          </a:p>
          <a:p>
            <a:pPr lvl="3"/>
            <a:endParaRPr lang="fr-FR" dirty="0" smtClean="0">
              <a:solidFill>
                <a:srgbClr val="18579B"/>
              </a:solidFill>
            </a:endParaRPr>
          </a:p>
          <a:p>
            <a:pPr lvl="2"/>
            <a:endParaRPr lang="fr-FR" dirty="0">
              <a:solidFill>
                <a:srgbClr val="1857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318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364682" y="731528"/>
            <a:ext cx="9040760" cy="1336956"/>
          </a:xfrm>
        </p:spPr>
        <p:txBody>
          <a:bodyPr/>
          <a:lstStyle/>
          <a:p>
            <a:r>
              <a:rPr lang="fr-FR" sz="3600" dirty="0"/>
              <a:t>Les exceptions à l’amoxicilline </a:t>
            </a:r>
            <a:r>
              <a:rPr lang="fr-FR" sz="3600" dirty="0" smtClean="0"/>
              <a:t>en première ligne</a:t>
            </a:r>
            <a:br>
              <a:rPr lang="fr-FR" sz="3600" dirty="0" smtClean="0"/>
            </a:br>
            <a:r>
              <a:rPr lang="fr-FR" sz="2800" dirty="0" smtClean="0"/>
              <a:t>Allergie aux pénicillines &amp; aux céphalosporines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9275" y="2268721"/>
            <a:ext cx="8042276" cy="4343400"/>
          </a:xfrm>
        </p:spPr>
        <p:txBody>
          <a:bodyPr>
            <a:normAutofit fontScale="77500" lnSpcReduction="20000"/>
          </a:bodyPr>
          <a:lstStyle/>
          <a:p>
            <a:pPr lvl="1"/>
            <a:r>
              <a:rPr lang="fr-FR" dirty="0" smtClean="0">
                <a:solidFill>
                  <a:srgbClr val="18579B"/>
                </a:solidFill>
              </a:rPr>
              <a:t>OMA purulente et sinusite enfant (&lt;6 ans)  : </a:t>
            </a:r>
            <a:r>
              <a:rPr lang="fr-FR" dirty="0" err="1" smtClean="0">
                <a:solidFill>
                  <a:srgbClr val="18579B"/>
                </a:solidFill>
              </a:rPr>
              <a:t>Pediazole</a:t>
            </a:r>
            <a:r>
              <a:rPr lang="fr-FR" dirty="0" smtClean="0">
                <a:solidFill>
                  <a:srgbClr val="18579B"/>
                </a:solidFill>
              </a:rPr>
              <a:t>® : 50 mg d’érythromycine et 150 mg de </a:t>
            </a:r>
            <a:r>
              <a:rPr lang="fr-FR" dirty="0" err="1" smtClean="0">
                <a:solidFill>
                  <a:srgbClr val="18579B"/>
                </a:solidFill>
              </a:rPr>
              <a:t>sulfafurazole</a:t>
            </a:r>
            <a:r>
              <a:rPr lang="fr-FR" dirty="0">
                <a:solidFill>
                  <a:srgbClr val="18579B"/>
                </a:solidFill>
              </a:rPr>
              <a:t> </a:t>
            </a:r>
            <a:r>
              <a:rPr lang="fr-FR" dirty="0" smtClean="0">
                <a:solidFill>
                  <a:srgbClr val="18579B"/>
                </a:solidFill>
              </a:rPr>
              <a:t>en 3 prises par jour (durée identique à l’amoxicilline)</a:t>
            </a:r>
          </a:p>
          <a:p>
            <a:pPr lvl="1"/>
            <a:r>
              <a:rPr lang="fr-FR" dirty="0" smtClean="0">
                <a:solidFill>
                  <a:srgbClr val="18579B"/>
                </a:solidFill>
              </a:rPr>
              <a:t>Otite </a:t>
            </a:r>
            <a:r>
              <a:rPr lang="fr-FR" dirty="0">
                <a:solidFill>
                  <a:srgbClr val="18579B"/>
                </a:solidFill>
              </a:rPr>
              <a:t>et sinusite  (durée identique à l’amoxicilline</a:t>
            </a:r>
            <a:r>
              <a:rPr lang="fr-FR" dirty="0" smtClean="0">
                <a:solidFill>
                  <a:srgbClr val="18579B"/>
                </a:solidFill>
              </a:rPr>
              <a:t>)</a:t>
            </a:r>
          </a:p>
          <a:p>
            <a:pPr lvl="2"/>
            <a:r>
              <a:rPr lang="fr-FR" dirty="0">
                <a:solidFill>
                  <a:srgbClr val="18579B"/>
                </a:solidFill>
              </a:rPr>
              <a:t>e</a:t>
            </a:r>
            <a:r>
              <a:rPr lang="fr-FR" dirty="0" smtClean="0">
                <a:solidFill>
                  <a:srgbClr val="18579B"/>
                </a:solidFill>
              </a:rPr>
              <a:t>nfant &gt; 6 ans</a:t>
            </a:r>
            <a:r>
              <a:rPr lang="fr-FR" dirty="0">
                <a:solidFill>
                  <a:srgbClr val="18579B"/>
                </a:solidFill>
              </a:rPr>
              <a:t> </a:t>
            </a:r>
            <a:r>
              <a:rPr lang="fr-FR" dirty="0" smtClean="0">
                <a:solidFill>
                  <a:srgbClr val="18579B"/>
                </a:solidFill>
              </a:rPr>
              <a:t>:</a:t>
            </a:r>
            <a:r>
              <a:rPr lang="fr-FR" dirty="0">
                <a:solidFill>
                  <a:srgbClr val="18579B"/>
                </a:solidFill>
              </a:rPr>
              <a:t> </a:t>
            </a:r>
            <a:r>
              <a:rPr lang="fr-FR" dirty="0" err="1" smtClean="0">
                <a:solidFill>
                  <a:srgbClr val="18579B"/>
                </a:solidFill>
              </a:rPr>
              <a:t>Pyostacine</a:t>
            </a:r>
            <a:r>
              <a:rPr lang="fr-FR" dirty="0">
                <a:solidFill>
                  <a:srgbClr val="18579B"/>
                </a:solidFill>
              </a:rPr>
              <a:t>® : </a:t>
            </a:r>
            <a:r>
              <a:rPr lang="fr-FR" dirty="0" smtClean="0">
                <a:solidFill>
                  <a:srgbClr val="18579B"/>
                </a:solidFill>
              </a:rPr>
              <a:t>50 mg/kg/j  en </a:t>
            </a:r>
            <a:r>
              <a:rPr lang="fr-FR" dirty="0">
                <a:solidFill>
                  <a:srgbClr val="18579B"/>
                </a:solidFill>
              </a:rPr>
              <a:t>3 prises (durée identique à l’amoxicilline</a:t>
            </a:r>
            <a:r>
              <a:rPr lang="fr-FR" dirty="0" smtClean="0">
                <a:solidFill>
                  <a:srgbClr val="18579B"/>
                </a:solidFill>
              </a:rPr>
              <a:t>)</a:t>
            </a:r>
          </a:p>
          <a:p>
            <a:pPr lvl="2"/>
            <a:r>
              <a:rPr lang="fr-FR" dirty="0" smtClean="0">
                <a:solidFill>
                  <a:srgbClr val="18579B"/>
                </a:solidFill>
              </a:rPr>
              <a:t>adulte : </a:t>
            </a:r>
            <a:r>
              <a:rPr lang="fr-FR" dirty="0" err="1" smtClean="0">
                <a:solidFill>
                  <a:srgbClr val="18579B"/>
                </a:solidFill>
              </a:rPr>
              <a:t>Pyostacine</a:t>
            </a:r>
            <a:r>
              <a:rPr lang="fr-FR" dirty="0" smtClean="0">
                <a:solidFill>
                  <a:srgbClr val="18579B"/>
                </a:solidFill>
              </a:rPr>
              <a:t>® : 3 grammes/j  en </a:t>
            </a:r>
            <a:r>
              <a:rPr lang="fr-FR" dirty="0">
                <a:solidFill>
                  <a:srgbClr val="18579B"/>
                </a:solidFill>
              </a:rPr>
              <a:t>3 prises </a:t>
            </a:r>
            <a:endParaRPr lang="fr-FR" dirty="0" smtClean="0">
              <a:solidFill>
                <a:srgbClr val="18579B"/>
              </a:solidFill>
            </a:endParaRPr>
          </a:p>
          <a:p>
            <a:pPr lvl="1"/>
            <a:r>
              <a:rPr lang="fr-FR" dirty="0" smtClean="0">
                <a:solidFill>
                  <a:srgbClr val="18579B"/>
                </a:solidFill>
              </a:rPr>
              <a:t>Angine</a:t>
            </a:r>
          </a:p>
          <a:p>
            <a:pPr lvl="2"/>
            <a:r>
              <a:rPr lang="fr-FR" dirty="0" err="1" smtClean="0">
                <a:solidFill>
                  <a:srgbClr val="18579B"/>
                </a:solidFill>
              </a:rPr>
              <a:t>azithromycine</a:t>
            </a:r>
            <a:endParaRPr lang="fr-FR" dirty="0" smtClean="0">
              <a:solidFill>
                <a:srgbClr val="18579B"/>
              </a:solidFill>
            </a:endParaRPr>
          </a:p>
          <a:p>
            <a:pPr lvl="3"/>
            <a:r>
              <a:rPr lang="fr-FR" dirty="0" smtClean="0">
                <a:solidFill>
                  <a:srgbClr val="18579B"/>
                </a:solidFill>
              </a:rPr>
              <a:t>Enfant : 20mg/kg/j en une prise par j pour 3 j</a:t>
            </a:r>
          </a:p>
          <a:p>
            <a:pPr lvl="3"/>
            <a:r>
              <a:rPr lang="fr-FR" dirty="0">
                <a:solidFill>
                  <a:srgbClr val="18579B"/>
                </a:solidFill>
              </a:rPr>
              <a:t>Adulte : 500 mg/j </a:t>
            </a:r>
            <a:r>
              <a:rPr lang="fr-FR" dirty="0" smtClean="0">
                <a:solidFill>
                  <a:srgbClr val="18579B"/>
                </a:solidFill>
              </a:rPr>
              <a:t>en une </a:t>
            </a:r>
            <a:r>
              <a:rPr lang="fr-FR" dirty="0">
                <a:solidFill>
                  <a:srgbClr val="18579B"/>
                </a:solidFill>
              </a:rPr>
              <a:t>prises pour </a:t>
            </a:r>
            <a:r>
              <a:rPr lang="fr-FR" dirty="0" smtClean="0">
                <a:solidFill>
                  <a:srgbClr val="18579B"/>
                </a:solidFill>
              </a:rPr>
              <a:t>j pour 3 j</a:t>
            </a:r>
          </a:p>
          <a:p>
            <a:pPr lvl="2"/>
            <a:r>
              <a:rPr lang="fr-FR" dirty="0" err="1">
                <a:solidFill>
                  <a:srgbClr val="18579B"/>
                </a:solidFill>
              </a:rPr>
              <a:t>c</a:t>
            </a:r>
            <a:r>
              <a:rPr lang="fr-FR" dirty="0" err="1" smtClean="0">
                <a:solidFill>
                  <a:srgbClr val="18579B"/>
                </a:solidFill>
              </a:rPr>
              <a:t>larithromycine</a:t>
            </a:r>
            <a:endParaRPr lang="fr-FR" dirty="0" smtClean="0">
              <a:solidFill>
                <a:srgbClr val="18579B"/>
              </a:solidFill>
            </a:endParaRPr>
          </a:p>
          <a:p>
            <a:pPr lvl="3"/>
            <a:r>
              <a:rPr lang="fr-FR" dirty="0">
                <a:solidFill>
                  <a:srgbClr val="18579B"/>
                </a:solidFill>
              </a:rPr>
              <a:t>Enfant : </a:t>
            </a:r>
            <a:r>
              <a:rPr lang="fr-FR" dirty="0" smtClean="0">
                <a:solidFill>
                  <a:srgbClr val="18579B"/>
                </a:solidFill>
              </a:rPr>
              <a:t>15 mg</a:t>
            </a:r>
            <a:r>
              <a:rPr lang="fr-FR" dirty="0">
                <a:solidFill>
                  <a:srgbClr val="18579B"/>
                </a:solidFill>
              </a:rPr>
              <a:t>/</a:t>
            </a:r>
            <a:r>
              <a:rPr lang="fr-FR" dirty="0" smtClean="0">
                <a:solidFill>
                  <a:srgbClr val="18579B"/>
                </a:solidFill>
              </a:rPr>
              <a:t>kg/j </a:t>
            </a:r>
            <a:r>
              <a:rPr lang="fr-FR" dirty="0">
                <a:solidFill>
                  <a:srgbClr val="18579B"/>
                </a:solidFill>
              </a:rPr>
              <a:t>en </a:t>
            </a:r>
            <a:r>
              <a:rPr lang="fr-FR" dirty="0" smtClean="0">
                <a:solidFill>
                  <a:srgbClr val="18579B"/>
                </a:solidFill>
              </a:rPr>
              <a:t>deux prises </a:t>
            </a:r>
            <a:r>
              <a:rPr lang="fr-FR" dirty="0">
                <a:solidFill>
                  <a:srgbClr val="18579B"/>
                </a:solidFill>
              </a:rPr>
              <a:t>par j pour </a:t>
            </a:r>
            <a:r>
              <a:rPr lang="fr-FR" dirty="0" smtClean="0">
                <a:solidFill>
                  <a:srgbClr val="18579B"/>
                </a:solidFill>
              </a:rPr>
              <a:t>5 </a:t>
            </a:r>
            <a:r>
              <a:rPr lang="fr-FR" dirty="0">
                <a:solidFill>
                  <a:srgbClr val="18579B"/>
                </a:solidFill>
              </a:rPr>
              <a:t>j</a:t>
            </a:r>
          </a:p>
          <a:p>
            <a:pPr lvl="3"/>
            <a:r>
              <a:rPr lang="fr-FR" dirty="0" smtClean="0">
                <a:solidFill>
                  <a:srgbClr val="18579B"/>
                </a:solidFill>
              </a:rPr>
              <a:t>Adulte : 500 mg/j en  deux prises pour 5 j</a:t>
            </a:r>
          </a:p>
          <a:p>
            <a:pPr lvl="2"/>
            <a:r>
              <a:rPr lang="fr-FR" dirty="0" err="1">
                <a:solidFill>
                  <a:srgbClr val="18579B"/>
                </a:solidFill>
              </a:rPr>
              <a:t>j</a:t>
            </a:r>
            <a:r>
              <a:rPr lang="fr-FR" dirty="0" err="1" smtClean="0">
                <a:solidFill>
                  <a:srgbClr val="18579B"/>
                </a:solidFill>
              </a:rPr>
              <a:t>osamycine</a:t>
            </a:r>
            <a:endParaRPr lang="fr-FR" dirty="0" smtClean="0">
              <a:solidFill>
                <a:srgbClr val="18579B"/>
              </a:solidFill>
            </a:endParaRPr>
          </a:p>
          <a:p>
            <a:pPr lvl="3"/>
            <a:r>
              <a:rPr lang="fr-FR" dirty="0">
                <a:solidFill>
                  <a:srgbClr val="18579B"/>
                </a:solidFill>
              </a:rPr>
              <a:t>Enfant : </a:t>
            </a:r>
            <a:r>
              <a:rPr lang="fr-FR" dirty="0" smtClean="0">
                <a:solidFill>
                  <a:srgbClr val="18579B"/>
                </a:solidFill>
              </a:rPr>
              <a:t>50 </a:t>
            </a:r>
            <a:r>
              <a:rPr lang="fr-FR" dirty="0">
                <a:solidFill>
                  <a:srgbClr val="18579B"/>
                </a:solidFill>
              </a:rPr>
              <a:t>mg/kg/j en deux prises par j pour 5 j</a:t>
            </a:r>
          </a:p>
          <a:p>
            <a:pPr lvl="3"/>
            <a:r>
              <a:rPr lang="fr-FR" dirty="0">
                <a:solidFill>
                  <a:srgbClr val="18579B"/>
                </a:solidFill>
              </a:rPr>
              <a:t>Adulte : </a:t>
            </a:r>
            <a:r>
              <a:rPr lang="fr-FR" dirty="0" smtClean="0">
                <a:solidFill>
                  <a:srgbClr val="18579B"/>
                </a:solidFill>
              </a:rPr>
              <a:t>2 g/</a:t>
            </a:r>
            <a:r>
              <a:rPr lang="fr-FR" dirty="0">
                <a:solidFill>
                  <a:srgbClr val="18579B"/>
                </a:solidFill>
              </a:rPr>
              <a:t>j en  deux prises pour 5 j</a:t>
            </a:r>
          </a:p>
          <a:p>
            <a:pPr lvl="2"/>
            <a:endParaRPr lang="fr-FR" dirty="0" smtClean="0">
              <a:solidFill>
                <a:srgbClr val="1857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440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s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Brise.thmx</Template>
  <TotalTime>2806</TotalTime>
  <Words>689</Words>
  <Application>Microsoft Macintosh PowerPoint</Application>
  <PresentationFormat>Présentation à l'écran (4:3)</PresentationFormat>
  <Paragraphs>79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Brise</vt:lpstr>
      <vt:lpstr>RECOMMANDATIONS INFECTIONS RESPIRATOIRES HAUTES DE L’ADULTE ET DE L’ENFANT</vt:lpstr>
      <vt:lpstr>Les nouvelles « donnes » de l’antibiothérapie</vt:lpstr>
      <vt:lpstr>Recommandations SPILF/GPIP-SFP</vt:lpstr>
      <vt:lpstr> L’amoxicilline est la molécule recommandée en première intention dans l’immense majorité des situations où les antibiotiques sont justifiés Enfants</vt:lpstr>
      <vt:lpstr> L’amoxicilline est la molécule recommandée en première intention dans l’immense majorité des situations où les antibiotiques sont justifiés Adultes</vt:lpstr>
      <vt:lpstr>Les exceptions à l’amoxicilline en première ligne Situations cliniques</vt:lpstr>
      <vt:lpstr>Les exceptions à l’amoxicilline en première ligne Allergie aux pénicillines (1)</vt:lpstr>
      <vt:lpstr>Les exceptions à l’amoxicilline en première ligne Allergie aux pénicillines &amp; aux céphalosporines</vt:lpstr>
    </vt:vector>
  </TitlesOfParts>
  <Company>ARREPI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ESCMID Guideline for the diagnosis and management of Candida Diseases 2012: Non neutropenic adult patients</dc:title>
  <dc:creator>Benoit Guery</dc:creator>
  <cp:lastModifiedBy>Benoit Guery</cp:lastModifiedBy>
  <cp:revision>67</cp:revision>
  <dcterms:created xsi:type="dcterms:W3CDTF">2013-04-22T14:21:17Z</dcterms:created>
  <dcterms:modified xsi:type="dcterms:W3CDTF">2013-09-24T19:03:02Z</dcterms:modified>
</cp:coreProperties>
</file>