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33"/>
  </p:notesMasterIdLst>
  <p:sldIdLst>
    <p:sldId id="375" r:id="rId6"/>
    <p:sldId id="376" r:id="rId7"/>
    <p:sldId id="377" r:id="rId8"/>
    <p:sldId id="378" r:id="rId9"/>
    <p:sldId id="296" r:id="rId10"/>
    <p:sldId id="379" r:id="rId11"/>
    <p:sldId id="380" r:id="rId12"/>
    <p:sldId id="313" r:id="rId13"/>
    <p:sldId id="332" r:id="rId14"/>
    <p:sldId id="367" r:id="rId15"/>
    <p:sldId id="327" r:id="rId16"/>
    <p:sldId id="328" r:id="rId17"/>
    <p:sldId id="350" r:id="rId18"/>
    <p:sldId id="381" r:id="rId19"/>
    <p:sldId id="382" r:id="rId20"/>
    <p:sldId id="383" r:id="rId21"/>
    <p:sldId id="351" r:id="rId22"/>
    <p:sldId id="370" r:id="rId23"/>
    <p:sldId id="372" r:id="rId24"/>
    <p:sldId id="373" r:id="rId25"/>
    <p:sldId id="321" r:id="rId26"/>
    <p:sldId id="374" r:id="rId27"/>
    <p:sldId id="333" r:id="rId28"/>
    <p:sldId id="320" r:id="rId29"/>
    <p:sldId id="391" r:id="rId30"/>
    <p:sldId id="341" r:id="rId31"/>
    <p:sldId id="392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NI" id="{04B40706-BD14-4FF0-984B-A2A731D2D6B1}">
          <p14:sldIdLst>
            <p14:sldId id="375"/>
            <p14:sldId id="376"/>
            <p14:sldId id="377"/>
            <p14:sldId id="378"/>
            <p14:sldId id="296"/>
            <p14:sldId id="379"/>
            <p14:sldId id="380"/>
            <p14:sldId id="313"/>
            <p14:sldId id="332"/>
            <p14:sldId id="367"/>
            <p14:sldId id="327"/>
            <p14:sldId id="328"/>
            <p14:sldId id="350"/>
            <p14:sldId id="381"/>
            <p14:sldId id="382"/>
            <p14:sldId id="383"/>
            <p14:sldId id="351"/>
            <p14:sldId id="370"/>
            <p14:sldId id="372"/>
            <p14:sldId id="373"/>
            <p14:sldId id="321"/>
            <p14:sldId id="374"/>
            <p14:sldId id="333"/>
            <p14:sldId id="320"/>
            <p14:sldId id="391"/>
            <p14:sldId id="341"/>
            <p14:sldId id="39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15A16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E25D6-1506-418F-BE79-90775C31589F}" v="5" dt="2020-08-25T17:36:23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2" y="-1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oche, Alexiane /FR" userId="2465aa49-0d17-4b13-b753-628501ef6a4b" providerId="ADAL" clId="{CC4E25D6-1506-418F-BE79-90775C31589F}"/>
    <pc:docChg chg="undo custSel addSld delSld modSld sldOrd modSection">
      <pc:chgData name="Baloche, Alexiane /FR" userId="2465aa49-0d17-4b13-b753-628501ef6a4b" providerId="ADAL" clId="{CC4E25D6-1506-418F-BE79-90775C31589F}" dt="2020-08-25T17:36:26.563" v="177" actId="2696"/>
      <pc:docMkLst>
        <pc:docMk/>
      </pc:docMkLst>
      <pc:sldChg chg="modSp del">
        <pc:chgData name="Baloche, Alexiane /FR" userId="2465aa49-0d17-4b13-b753-628501ef6a4b" providerId="ADAL" clId="{CC4E25D6-1506-418F-BE79-90775C31589F}" dt="2020-08-25T17:36:26.563" v="177" actId="2696"/>
        <pc:sldMkLst>
          <pc:docMk/>
          <pc:sldMk cId="875118123" sldId="257"/>
        </pc:sldMkLst>
        <pc:spChg chg="mod">
          <ac:chgData name="Baloche, Alexiane /FR" userId="2465aa49-0d17-4b13-b753-628501ef6a4b" providerId="ADAL" clId="{CC4E25D6-1506-418F-BE79-90775C31589F}" dt="2020-08-25T17:34:47.563" v="76" actId="20577"/>
          <ac:spMkLst>
            <pc:docMk/>
            <pc:sldMk cId="875118123" sldId="257"/>
            <ac:spMk id="2" creationId="{9ECA3A50-46B1-43B3-8FC3-C254884DE92B}"/>
          </ac:spMkLst>
        </pc:spChg>
        <pc:spChg chg="mod">
          <ac:chgData name="Baloche, Alexiane /FR" userId="2465aa49-0d17-4b13-b753-628501ef6a4b" providerId="ADAL" clId="{CC4E25D6-1506-418F-BE79-90775C31589F}" dt="2020-08-25T17:35:26.726" v="146" actId="20577"/>
          <ac:spMkLst>
            <pc:docMk/>
            <pc:sldMk cId="875118123" sldId="257"/>
            <ac:spMk id="3" creationId="{DB3BFBC0-587D-41C6-B230-9BD5556F6AF6}"/>
          </ac:spMkLst>
        </pc:spChg>
        <pc:spChg chg="mod">
          <ac:chgData name="Baloche, Alexiane /FR" userId="2465aa49-0d17-4b13-b753-628501ef6a4b" providerId="ADAL" clId="{CC4E25D6-1506-418F-BE79-90775C31589F}" dt="2020-08-25T17:34:57.975" v="98" actId="20577"/>
          <ac:spMkLst>
            <pc:docMk/>
            <pc:sldMk cId="875118123" sldId="257"/>
            <ac:spMk id="4" creationId="{76254443-F49A-4746-AA18-32F1F5E47DD9}"/>
          </ac:spMkLst>
        </pc:spChg>
      </pc:sldChg>
      <pc:sldChg chg="delSp modSp">
        <pc:chgData name="Baloche, Alexiane /FR" userId="2465aa49-0d17-4b13-b753-628501ef6a4b" providerId="ADAL" clId="{CC4E25D6-1506-418F-BE79-90775C31589F}" dt="2020-08-25T17:34:02.013" v="8" actId="478"/>
        <pc:sldMkLst>
          <pc:docMk/>
          <pc:sldMk cId="0" sldId="272"/>
        </pc:sldMkLst>
        <pc:spChg chg="del">
          <ac:chgData name="Baloche, Alexiane /FR" userId="2465aa49-0d17-4b13-b753-628501ef6a4b" providerId="ADAL" clId="{CC4E25D6-1506-418F-BE79-90775C31589F}" dt="2020-08-25T17:33:52.914" v="6" actId="478"/>
          <ac:spMkLst>
            <pc:docMk/>
            <pc:sldMk cId="0" sldId="272"/>
            <ac:spMk id="2" creationId="{F147C30C-BB05-4785-B091-4602DF6EC02E}"/>
          </ac:spMkLst>
        </pc:spChg>
        <pc:spChg chg="del">
          <ac:chgData name="Baloche, Alexiane /FR" userId="2465aa49-0d17-4b13-b753-628501ef6a4b" providerId="ADAL" clId="{CC4E25D6-1506-418F-BE79-90775C31589F}" dt="2020-08-25T17:34:02.013" v="8" actId="478"/>
          <ac:spMkLst>
            <pc:docMk/>
            <pc:sldMk cId="0" sldId="272"/>
            <ac:spMk id="10" creationId="{D4474834-5D90-4337-BC69-799A5DB321CD}"/>
          </ac:spMkLst>
        </pc:spChg>
        <pc:spChg chg="mod">
          <ac:chgData name="Baloche, Alexiane /FR" userId="2465aa49-0d17-4b13-b753-628501ef6a4b" providerId="ADAL" clId="{CC4E25D6-1506-418F-BE79-90775C31589F}" dt="2020-08-25T17:33:49.499" v="5" actId="20577"/>
          <ac:spMkLst>
            <pc:docMk/>
            <pc:sldMk cId="0" sldId="272"/>
            <ac:spMk id="15362" creationId="{00000000-0000-0000-0000-000000000000}"/>
          </ac:spMkLst>
        </pc:spChg>
        <pc:picChg chg="del">
          <ac:chgData name="Baloche, Alexiane /FR" userId="2465aa49-0d17-4b13-b753-628501ef6a4b" providerId="ADAL" clId="{CC4E25D6-1506-418F-BE79-90775C31589F}" dt="2020-08-25T17:33:54.500" v="7" actId="478"/>
          <ac:picMkLst>
            <pc:docMk/>
            <pc:sldMk cId="0" sldId="272"/>
            <ac:picMk id="3" creationId="{DB8AE484-1F4B-4E45-9708-34F2D752DC51}"/>
          </ac:picMkLst>
        </pc:picChg>
      </pc:sldChg>
      <pc:sldChg chg="modSp">
        <pc:chgData name="Baloche, Alexiane /FR" userId="2465aa49-0d17-4b13-b753-628501ef6a4b" providerId="ADAL" clId="{CC4E25D6-1506-418F-BE79-90775C31589F}" dt="2020-08-25T17:34:36.993" v="70" actId="20577"/>
        <pc:sldMkLst>
          <pc:docMk/>
          <pc:sldMk cId="3899122353" sldId="274"/>
        </pc:sldMkLst>
        <pc:spChg chg="mod">
          <ac:chgData name="Baloche, Alexiane /FR" userId="2465aa49-0d17-4b13-b753-628501ef6a4b" providerId="ADAL" clId="{CC4E25D6-1506-418F-BE79-90775C31589F}" dt="2020-08-25T17:34:13.607" v="27" actId="20577"/>
          <ac:spMkLst>
            <pc:docMk/>
            <pc:sldMk cId="3899122353" sldId="274"/>
            <ac:spMk id="5" creationId="{6DB8F9D8-80F2-46F1-AC6C-66F2348CA187}"/>
          </ac:spMkLst>
        </pc:spChg>
        <pc:spChg chg="mod">
          <ac:chgData name="Baloche, Alexiane /FR" userId="2465aa49-0d17-4b13-b753-628501ef6a4b" providerId="ADAL" clId="{CC4E25D6-1506-418F-BE79-90775C31589F}" dt="2020-08-25T17:34:36.993" v="70" actId="20577"/>
          <ac:spMkLst>
            <pc:docMk/>
            <pc:sldMk cId="3899122353" sldId="274"/>
            <ac:spMk id="6" creationId="{C7D95600-0280-4354-BB10-10A3A33436B1}"/>
          </ac:spMkLst>
        </pc:spChg>
      </pc:sldChg>
      <pc:sldChg chg="add">
        <pc:chgData name="Baloche, Alexiane /FR" userId="2465aa49-0d17-4b13-b753-628501ef6a4b" providerId="ADAL" clId="{CC4E25D6-1506-418F-BE79-90775C31589F}" dt="2020-08-25T17:36:23.340" v="176"/>
        <pc:sldMkLst>
          <pc:docMk/>
          <pc:sldMk cId="3370035101" sldId="275"/>
        </pc:sldMkLst>
      </pc:sldChg>
      <pc:sldChg chg="del">
        <pc:chgData name="Baloche, Alexiane /FR" userId="2465aa49-0d17-4b13-b753-628501ef6a4b" providerId="ADAL" clId="{CC4E25D6-1506-418F-BE79-90775C31589F}" dt="2020-08-25T17:36:17.891" v="165" actId="2696"/>
        <pc:sldMkLst>
          <pc:docMk/>
          <pc:sldMk cId="2037361005" sldId="434"/>
        </pc:sldMkLst>
      </pc:sldChg>
      <pc:sldChg chg="del">
        <pc:chgData name="Baloche, Alexiane /FR" userId="2465aa49-0d17-4b13-b753-628501ef6a4b" providerId="ADAL" clId="{CC4E25D6-1506-418F-BE79-90775C31589F}" dt="2020-08-25T17:36:17.742" v="164" actId="2696"/>
        <pc:sldMkLst>
          <pc:docMk/>
          <pc:sldMk cId="1578846231" sldId="639"/>
        </pc:sldMkLst>
      </pc:sldChg>
      <pc:sldChg chg="del">
        <pc:chgData name="Baloche, Alexiane /FR" userId="2465aa49-0d17-4b13-b753-628501ef6a4b" providerId="ADAL" clId="{CC4E25D6-1506-418F-BE79-90775C31589F}" dt="2020-08-25T17:36:15.750" v="156" actId="2696"/>
        <pc:sldMkLst>
          <pc:docMk/>
          <pc:sldMk cId="3388912619" sldId="729"/>
        </pc:sldMkLst>
      </pc:sldChg>
      <pc:sldChg chg="del">
        <pc:chgData name="Baloche, Alexiane /FR" userId="2465aa49-0d17-4b13-b753-628501ef6a4b" providerId="ADAL" clId="{CC4E25D6-1506-418F-BE79-90775C31589F}" dt="2020-08-25T17:36:15.452" v="154" actId="2696"/>
        <pc:sldMkLst>
          <pc:docMk/>
          <pc:sldMk cId="3746902323" sldId="751"/>
        </pc:sldMkLst>
      </pc:sldChg>
      <pc:sldChg chg="del">
        <pc:chgData name="Baloche, Alexiane /FR" userId="2465aa49-0d17-4b13-b753-628501ef6a4b" providerId="ADAL" clId="{CC4E25D6-1506-418F-BE79-90775C31589F}" dt="2020-08-25T17:36:18.409" v="167" actId="2696"/>
        <pc:sldMkLst>
          <pc:docMk/>
          <pc:sldMk cId="2463861282" sldId="779"/>
        </pc:sldMkLst>
      </pc:sldChg>
      <pc:sldChg chg="del">
        <pc:chgData name="Baloche, Alexiane /FR" userId="2465aa49-0d17-4b13-b753-628501ef6a4b" providerId="ADAL" clId="{CC4E25D6-1506-418F-BE79-90775C31589F}" dt="2020-08-25T17:36:18.681" v="170" actId="2696"/>
        <pc:sldMkLst>
          <pc:docMk/>
          <pc:sldMk cId="3355988925" sldId="794"/>
        </pc:sldMkLst>
      </pc:sldChg>
      <pc:sldChg chg="del">
        <pc:chgData name="Baloche, Alexiane /FR" userId="2465aa49-0d17-4b13-b753-628501ef6a4b" providerId="ADAL" clId="{CC4E25D6-1506-418F-BE79-90775C31589F}" dt="2020-08-25T17:36:17.320" v="162" actId="2696"/>
        <pc:sldMkLst>
          <pc:docMk/>
          <pc:sldMk cId="3093411110" sldId="1804"/>
        </pc:sldMkLst>
      </pc:sldChg>
      <pc:sldChg chg="del">
        <pc:chgData name="Baloche, Alexiane /FR" userId="2465aa49-0d17-4b13-b753-628501ef6a4b" providerId="ADAL" clId="{CC4E25D6-1506-418F-BE79-90775C31589F}" dt="2020-08-25T17:36:18.485" v="168" actId="2696"/>
        <pc:sldMkLst>
          <pc:docMk/>
          <pc:sldMk cId="742429681" sldId="1807"/>
        </pc:sldMkLst>
      </pc:sldChg>
      <pc:sldChg chg="del">
        <pc:chgData name="Baloche, Alexiane /FR" userId="2465aa49-0d17-4b13-b753-628501ef6a4b" providerId="ADAL" clId="{CC4E25D6-1506-418F-BE79-90775C31589F}" dt="2020-08-25T17:36:19.310" v="174" actId="2696"/>
        <pc:sldMkLst>
          <pc:docMk/>
          <pc:sldMk cId="500712898" sldId="1808"/>
        </pc:sldMkLst>
      </pc:sldChg>
      <pc:sldChg chg="del">
        <pc:chgData name="Baloche, Alexiane /FR" userId="2465aa49-0d17-4b13-b753-628501ef6a4b" providerId="ADAL" clId="{CC4E25D6-1506-418F-BE79-90775C31589F}" dt="2020-08-25T17:36:15.589" v="155" actId="2696"/>
        <pc:sldMkLst>
          <pc:docMk/>
          <pc:sldMk cId="3285864697" sldId="1816"/>
        </pc:sldMkLst>
      </pc:sldChg>
      <pc:sldChg chg="del">
        <pc:chgData name="Baloche, Alexiane /FR" userId="2465aa49-0d17-4b13-b753-628501ef6a4b" providerId="ADAL" clId="{CC4E25D6-1506-418F-BE79-90775C31589F}" dt="2020-08-25T17:36:19.267" v="173" actId="2696"/>
        <pc:sldMkLst>
          <pc:docMk/>
          <pc:sldMk cId="1014067511" sldId="1822"/>
        </pc:sldMkLst>
      </pc:sldChg>
      <pc:sldChg chg="del">
        <pc:chgData name="Baloche, Alexiane /FR" userId="2465aa49-0d17-4b13-b753-628501ef6a4b" providerId="ADAL" clId="{CC4E25D6-1506-418F-BE79-90775C31589F}" dt="2020-08-25T17:36:18.894" v="171" actId="2696"/>
        <pc:sldMkLst>
          <pc:docMk/>
          <pc:sldMk cId="1503732738" sldId="3243"/>
        </pc:sldMkLst>
      </pc:sldChg>
      <pc:sldChg chg="del">
        <pc:chgData name="Baloche, Alexiane /FR" userId="2465aa49-0d17-4b13-b753-628501ef6a4b" providerId="ADAL" clId="{CC4E25D6-1506-418F-BE79-90775C31589F}" dt="2020-08-25T17:36:18.169" v="166" actId="2696"/>
        <pc:sldMkLst>
          <pc:docMk/>
          <pc:sldMk cId="2088571718" sldId="3244"/>
        </pc:sldMkLst>
      </pc:sldChg>
      <pc:sldChg chg="del">
        <pc:chgData name="Baloche, Alexiane /FR" userId="2465aa49-0d17-4b13-b753-628501ef6a4b" providerId="ADAL" clId="{CC4E25D6-1506-418F-BE79-90775C31589F}" dt="2020-08-25T17:36:16.246" v="158" actId="2696"/>
        <pc:sldMkLst>
          <pc:docMk/>
          <pc:sldMk cId="1864746975" sldId="3252"/>
        </pc:sldMkLst>
      </pc:sldChg>
      <pc:sldChg chg="del">
        <pc:chgData name="Baloche, Alexiane /FR" userId="2465aa49-0d17-4b13-b753-628501ef6a4b" providerId="ADAL" clId="{CC4E25D6-1506-418F-BE79-90775C31589F}" dt="2020-08-25T17:36:19.221" v="172" actId="2696"/>
        <pc:sldMkLst>
          <pc:docMk/>
          <pc:sldMk cId="1896583007" sldId="3254"/>
        </pc:sldMkLst>
      </pc:sldChg>
      <pc:sldChg chg="del">
        <pc:chgData name="Baloche, Alexiane /FR" userId="2465aa49-0d17-4b13-b753-628501ef6a4b" providerId="ADAL" clId="{CC4E25D6-1506-418F-BE79-90775C31589F}" dt="2020-08-25T17:36:16.778" v="160" actId="2696"/>
        <pc:sldMkLst>
          <pc:docMk/>
          <pc:sldMk cId="1905659254" sldId="3266"/>
        </pc:sldMkLst>
      </pc:sldChg>
      <pc:sldChg chg="del ord">
        <pc:chgData name="Baloche, Alexiane /FR" userId="2465aa49-0d17-4b13-b753-628501ef6a4b" providerId="ADAL" clId="{CC4E25D6-1506-418F-BE79-90775C31589F}" dt="2020-08-25T17:36:15.287" v="153" actId="2696"/>
        <pc:sldMkLst>
          <pc:docMk/>
          <pc:sldMk cId="709769501" sldId="3271"/>
        </pc:sldMkLst>
      </pc:sldChg>
      <pc:sldChg chg="del">
        <pc:chgData name="Baloche, Alexiane /FR" userId="2465aa49-0d17-4b13-b753-628501ef6a4b" providerId="ADAL" clId="{CC4E25D6-1506-418F-BE79-90775C31589F}" dt="2020-08-25T17:36:16.404" v="159" actId="2696"/>
        <pc:sldMkLst>
          <pc:docMk/>
          <pc:sldMk cId="1631134325" sldId="3272"/>
        </pc:sldMkLst>
      </pc:sldChg>
      <pc:sldChg chg="del">
        <pc:chgData name="Baloche, Alexiane /FR" userId="2465aa49-0d17-4b13-b753-628501ef6a4b" providerId="ADAL" clId="{CC4E25D6-1506-418F-BE79-90775C31589F}" dt="2020-08-25T17:36:16.919" v="161" actId="2696"/>
        <pc:sldMkLst>
          <pc:docMk/>
          <pc:sldMk cId="1855856354" sldId="3273"/>
        </pc:sldMkLst>
      </pc:sldChg>
      <pc:sldChg chg="del">
        <pc:chgData name="Baloche, Alexiane /FR" userId="2465aa49-0d17-4b13-b753-628501ef6a4b" providerId="ADAL" clId="{CC4E25D6-1506-418F-BE79-90775C31589F}" dt="2020-08-25T17:36:17.446" v="163" actId="2696"/>
        <pc:sldMkLst>
          <pc:docMk/>
          <pc:sldMk cId="161280632" sldId="3282"/>
        </pc:sldMkLst>
      </pc:sldChg>
      <pc:sldChg chg="del">
        <pc:chgData name="Baloche, Alexiane /FR" userId="2465aa49-0d17-4b13-b753-628501ef6a4b" providerId="ADAL" clId="{CC4E25D6-1506-418F-BE79-90775C31589F}" dt="2020-08-25T17:36:18.574" v="169" actId="2696"/>
        <pc:sldMkLst>
          <pc:docMk/>
          <pc:sldMk cId="986076432" sldId="3284"/>
        </pc:sldMkLst>
      </pc:sldChg>
      <pc:sldChg chg="del">
        <pc:chgData name="Baloche, Alexiane /FR" userId="2465aa49-0d17-4b13-b753-628501ef6a4b" providerId="ADAL" clId="{CC4E25D6-1506-418F-BE79-90775C31589F}" dt="2020-08-25T17:36:15.919" v="157" actId="2696"/>
        <pc:sldMkLst>
          <pc:docMk/>
          <pc:sldMk cId="315091702" sldId="3285"/>
        </pc:sldMkLst>
      </pc:sldChg>
      <pc:sldChg chg="add del">
        <pc:chgData name="Baloche, Alexiane /FR" userId="2465aa49-0d17-4b13-b753-628501ef6a4b" providerId="ADAL" clId="{CC4E25D6-1506-418F-BE79-90775C31589F}" dt="2020-08-25T17:35:49.540" v="150" actId="2696"/>
        <pc:sldMkLst>
          <pc:docMk/>
          <pc:sldMk cId="3018347100" sldId="3286"/>
        </pc:sldMkLst>
      </pc:sldChg>
      <pc:sldChg chg="add del">
        <pc:chgData name="Baloche, Alexiane /FR" userId="2465aa49-0d17-4b13-b753-628501ef6a4b" providerId="ADAL" clId="{CC4E25D6-1506-418F-BE79-90775C31589F}" dt="2020-08-25T17:35:47.723" v="149" actId="2696"/>
        <pc:sldMkLst>
          <pc:docMk/>
          <pc:sldMk cId="2921544524" sldId="3287"/>
        </pc:sldMkLst>
      </pc:sldChg>
      <pc:sldMasterChg chg="delSldLayout">
        <pc:chgData name="Baloche, Alexiane /FR" userId="2465aa49-0d17-4b13-b753-628501ef6a4b" providerId="ADAL" clId="{CC4E25D6-1506-418F-BE79-90775C31589F}" dt="2020-08-25T17:36:19.313" v="175" actId="2696"/>
        <pc:sldMasterMkLst>
          <pc:docMk/>
          <pc:sldMasterMk cId="3420772763" sldId="2147483660"/>
        </pc:sldMasterMkLst>
        <pc:sldLayoutChg chg="del">
          <pc:chgData name="Baloche, Alexiane /FR" userId="2465aa49-0d17-4b13-b753-628501ef6a4b" providerId="ADAL" clId="{CC4E25D6-1506-418F-BE79-90775C31589F}" dt="2020-08-25T17:36:19.313" v="175" actId="2696"/>
          <pc:sldLayoutMkLst>
            <pc:docMk/>
            <pc:sldMasterMk cId="3420772763" sldId="2147483660"/>
            <pc:sldLayoutMk cId="1399529198" sldId="214748368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EF6F-8138-4CAA-8583-FDD4F3FDAA6F}" type="datetimeFigureOut">
              <a:rPr lang="fr-FR" smtClean="0"/>
              <a:t>10/12/2020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1BA3-D101-4E69-A926-13DD78C99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82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6868" name="Espace réservé de l'en-têt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69" name="Espace réservé du pied de page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70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5DFEADC-5AE0-BD4A-BD0F-7B6F6B503967}" type="slidenum">
              <a:rPr lang="fr-FR" altLang="fr-FR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31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79444-A3C5-465E-92F4-9739FBD30B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253033"/>
            <a:ext cx="8172033" cy="2491286"/>
          </a:xfrm>
          <a:solidFill>
            <a:srgbClr val="0055A5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3825737"/>
            <a:ext cx="8172033" cy="528874"/>
          </a:xfrm>
          <a:solidFill>
            <a:srgbClr val="15A160"/>
          </a:solidFill>
        </p:spPr>
        <p:txBody>
          <a:bodyPr anchor="ctr"/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4767263"/>
            <a:ext cx="7631487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8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2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3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5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1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9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4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6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7602913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9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3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7602912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7602912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4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9175" y="4767263"/>
            <a:ext cx="7602388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F86FF0-F970-42F0-9865-E9777B3CA7D6}"/>
              </a:ext>
            </a:extLst>
          </p:cNvPr>
          <p:cNvSpPr/>
          <p:nvPr userDrawn="1"/>
        </p:nvSpPr>
        <p:spPr>
          <a:xfrm>
            <a:off x="274320" y="697230"/>
            <a:ext cx="8755380" cy="84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7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4" y="712800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/>
              <a:t>Subtitle, 22 pts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37563" y="4793075"/>
            <a:ext cx="7613499" cy="215444"/>
          </a:xfrm>
        </p:spPr>
        <p:txBody>
          <a:bodyPr/>
          <a:lstStyle/>
          <a:p>
            <a:r>
              <a:rPr lang="en-US" noProof="0"/>
              <a:t>Global Medical Affairs </a:t>
            </a:r>
            <a:r>
              <a:rPr lang="en-US" noProof="0" err="1"/>
              <a:t>Fluzone</a:t>
            </a:r>
            <a:r>
              <a:rPr lang="en-US" noProof="0"/>
              <a:t> HD Medical Kit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8774" y="108000"/>
            <a:ext cx="8420101" cy="55356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noProof="0"/>
              <a:t>Text slide – 1 column, 28 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9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iapositive think-cell" r:id="rId11" imgW="413" imgH="416" progId="TCLayout.ActiveDocument.1">
                  <p:embed/>
                </p:oleObj>
              </mc:Choice>
              <mc:Fallback>
                <p:oleObj name="Diapositive think-cell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684" b="1" i="0" baseline="0">
              <a:solidFill>
                <a:schemeClr val="bg1"/>
              </a:solidFill>
              <a:latin typeface="Carnero Semibold"/>
              <a:ea typeface="+mj-ea"/>
              <a:cs typeface="+mj-cs"/>
              <a:sym typeface="Carnero Semibold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3" y="129159"/>
            <a:ext cx="8311896" cy="27699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3" y="429107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690505" y="4866114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458016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675" b="0" smtClean="0">
                <a:solidFill>
                  <a:schemeClr val="bg1"/>
                </a:solidFill>
                <a:cs typeface="Arial" panose="020B0604020202020204" pitchFamily="34" charset="0"/>
              </a:rPr>
              <a:pPr lvl="0" algn="ctr" defTabSz="458016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75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8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2" y="31200"/>
            <a:ext cx="2882504" cy="831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xmlns="" id="{730D10CA-A096-4BFA-8977-4B55AEA613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5761" y="4901733"/>
            <a:ext cx="708761" cy="83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6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5776">
              <a:spcBef>
                <a:spcPts val="37"/>
              </a:spcBef>
            </a:pPr>
            <a:r>
              <a:rPr lang="en-US" spc="7" smtClean="0"/>
              <a:t>Speed, Scale,</a:t>
            </a:r>
            <a:r>
              <a:rPr lang="en-US" spc="-23" smtClean="0"/>
              <a:t> </a:t>
            </a:r>
            <a:r>
              <a:rPr lang="en-US" spc="7" smtClean="0"/>
              <a:t>Access</a:t>
            </a:r>
            <a:endParaRPr lang="en-US" spc="7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BEAC78EC-EE36-4E64-835B-C9D9724D83C9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690505" y="4866114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3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37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675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xmlns="" id="{CB48ECDB-B2FE-4247-A111-DF49DB89CF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7485" y="4901716"/>
            <a:ext cx="108307" cy="84014"/>
          </a:xfrm>
        </p:spPr>
        <p:txBody>
          <a:bodyPr lIns="0" tIns="0" rIns="0" bIns="0"/>
          <a:lstStyle>
            <a:lvl1pPr>
              <a:defRPr sz="546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17328">
              <a:spcBef>
                <a:spcPts val="37"/>
              </a:spcBef>
            </a:pPr>
            <a:fld id="{81D60167-4931-47E6-BA6A-407CBD079E47}" type="slidenum">
              <a:rPr lang="en-US" spc="7" smtClean="0"/>
              <a:pPr marL="17328">
                <a:spcBef>
                  <a:spcPts val="37"/>
                </a:spcBef>
              </a:pPr>
              <a:t>‹N°›</a:t>
            </a:fld>
            <a:endParaRPr lang="en-US" spc="7"/>
          </a:p>
        </p:txBody>
      </p:sp>
    </p:spTree>
    <p:extLst>
      <p:ext uri="{BB962C8B-B14F-4D97-AF65-F5344CB8AC3E}">
        <p14:creationId xmlns:p14="http://schemas.microsoft.com/office/powerpoint/2010/main" val="11507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379E-9386-2C43-A476-9B21357791C3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8354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547"/>
            <a:ext cx="8143462" cy="84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232448"/>
            <a:ext cx="8143463" cy="340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1801" y="4767263"/>
            <a:ext cx="5809761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tabLst/>
              <a:defRPr sz="800" i="1">
                <a:solidFill>
                  <a:srgbClr val="0055A5"/>
                </a:solidFill>
              </a:defRPr>
            </a:lvl1pPr>
          </a:lstStyle>
          <a:p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E0CFE5B2-6CFE-40D1-BDFA-3F3A6963FF04}"/>
              </a:ext>
            </a:extLst>
          </p:cNvPr>
          <p:cNvCxnSpPr/>
          <p:nvPr userDrawn="1"/>
        </p:nvCxnSpPr>
        <p:spPr>
          <a:xfrm flipV="1">
            <a:off x="8241313" y="4767263"/>
            <a:ext cx="0" cy="376238"/>
          </a:xfrm>
          <a:prstGeom prst="line">
            <a:avLst/>
          </a:prstGeom>
          <a:ln w="12700">
            <a:solidFill>
              <a:srgbClr val="15A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3FB4A06C-426B-4099-93FC-A9EA62008F3F}"/>
              </a:ext>
            </a:extLst>
          </p:cNvPr>
          <p:cNvCxnSpPr/>
          <p:nvPr userDrawn="1"/>
        </p:nvCxnSpPr>
        <p:spPr>
          <a:xfrm>
            <a:off x="628649" y="1037639"/>
            <a:ext cx="8143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81" r:id="rId6"/>
    <p:sldLayoutId id="2147483695" r:id="rId7"/>
    <p:sldLayoutId id="214748369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30" baseline="0">
          <a:solidFill>
            <a:srgbClr val="0055A5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0055A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rgbClr val="15A16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207C-C104-5C45-8EF3-DDAEE2E6DB7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astrazeneca.com/media-centre/press-releases/2020/azd1222hlr.html" TargetMode="External"/><Relationship Id="rId3" Type="http://schemas.openxmlformats.org/officeDocument/2006/relationships/tags" Target="../tags/tag10.xml"/><Relationship Id="rId7" Type="http://schemas.openxmlformats.org/officeDocument/2006/relationships/image" Target="../media/image23.emf"/><Relationship Id="rId12" Type="http://schemas.openxmlformats.org/officeDocument/2006/relationships/hyperlink" Target="https://www.sciencemag.org/sites/default/files/The%20first%20interim%20data%20analysis%20of%20the%20Sputnik%20V%20vaccine%20against%20COVID-19%20phase%20III%20clinical%20trials%20in%20the%20Russian%20Federation%20demonstrated%2092%25%20efficacy%20.pdf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509520" y="1359694"/>
            <a:ext cx="4287520" cy="31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fr-FR" altLang="x-none" sz="2400" b="1" dirty="0">
              <a:latin typeface="Calibri Light" charset="0"/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sz="3000" dirty="0" smtClean="0">
              <a:solidFill>
                <a:srgbClr val="C00000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fr-FR" altLang="x-none" sz="3000" dirty="0" smtClean="0">
                <a:solidFill>
                  <a:srgbClr val="C00000"/>
                </a:solidFill>
                <a:ea typeface="ＭＳ Ｐゴシック" charset="-128"/>
              </a:rPr>
              <a:t>Vaccins COVID19</a:t>
            </a:r>
            <a:endParaRPr lang="fr-FR" altLang="fr-FR" sz="3000" b="1" dirty="0">
              <a:solidFill>
                <a:srgbClr val="C00000"/>
              </a:solidFill>
              <a:ea typeface="ＭＳ Ｐゴシック" charset="-128"/>
              <a:cs typeface="Calibri" charset="0"/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r>
              <a:rPr lang="fr-FR" altLang="x-none" dirty="0">
                <a:solidFill>
                  <a:schemeClr val="bg1">
                    <a:lumMod val="50000"/>
                  </a:schemeClr>
                </a:solidFill>
              </a:rPr>
              <a:t>Odile Launay</a:t>
            </a:r>
          </a:p>
          <a:p>
            <a:pPr algn="ctr" eaLnBrk="1" hangingPunct="1">
              <a:defRPr/>
            </a:pPr>
            <a:r>
              <a:rPr lang="fr-FR" altLang="x-none" dirty="0" smtClean="0">
                <a:solidFill>
                  <a:schemeClr val="bg1">
                    <a:lumMod val="50000"/>
                  </a:schemeClr>
                </a:solidFill>
              </a:rPr>
              <a:t>Hôpital Cochin, Paris</a:t>
            </a:r>
          </a:p>
          <a:p>
            <a:pPr algn="ctr" eaLnBrk="1" hangingPunct="1">
              <a:defRPr/>
            </a:pPr>
            <a:r>
              <a:rPr lang="fr-FR" altLang="x-none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fr-FR" altLang="x-none" dirty="0" smtClean="0">
                <a:solidFill>
                  <a:schemeClr val="bg1">
                    <a:lumMod val="50000"/>
                  </a:schemeClr>
                </a:solidFill>
              </a:rPr>
              <a:t> décembre 2020</a:t>
            </a:r>
            <a:endParaRPr lang="fr-FR" altLang="x-none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fr-FR" altLang="x-none" i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</a:br>
            <a: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</a:br>
            <a:endParaRPr lang="fr-FR" altLang="x-none" sz="24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8434" name="Picture 11" descr="C:\Users\541302\Desktop\UPD_UP2019_Transit_cmj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876" y="361962"/>
            <a:ext cx="2643618" cy="9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Vaccins ARNm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10</a:t>
            </a:fld>
            <a:endParaRPr lang="fr-FR"/>
          </a:p>
        </p:txBody>
      </p:sp>
      <p:pic>
        <p:nvPicPr>
          <p:cNvPr id="1026" name="Image 1" descr="image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692" y="1189113"/>
            <a:ext cx="5838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Vecteurs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viraux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5110" y="1059657"/>
            <a:ext cx="810131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Développement depuis les années 1980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Utilisations de virus 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ADN ou ARN non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pathogènes pour 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l’homme pour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induire une réponse immunitaire contre le pathogène d’intérêt 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Insertion du ou des gènes d’intérêt dans le génome du vecteur 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E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xpression de l’antigène dans le cadre d’une infection virale hétérologue permettant une forte stimulation de l’immunité innée nécessaire à l’induction d’une réponse immunitaire humorale et cellulaire (adjuvant intrinsèque)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Intérêt de ces vecteurs viraux dans le cadre des MIE: caractéristiques du candidat vaccin (réponse immune, sécurité d’utilisation et fabrication ) déterminées par le vecteur lui même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Permet la construction rapide de nouveaux candidats vaccins </a:t>
            </a:r>
            <a:endParaRPr lang="fr-FR" altLang="fr-FR" sz="1600" dirty="0">
              <a:solidFill>
                <a:srgbClr val="15A160"/>
              </a:solidFill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Vecteurs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viraux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1445" y="1059657"/>
            <a:ext cx="5270089" cy="40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Vecteurs viraux réplicatifs</a:t>
            </a:r>
          </a:p>
          <a:p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VSV</a:t>
            </a:r>
            <a:r>
              <a:rPr lang="fr-FR" altLang="fr-FR" sz="1500" dirty="0">
                <a:solidFill>
                  <a:srgbClr val="15A160"/>
                </a:solidFill>
                <a:latin typeface="+mn-lt"/>
                <a:ea typeface="MS PGothic" charset="-128"/>
              </a:rPr>
              <a:t>: virus de la stomatite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vésiculeuse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famille des </a:t>
            </a:r>
            <a:r>
              <a:rPr lang="fr-FR" altLang="fr-FR" sz="1500" i="1" dirty="0" err="1">
                <a:solidFill>
                  <a:srgbClr val="0055A5"/>
                </a:solidFill>
                <a:latin typeface="+mn-lt"/>
                <a:ea typeface="MS PGothic" charset="-128"/>
              </a:rPr>
              <a:t>Rhabdoviridae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: vaccin Ebola MSD VSV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Zaire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GP (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Ervebo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)</a:t>
            </a:r>
          </a:p>
          <a:p>
            <a:pPr eaLnBrk="1" hangingPunct="1"/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Souches vaccinales </a:t>
            </a:r>
            <a:r>
              <a:rPr lang="fr-FR" altLang="fr-FR" sz="1500" u="sng" dirty="0" smtClean="0">
                <a:solidFill>
                  <a:srgbClr val="15A160"/>
                </a:solidFill>
                <a:latin typeface="+mn-lt"/>
                <a:ea typeface="MS PGothic" charset="-128"/>
              </a:rPr>
              <a:t>chimères</a:t>
            </a:r>
            <a:endParaRPr lang="fr-FR" altLang="fr-FR" sz="1500" dirty="0">
              <a:solidFill>
                <a:srgbClr val="15A160"/>
              </a:solidFill>
              <a:latin typeface="+mn-lt"/>
              <a:ea typeface="MS PGothic" charset="-128"/>
            </a:endParaRPr>
          </a:p>
          <a:p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	- virus vaccinal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fièvre jaune: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Dengue (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Dengvaxia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), 		Encéphalite japonaise, 	West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Nile, </a:t>
            </a:r>
          </a:p>
          <a:p>
            <a:pPr marL="457200" lvl="1" indent="0"/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virus vaccinal rougeole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: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Chik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Zika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Lassa, SARS-CoV2</a:t>
            </a:r>
          </a:p>
          <a:p>
            <a:pPr eaLnBrk="1" hangingPunct="1">
              <a:buFontTx/>
              <a:buChar char="-"/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eaLnBrk="1" hangingPunct="1"/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2</a:t>
            </a:r>
            <a:r>
              <a:rPr lang="fr-FR" altLang="fr-FR" sz="2000" dirty="0">
                <a:solidFill>
                  <a:srgbClr val="0055A5"/>
                </a:solidFill>
                <a:latin typeface="+mn-lt"/>
                <a:ea typeface="MS PGothic" charset="-128"/>
              </a:rPr>
              <a:t>. </a:t>
            </a:r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Vecteurs viraux non réplicatifs </a:t>
            </a:r>
            <a:endParaRPr lang="fr-FR" altLang="fr-FR" sz="20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adénovirus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:  humains (Ad5, Ad26, Ad 75), non humains </a:t>
            </a:r>
            <a:r>
              <a:rPr lang="fr-FR" sz="1500" dirty="0" smtClean="0">
                <a:solidFill>
                  <a:srgbClr val="0055A5"/>
                </a:solidFill>
              </a:rPr>
              <a:t>ChAd63</a:t>
            </a: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  <a:buFontTx/>
              <a:buChar char="-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600" dirty="0" err="1">
                <a:solidFill>
                  <a:srgbClr val="15A160"/>
                </a:solidFill>
                <a:latin typeface="+mn-lt"/>
                <a:ea typeface="MS PGothic" charset="-128"/>
              </a:rPr>
              <a:t>poxvirus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: </a:t>
            </a:r>
          </a:p>
          <a:p>
            <a:pPr>
              <a:spcBef>
                <a:spcPct val="25000"/>
              </a:spcBef>
            </a:pP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	</a:t>
            </a:r>
            <a:r>
              <a:rPr lang="fr-FR" altLang="fr-FR" sz="135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-virus de la vaccine</a:t>
            </a: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: MVA, NYVAC</a:t>
            </a:r>
          </a:p>
          <a:p>
            <a:pPr>
              <a:spcBef>
                <a:spcPct val="25000"/>
              </a:spcBef>
            </a:pP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	- </a:t>
            </a:r>
            <a:r>
              <a:rPr lang="fr-FR" altLang="fr-FR" sz="1350" dirty="0" err="1">
                <a:solidFill>
                  <a:srgbClr val="0055A5"/>
                </a:solidFill>
                <a:latin typeface="+mn-lt"/>
                <a:ea typeface="MS PGothic" charset="-128"/>
              </a:rPr>
              <a:t>canarypox</a:t>
            </a: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: ALVAC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 Ebola Janssen : combinaison Ad26 ZEBOV GP (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Zabdeno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)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et 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MVA-BN-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Filo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 (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Mvabea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)</a:t>
            </a:r>
            <a:endParaRPr lang="fr-FR" altLang="fr-FR" sz="1500" dirty="0">
              <a:solidFill>
                <a:srgbClr val="0055A5"/>
              </a:solidFill>
              <a:latin typeface="+mn-lt"/>
              <a:ea typeface="MS PGothic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3" t="18552" r="44106" b="12347"/>
          <a:stretch>
            <a:fillRect/>
          </a:stretch>
        </p:blipFill>
        <p:spPr bwMode="auto">
          <a:xfrm>
            <a:off x="5942627" y="94458"/>
            <a:ext cx="3081541" cy="4672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31" y="56777"/>
            <a:ext cx="7886700" cy="994172"/>
          </a:xfrm>
        </p:spPr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Etat</a:t>
            </a:r>
            <a:r>
              <a:rPr lang="en-GB" b="0" dirty="0" smtClean="0">
                <a:solidFill>
                  <a:srgbClr val="C00000"/>
                </a:solidFill>
              </a:rPr>
              <a:t> de </a:t>
            </a:r>
            <a:r>
              <a:rPr lang="en-GB" b="0" dirty="0" err="1" smtClean="0">
                <a:solidFill>
                  <a:srgbClr val="C00000"/>
                </a:solidFill>
              </a:rPr>
              <a:t>lieux</a:t>
            </a:r>
            <a:r>
              <a:rPr lang="en-GB" b="0" dirty="0" smtClean="0">
                <a:solidFill>
                  <a:srgbClr val="C00000"/>
                </a:solidFill>
              </a:rPr>
              <a:t> au 30 </a:t>
            </a:r>
            <a:r>
              <a:rPr lang="en-GB" b="0" dirty="0" err="1" smtClean="0">
                <a:solidFill>
                  <a:srgbClr val="C00000"/>
                </a:solidFill>
              </a:rPr>
              <a:t>novembre</a:t>
            </a:r>
            <a:r>
              <a:rPr lang="en-GB" b="0" dirty="0" smtClean="0">
                <a:solidFill>
                  <a:srgbClr val="C00000"/>
                </a:solidFill>
              </a:rPr>
              <a:t> 2020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23522" y="1001864"/>
            <a:ext cx="4592322" cy="3400275"/>
          </a:xfrm>
        </p:spPr>
        <p:txBody>
          <a:bodyPr>
            <a:normAutofit/>
          </a:bodyPr>
          <a:lstStyle/>
          <a:p>
            <a:pPr marL="342892" lvl="1" indent="0">
              <a:buClr>
                <a:schemeClr val="tx1"/>
              </a:buClr>
              <a:buNone/>
            </a:pPr>
            <a:r>
              <a:rPr lang="fr-FR" sz="1600" dirty="0"/>
              <a:t>Virus </a:t>
            </a:r>
            <a:r>
              <a:rPr lang="fr-FR" sz="1600" dirty="0">
                <a:solidFill>
                  <a:srgbClr val="0055A5"/>
                </a:solidFill>
              </a:rPr>
              <a:t>(inactivé, atténué)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chemeClr val="accent2"/>
                </a:solidFill>
              </a:rPr>
              <a:t>Vecteur viral </a:t>
            </a:r>
            <a:r>
              <a:rPr lang="fr-FR" sz="1600" dirty="0">
                <a:solidFill>
                  <a:srgbClr val="0055A5"/>
                </a:solidFill>
              </a:rPr>
              <a:t>(réplicatif, non réplicatif)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rgbClr val="00B0F0"/>
                </a:solidFill>
              </a:rPr>
              <a:t>Acide nucléique </a:t>
            </a:r>
            <a:r>
              <a:rPr lang="fr-FR" sz="1600" dirty="0">
                <a:solidFill>
                  <a:srgbClr val="0055A5"/>
                </a:solidFill>
              </a:rPr>
              <a:t>(ADN, ARN)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rgbClr val="6E4583"/>
                </a:solidFill>
              </a:rPr>
              <a:t>Protéines recombinantes</a:t>
            </a:r>
            <a:endParaRPr lang="en-GB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4900331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66972" y="4705603"/>
            <a:ext cx="41919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/>
              <a:t>https://vac-</a:t>
            </a:r>
            <a:r>
              <a:rPr lang="en-GB" sz="1350" dirty="0" err="1"/>
              <a:t>lshtm.shinyapps.io</a:t>
            </a:r>
            <a:r>
              <a:rPr lang="en-GB" sz="1350" dirty="0"/>
              <a:t>/</a:t>
            </a:r>
            <a:r>
              <a:rPr lang="en-GB" sz="1350" dirty="0" err="1"/>
              <a:t>ncov_vaccine_landscape</a:t>
            </a:r>
            <a:r>
              <a:rPr lang="en-GB" sz="1350" dirty="0"/>
              <a:t>/</a:t>
            </a:r>
          </a:p>
        </p:txBody>
      </p:sp>
      <p:pic>
        <p:nvPicPr>
          <p:cNvPr id="9" name="Espace réservé du contenu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09" t="27762" b="36632"/>
          <a:stretch/>
        </p:blipFill>
        <p:spPr>
          <a:xfrm>
            <a:off x="1693333" y="2224118"/>
            <a:ext cx="7113864" cy="2413555"/>
          </a:xfrm>
          <a:prstGeom prst="rect">
            <a:avLst/>
          </a:prstGeom>
        </p:spPr>
      </p:pic>
      <p:pic>
        <p:nvPicPr>
          <p:cNvPr id="12" name="Espace réservé du contenu 5"/>
          <p:cNvPicPr>
            <a:picLocks noChangeAspect="1"/>
          </p:cNvPicPr>
          <p:nvPr/>
        </p:nvPicPr>
        <p:blipFill rotWithShape="1">
          <a:blip r:embed="rId3"/>
          <a:srcRect l="13556" t="15562" r="66525" b="71242"/>
          <a:stretch/>
        </p:blipFill>
        <p:spPr>
          <a:xfrm>
            <a:off x="5044802" y="222931"/>
            <a:ext cx="3762395" cy="15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01" y="293779"/>
            <a:ext cx="7968843" cy="44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" y="0"/>
            <a:ext cx="9137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758781"/>
            <a:ext cx="7158003" cy="400848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phases 3: </a:t>
            </a:r>
            <a:r>
              <a:rPr lang="fr-FR" dirty="0" smtClean="0">
                <a:solidFill>
                  <a:srgbClr val="C00000"/>
                </a:solidFill>
              </a:rPr>
              <a:t>Pfizer-</a:t>
            </a:r>
            <a:r>
              <a:rPr lang="fr-FR" dirty="0" err="1" smtClean="0">
                <a:solidFill>
                  <a:srgbClr val="C00000"/>
                </a:solidFill>
              </a:rPr>
              <a:t>BioNTech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pas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publication scientifique, 2 communiqués </a:t>
            </a:r>
            <a:r>
              <a:rPr lang="fr-FR" b="0" dirty="0">
                <a:solidFill>
                  <a:srgbClr val="C00000"/>
                </a:solidFill>
              </a:rPr>
              <a:t>de presse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80865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V</a:t>
            </a:r>
            <a:r>
              <a:rPr lang="fr-FR" dirty="0" smtClean="0"/>
              <a:t>accin ARNm, 2 doses 30</a:t>
            </a:r>
            <a:r>
              <a:rPr lang="en-US" kern="0" dirty="0" err="1" smtClean="0">
                <a:cs typeface="Calibri" panose="020F0502020204030204" pitchFamily="34" charset="0"/>
              </a:rPr>
              <a:t>ug</a:t>
            </a:r>
            <a:r>
              <a:rPr lang="fr-FR" dirty="0" smtClean="0"/>
              <a:t> IM à 3 semaines d’intervalle</a:t>
            </a:r>
          </a:p>
          <a:p>
            <a:r>
              <a:rPr lang="fr-FR" dirty="0" smtClean="0"/>
              <a:t>Vaccin </a:t>
            </a:r>
            <a:r>
              <a:rPr lang="fr-FR" dirty="0" err="1" smtClean="0"/>
              <a:t>multidose</a:t>
            </a:r>
            <a:r>
              <a:rPr lang="fr-FR" dirty="0" smtClean="0"/>
              <a:t>, congelé </a:t>
            </a:r>
            <a:r>
              <a:rPr lang="fr-FR" dirty="0"/>
              <a:t>à – 70°C, stable </a:t>
            </a:r>
            <a:r>
              <a:rPr lang="fr-FR" dirty="0" smtClean="0"/>
              <a:t>5 </a:t>
            </a:r>
            <a:r>
              <a:rPr lang="fr-FR" dirty="0"/>
              <a:t>jours frigidaire?</a:t>
            </a:r>
          </a:p>
          <a:p>
            <a:r>
              <a:rPr lang="fr-FR" dirty="0" smtClean="0"/>
              <a:t>Début de l’essai 27 juillet 2020</a:t>
            </a:r>
          </a:p>
          <a:p>
            <a:r>
              <a:rPr lang="fr-FR" dirty="0" smtClean="0"/>
              <a:t>44 000 participants,  150 centres (US, Germany, </a:t>
            </a:r>
            <a:r>
              <a:rPr lang="fr-FR" dirty="0" err="1" smtClean="0"/>
              <a:t>Turkey</a:t>
            </a:r>
            <a:r>
              <a:rPr lang="fr-FR" dirty="0" smtClean="0"/>
              <a:t>, South </a:t>
            </a:r>
            <a:r>
              <a:rPr lang="fr-FR" dirty="0" err="1" smtClean="0"/>
              <a:t>Africa</a:t>
            </a:r>
            <a:r>
              <a:rPr lang="fr-FR" dirty="0" smtClean="0"/>
              <a:t>, Brésil, Argentine)</a:t>
            </a:r>
          </a:p>
          <a:p>
            <a:r>
              <a:rPr lang="fr-FR" dirty="0" smtClean="0"/>
              <a:t>41% âgés de 56 à 85 ans</a:t>
            </a:r>
          </a:p>
          <a:p>
            <a:r>
              <a:rPr lang="fr-FR" dirty="0" smtClean="0"/>
              <a:t>2 CP les 9 et 18 novembre</a:t>
            </a:r>
          </a:p>
          <a:p>
            <a:endParaRPr lang="fr-FR" dirty="0" smtClean="0"/>
          </a:p>
          <a:p>
            <a:r>
              <a:rPr lang="fr-FR" dirty="0" smtClean="0"/>
              <a:t>DSMB: 1ere analyse après 94 cas: protection de 90%</a:t>
            </a:r>
          </a:p>
          <a:p>
            <a:r>
              <a:rPr lang="fr-FR" dirty="0" smtClean="0"/>
              <a:t>2ème analyse après 170 cas: </a:t>
            </a:r>
          </a:p>
          <a:p>
            <a:pPr lvl="1"/>
            <a:r>
              <a:rPr lang="fr-FR" dirty="0" smtClean="0"/>
              <a:t>COVID symptomatique: 162 cas dans le groupe placebo, 8 cas dans le groupe vaccin</a:t>
            </a:r>
          </a:p>
          <a:p>
            <a:pPr lvl="1"/>
            <a:r>
              <a:rPr lang="fr-FR" dirty="0" smtClean="0"/>
              <a:t>Efficacité de 95% (p&lt; 0,0001), &gt; 94% chez les 65 ans et plus, </a:t>
            </a:r>
            <a:r>
              <a:rPr lang="en-US" sz="1400" kern="0" dirty="0" err="1">
                <a:cs typeface="Calibri" panose="020F0502020204030204" pitchFamily="34" charset="0"/>
              </a:rPr>
              <a:t>l</a:t>
            </a:r>
            <a:r>
              <a:rPr lang="en-US" sz="1400" kern="0" dirty="0" err="1" smtClean="0">
                <a:cs typeface="Calibri" panose="020F0502020204030204" pitchFamily="34" charset="0"/>
              </a:rPr>
              <a:t>'efficacité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semble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 smtClean="0">
                <a:cs typeface="Calibri" panose="020F0502020204030204" pitchFamily="34" charset="0"/>
              </a:rPr>
              <a:t>consistante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 err="1" smtClean="0">
                <a:cs typeface="Calibri" panose="020F0502020204030204" pitchFamily="34" charset="0"/>
              </a:rPr>
              <a:t>quelque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soit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l'âge</a:t>
            </a:r>
            <a:r>
              <a:rPr lang="en-US" sz="1400" kern="0" dirty="0">
                <a:cs typeface="Calibri" panose="020F0502020204030204" pitchFamily="34" charset="0"/>
              </a:rPr>
              <a:t>, le </a:t>
            </a:r>
            <a:r>
              <a:rPr lang="en-US" sz="1400" kern="0" dirty="0" err="1">
                <a:cs typeface="Calibri" panose="020F0502020204030204" pitchFamily="34" charset="0"/>
              </a:rPr>
              <a:t>sexe</a:t>
            </a:r>
            <a:r>
              <a:rPr lang="en-US" sz="1400" kern="0" dirty="0">
                <a:cs typeface="Calibri" panose="020F0502020204030204" pitchFamily="34" charset="0"/>
              </a:rPr>
              <a:t>, la race </a:t>
            </a:r>
            <a:r>
              <a:rPr lang="en-US" sz="1400" kern="0" dirty="0" err="1">
                <a:cs typeface="Calibri" panose="020F0502020204030204" pitchFamily="34" charset="0"/>
              </a:rPr>
              <a:t>ou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l'origine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ethnique</a:t>
            </a:r>
            <a:endParaRPr lang="fr-FR" dirty="0"/>
          </a:p>
          <a:p>
            <a:pPr lvl="1"/>
            <a:r>
              <a:rPr lang="fr-FR" dirty="0" smtClean="0"/>
              <a:t>10 COVID sévères: 9 dans le groupe placebo</a:t>
            </a:r>
          </a:p>
          <a:p>
            <a:pPr lvl="1"/>
            <a:r>
              <a:rPr lang="fr-FR" dirty="0" smtClean="0"/>
              <a:t>Principaux EI grade 3: fatigue (3,8%), céphalées (2%)</a:t>
            </a:r>
          </a:p>
          <a:p>
            <a:r>
              <a:rPr lang="fr-FR" dirty="0" smtClean="0"/>
              <a:t>Capacités de production: 50 millions de doses en 2020, 1,3 milliards de doses en 2021</a:t>
            </a:r>
          </a:p>
          <a:p>
            <a:r>
              <a:rPr lang="fr-FR" dirty="0" smtClean="0"/>
              <a:t>Nombre de doses pour la France : 15% des doses achetées par l’Europe (300 M), 3,5 M au 1</a:t>
            </a:r>
            <a:r>
              <a:rPr lang="fr-FR" baseline="30000" dirty="0" smtClean="0"/>
              <a:t>er</a:t>
            </a:r>
            <a:r>
              <a:rPr lang="fr-FR" dirty="0" smtClean="0"/>
              <a:t> trimestre 2021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17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206" y="158547"/>
            <a:ext cx="836972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xmlns="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8" y="500186"/>
            <a:ext cx="1340348" cy="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phases 3: </a:t>
            </a:r>
            <a:r>
              <a:rPr lang="fr-FR" dirty="0" smtClean="0">
                <a:solidFill>
                  <a:srgbClr val="C00000"/>
                </a:solidFill>
              </a:rPr>
              <a:t>MODERNA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pas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publication scientifique, 2 communiqués </a:t>
            </a:r>
            <a:r>
              <a:rPr lang="fr-FR" b="0" dirty="0">
                <a:solidFill>
                  <a:srgbClr val="C00000"/>
                </a:solidFill>
              </a:rPr>
              <a:t>de presse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63588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Vaccin ARNm, 2 doses 100</a:t>
            </a:r>
            <a:r>
              <a:rPr lang="en-US" kern="0" dirty="0" err="1" smtClean="0">
                <a:cs typeface="Calibri" panose="020F0502020204030204" pitchFamily="34" charset="0"/>
              </a:rPr>
              <a:t>ug</a:t>
            </a:r>
            <a:r>
              <a:rPr lang="en-US" kern="0" dirty="0" smtClean="0">
                <a:cs typeface="Calibri" panose="020F0502020204030204" pitchFamily="34" charset="0"/>
              </a:rPr>
              <a:t> </a:t>
            </a:r>
            <a:r>
              <a:rPr lang="fr-FR" dirty="0" smtClean="0"/>
              <a:t>IM à 4 semaines d’intervalle</a:t>
            </a:r>
          </a:p>
          <a:p>
            <a:r>
              <a:rPr lang="fr-FR" dirty="0"/>
              <a:t>Vaccin congelé à – 20°C, stabilité frigidaire?</a:t>
            </a:r>
          </a:p>
          <a:p>
            <a:r>
              <a:rPr lang="fr-FR" dirty="0" smtClean="0"/>
              <a:t>Début essai phase III: fin juillet 2020</a:t>
            </a:r>
          </a:p>
          <a:p>
            <a:r>
              <a:rPr lang="fr-FR" dirty="0" smtClean="0"/>
              <a:t>30 000 participants, centres aux US, 7000 &gt; 65 ans, 5 000 &lt; 65 ans avec FDR</a:t>
            </a:r>
          </a:p>
          <a:p>
            <a:r>
              <a:rPr lang="fr-FR" dirty="0" smtClean="0"/>
              <a:t>2 CP les 16 et 30 novembre</a:t>
            </a:r>
          </a:p>
          <a:p>
            <a:r>
              <a:rPr lang="fr-FR" dirty="0" smtClean="0"/>
              <a:t>DSMB NIH</a:t>
            </a:r>
          </a:p>
          <a:p>
            <a:r>
              <a:rPr lang="fr-FR" dirty="0" smtClean="0"/>
              <a:t>1ere analyse après 95 cas: protection de 94,5% (p&lt;0,0001)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sz="1400" dirty="0" smtClean="0">
                <a:solidFill>
                  <a:srgbClr val="15A160"/>
                </a:solidFill>
              </a:rPr>
              <a:t>Principaux </a:t>
            </a:r>
            <a:r>
              <a:rPr lang="fr-FR" sz="1400" dirty="0">
                <a:solidFill>
                  <a:srgbClr val="15A160"/>
                </a:solidFill>
              </a:rPr>
              <a:t>EI grade 3: douleurs point d’injection (2,7%) fatigue (9,7%), myalgies (8,9%) arthralgies (5,2%) céphalées (4,5%)</a:t>
            </a:r>
          </a:p>
          <a:p>
            <a:endParaRPr lang="fr-FR" dirty="0" smtClean="0"/>
          </a:p>
          <a:p>
            <a:r>
              <a:rPr lang="fr-FR" dirty="0" smtClean="0"/>
              <a:t>2eme analyse après 196 cas (33 &gt; 65 ans): protection 94,1%</a:t>
            </a:r>
            <a:endParaRPr lang="fr-FR" dirty="0"/>
          </a:p>
          <a:p>
            <a:pPr lvl="1"/>
            <a:r>
              <a:rPr lang="fr-FR" sz="1400" dirty="0"/>
              <a:t>COVID symptomatique: </a:t>
            </a:r>
            <a:r>
              <a:rPr lang="fr-FR" sz="1400" dirty="0" smtClean="0"/>
              <a:t>185 </a:t>
            </a:r>
            <a:r>
              <a:rPr lang="fr-FR" sz="1400" dirty="0"/>
              <a:t>cas dans le groupe placebo, </a:t>
            </a:r>
            <a:r>
              <a:rPr lang="fr-FR" sz="1400" dirty="0" smtClean="0"/>
              <a:t>11 </a:t>
            </a:r>
            <a:r>
              <a:rPr lang="fr-FR" sz="1400" dirty="0"/>
              <a:t>cas dans le groupe vaccin</a:t>
            </a:r>
          </a:p>
          <a:p>
            <a:pPr lvl="1"/>
            <a:r>
              <a:rPr lang="fr-FR" sz="1400" dirty="0" smtClean="0"/>
              <a:t>30 </a:t>
            </a:r>
            <a:r>
              <a:rPr lang="fr-FR" sz="1400" dirty="0"/>
              <a:t>COVID sévères: tous dans le groupe </a:t>
            </a:r>
            <a:r>
              <a:rPr lang="fr-FR" sz="1400" dirty="0" smtClean="0"/>
              <a:t>placebo, un décès dans le </a:t>
            </a:r>
            <a:r>
              <a:rPr lang="fr-FR" sz="1400" smtClean="0"/>
              <a:t>groupe placebo</a:t>
            </a:r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18</a:t>
            </a:fld>
            <a:endParaRPr lang="fr-FR"/>
          </a:p>
        </p:txBody>
      </p:sp>
      <p:pic>
        <p:nvPicPr>
          <p:cNvPr id="6" name="Picture 19" descr="Moderna - Wikipedia">
            <a:extLst>
              <a:ext uri="{FF2B5EF4-FFF2-40B4-BE49-F238E27FC236}">
                <a16:creationId xmlns:a16="http://schemas.microsoft.com/office/drawing/2014/main" xmlns="" id="{E0A12ABF-BE55-445F-AD25-C1FBC808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630" y="456902"/>
            <a:ext cx="751844" cy="2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C74F0BA0-D3FC-40BD-A1C0-04FD2E5E5F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C74F0BA0-D3FC-40BD-A1C0-04FD2E5E5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8812A1-6ECE-49A1-9CF2-8220FBCFFF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2400" b="1">
              <a:solidFill>
                <a:schemeClr val="bg1"/>
              </a:solidFill>
              <a:latin typeface="Carnero Book"/>
              <a:ea typeface="+mj-ea"/>
              <a:cs typeface="+mj-cs"/>
              <a:sym typeface="Carnero 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8AC15-4775-421E-B4DD-36F30CFB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8" y="301506"/>
            <a:ext cx="8661273" cy="392335"/>
          </a:xfrm>
        </p:spPr>
        <p:txBody>
          <a:bodyPr/>
          <a:lstStyle/>
          <a:p>
            <a:r>
              <a:rPr lang="fr-FR" sz="2800" b="0" dirty="0">
                <a:solidFill>
                  <a:srgbClr val="C00000"/>
                </a:solidFill>
              </a:rPr>
              <a:t>Résultats phases 3: </a:t>
            </a:r>
            <a:r>
              <a:rPr lang="fr-FR" sz="2800" dirty="0" smtClean="0">
                <a:solidFill>
                  <a:srgbClr val="C00000"/>
                </a:solidFill>
              </a:rPr>
              <a:t>Spountik5 et Astra Zeneca</a:t>
            </a:r>
            <a:r>
              <a:rPr lang="fr-FR" sz="2800" dirty="0">
                <a:solidFill>
                  <a:srgbClr val="C00000"/>
                </a:solidFill>
              </a:rPr>
              <a:t/>
            </a:r>
            <a:br>
              <a:rPr lang="fr-FR" sz="2800" dirty="0">
                <a:solidFill>
                  <a:srgbClr val="C00000"/>
                </a:solidFill>
              </a:rPr>
            </a:br>
            <a:endParaRPr lang="en-GB" sz="2700" dirty="0">
              <a:latin typeface="Carnero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2ECA0C-ACEE-4028-BA6B-A65D6E025131}"/>
              </a:ext>
            </a:extLst>
          </p:cNvPr>
          <p:cNvSpPr/>
          <p:nvPr/>
        </p:nvSpPr>
        <p:spPr>
          <a:xfrm>
            <a:off x="416051" y="1714839"/>
            <a:ext cx="3726000" cy="13619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Analyse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intermédiaire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réalisée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après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20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cas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confirmés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Aperçu de la phase III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objectif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 40 000 participants,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actuellement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&gt; 16 000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reçu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les deux administration du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(Ad26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suivi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 Ad5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 err="1">
                <a:latin typeface="+mj-lt"/>
                <a:cs typeface="Calibri" panose="020F0502020204030204" pitchFamily="34" charset="0"/>
              </a:rPr>
              <a:t>Efficacité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estimée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92% (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données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préliminaires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n'atteignant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pas la signification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statistique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5066759-BEBE-46B9-8681-98933E8B52B9}"/>
              </a:ext>
            </a:extLst>
          </p:cNvPr>
          <p:cNvCxnSpPr>
            <a:cxnSpLocks/>
          </p:cNvCxnSpPr>
          <p:nvPr/>
        </p:nvCxnSpPr>
        <p:spPr>
          <a:xfrm>
            <a:off x="416345" y="1591852"/>
            <a:ext cx="3726000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CFAAB0-75CC-4ECB-8C66-F54EFA24257A}"/>
              </a:ext>
            </a:extLst>
          </p:cNvPr>
          <p:cNvSpPr txBox="1">
            <a:spLocks/>
          </p:cNvSpPr>
          <p:nvPr/>
        </p:nvSpPr>
        <p:spPr>
          <a:xfrm>
            <a:off x="419100" y="933451"/>
            <a:ext cx="3726000" cy="5505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769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  <a:defRPr/>
            </a:pPr>
            <a:r>
              <a:rPr lang="en-US" sz="1500" b="1">
                <a:latin typeface="+mj-lt"/>
                <a:cs typeface="+mn-cs"/>
              </a:rPr>
              <a:t>Institut de recherche de </a:t>
            </a:r>
            <a:r>
              <a:rPr lang="en-US" sz="1500" b="1" err="1">
                <a:latin typeface="+mj-lt"/>
                <a:cs typeface="+mn-cs"/>
              </a:rPr>
              <a:t>Gamaleya </a:t>
            </a:r>
            <a:r>
              <a:rPr lang="en-US" sz="1500">
                <a:latin typeface="Arial"/>
                <a:cs typeface="+mn-cs"/>
              </a:rPr>
              <a:t>Spoutnik </a:t>
            </a:r>
            <a:r>
              <a:rPr lang="en-US" sz="1500" b="1">
                <a:latin typeface="+mj-lt"/>
              </a:rPr>
              <a:t/>
            </a:r>
            <a:br>
              <a:rPr lang="en-US" sz="1500" b="1">
                <a:latin typeface="+mj-lt"/>
              </a:rPr>
            </a:br>
            <a:r>
              <a:rPr lang="en-US" sz="1125" i="1">
                <a:latin typeface="+mj-lt"/>
              </a:rPr>
              <a:t>Analyse intermédiaire de l'efficacité (11 nov. 2020) </a:t>
            </a:r>
            <a:r>
              <a:rPr lang="en-US" sz="788" i="1">
                <a:latin typeface="+mj-lt"/>
              </a:rPr>
              <a:t>1</a:t>
            </a:r>
            <a:endParaRPr lang="en-US" sz="1125" i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62AFA5-5134-4C9D-90D8-978E44BB87E1}"/>
              </a:ext>
            </a:extLst>
          </p:cNvPr>
          <p:cNvSpPr/>
          <p:nvPr/>
        </p:nvSpPr>
        <p:spPr>
          <a:xfrm>
            <a:off x="4998902" y="1714838"/>
            <a:ext cx="3726000" cy="35086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Analyse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intermédiaire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menée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après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131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cas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 err="1">
                <a:latin typeface="+mj-lt"/>
                <a:cs typeface="Calibri" panose="020F0502020204030204" pitchFamily="34" charset="0"/>
              </a:rPr>
              <a:t>confirmés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Aperçu de la Ph. III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11 636 participants ; 2 régimes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testés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125" kern="0" dirty="0">
                <a:latin typeface="+mj-lt"/>
                <a:cs typeface="Calibri" panose="020F0502020204030204" pitchFamily="34" charset="0"/>
              </a:rPr>
              <a:t>UK: demi-dose (2,5 x1010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vp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)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suivie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d’une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dose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complète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(</a:t>
            </a:r>
            <a:r>
              <a:rPr lang="en-US" sz="1200" dirty="0"/>
              <a:t>5x1010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vp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)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ou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Brésil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et UK: deux doses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complètes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lvl="1"/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b="1" u="sng" kern="0" dirty="0" err="1">
                <a:latin typeface="+mj-lt"/>
                <a:cs typeface="Calibri" panose="020F0502020204030204" pitchFamily="34" charset="0"/>
              </a:rPr>
              <a:t>Efficacité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combinée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estimée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70 % 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(90% demi-dose,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suivie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d'une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dose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complète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(n=2 741), 62% 2 doses </a:t>
            </a:r>
            <a:r>
              <a:rPr lang="en-US" sz="1125" i="1" kern="0" dirty="0" err="1">
                <a:latin typeface="+mj-lt"/>
                <a:cs typeface="Calibri" panose="020F0502020204030204" pitchFamily="34" charset="0"/>
              </a:rPr>
              <a:t>complètes</a:t>
            </a:r>
            <a:r>
              <a:rPr lang="en-US" sz="1125" i="1" kern="0" dirty="0">
                <a:latin typeface="+mj-lt"/>
                <a:cs typeface="Calibri" panose="020F0502020204030204" pitchFamily="34" charset="0"/>
              </a:rPr>
              <a:t> (n=8 895)).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Aucune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hospitalisation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ou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cas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grave de COVID-19 chez les participants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vaccinés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 err="1">
                <a:latin typeface="+mj-lt"/>
                <a:cs typeface="Calibri" panose="020F0502020204030204" pitchFamily="34" charset="0"/>
              </a:rPr>
              <a:t>Sécurité</a:t>
            </a:r>
            <a:r>
              <a:rPr lang="en-US" sz="1125" b="1" u="sng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b="1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généralement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bien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toléré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aucun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événement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grave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lié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la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sécurité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du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rapport</a:t>
            </a:r>
          </a:p>
          <a:p>
            <a:pPr>
              <a:spcAft>
                <a:spcPts val="900"/>
              </a:spcAft>
            </a:pP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Stabilité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plusieurs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mois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+4°</a:t>
            </a:r>
          </a:p>
          <a:p>
            <a:pPr>
              <a:spcAft>
                <a:spcPts val="900"/>
              </a:spcAft>
            </a:pPr>
            <a:endParaRPr lang="en-US" sz="1125" kern="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7B8D89D-E0F1-4B07-BFF5-E072C5492E4A}"/>
              </a:ext>
            </a:extLst>
          </p:cNvPr>
          <p:cNvCxnSpPr>
            <a:cxnSpLocks/>
          </p:cNvCxnSpPr>
          <p:nvPr/>
        </p:nvCxnSpPr>
        <p:spPr>
          <a:xfrm>
            <a:off x="4998902" y="1591852"/>
            <a:ext cx="3726000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FEF51B-6837-40E8-AED6-5878010138F1}"/>
              </a:ext>
            </a:extLst>
          </p:cNvPr>
          <p:cNvSpPr txBox="1">
            <a:spLocks/>
          </p:cNvSpPr>
          <p:nvPr/>
        </p:nvSpPr>
        <p:spPr>
          <a:xfrm>
            <a:off x="4998902" y="933451"/>
            <a:ext cx="3726000" cy="5505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769">
              <a:buClr>
                <a:srgbClr val="000000"/>
              </a:buClr>
              <a:defRPr/>
            </a:pPr>
            <a:r>
              <a:rPr lang="en-US" sz="1500" b="1">
                <a:latin typeface="+mj-lt"/>
                <a:cs typeface="+mn-cs"/>
              </a:rPr>
              <a:t>AstraZeneca/Oxford </a:t>
            </a:r>
            <a:r>
              <a:rPr lang="nl-BE" sz="1500">
                <a:latin typeface="Arial"/>
                <a:cs typeface="+mn-cs"/>
              </a:rPr>
              <a:t>AZD1222</a:t>
            </a:r>
            <a:endParaRPr lang="en-US" sz="1500">
              <a:latin typeface="Arial"/>
              <a:cs typeface="+mn-cs"/>
            </a:endParaRPr>
          </a:p>
          <a:p>
            <a:pPr defTabSz="685769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  <a:defRPr/>
            </a:pPr>
            <a:r>
              <a:rPr lang="en-US" sz="1125" i="1">
                <a:latin typeface="+mj-lt"/>
              </a:rPr>
              <a:t>Analyse intermédiaire de l'efficacité (23 nov. 2020) </a:t>
            </a:r>
            <a:r>
              <a:rPr lang="en-US" sz="788" i="1">
                <a:latin typeface="+mj-lt"/>
              </a:rPr>
              <a:t>2</a:t>
            </a:r>
            <a:endParaRPr lang="en-US" sz="1125" i="1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9E979E1-5570-4EA4-89E6-E8180ED11724}"/>
              </a:ext>
            </a:extLst>
          </p:cNvPr>
          <p:cNvSpPr/>
          <p:nvPr/>
        </p:nvSpPr>
        <p:spPr>
          <a:xfrm>
            <a:off x="416052" y="3215285"/>
            <a:ext cx="400890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spcAft>
                <a:spcPts val="900"/>
              </a:spcAft>
              <a:defRPr/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L'observation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des participants se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poursuivra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pendant six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mois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, après quoi le rapport final sera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présenté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defTabSz="685800">
              <a:spcAft>
                <a:spcPts val="900"/>
              </a:spcAft>
              <a:defRPr/>
            </a:pPr>
            <a:r>
              <a:rPr lang="en-US" sz="1125" kern="0" dirty="0">
                <a:latin typeface="+mj-lt"/>
                <a:cs typeface="Calibri" panose="020F0502020204030204" pitchFamily="34" charset="0"/>
              </a:rPr>
              <a:t>Les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données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seront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fournies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par le RDIF aux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autorités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nationales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réglementation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des pays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intéressés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par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l'achat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du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vaccin</a:t>
            </a: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 defTabSz="685800">
              <a:spcAft>
                <a:spcPts val="900"/>
              </a:spcAft>
              <a:defRPr/>
            </a:pPr>
            <a:endParaRPr lang="en-US" sz="1125" kern="0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  <a:defRPr/>
            </a:pP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Stabilité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plusieurs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latin typeface="+mj-lt"/>
                <a:cs typeface="Calibri" panose="020F0502020204030204" pitchFamily="34" charset="0"/>
              </a:rPr>
              <a:t>mois</a:t>
            </a:r>
            <a:r>
              <a:rPr lang="en-US" sz="1125" kern="0" dirty="0">
                <a:latin typeface="+mj-lt"/>
                <a:cs typeface="Calibri" panose="020F0502020204030204" pitchFamily="34" charset="0"/>
              </a:rPr>
              <a:t> à +4°</a:t>
            </a:r>
          </a:p>
        </p:txBody>
      </p:sp>
      <p:pic>
        <p:nvPicPr>
          <p:cNvPr id="268292" name="Picture 4" descr="Gamaleya Research Institute of Epidemiology and Microbiology - Wikipedia">
            <a:extLst>
              <a:ext uri="{FF2B5EF4-FFF2-40B4-BE49-F238E27FC236}">
                <a16:creationId xmlns:a16="http://schemas.microsoft.com/office/drawing/2014/main" xmlns="" id="{39588475-0CB2-4331-9591-AFD310DF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68014" b="-1885"/>
          <a:stretch/>
        </p:blipFill>
        <p:spPr bwMode="auto">
          <a:xfrm>
            <a:off x="3814441" y="890526"/>
            <a:ext cx="505040" cy="6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929299C4-1B38-4882-AA1A-DE49075330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-3468" t="-8594" r="1" b="1"/>
          <a:stretch/>
        </p:blipFill>
        <p:spPr>
          <a:xfrm>
            <a:off x="7915404" y="911692"/>
            <a:ext cx="1017162" cy="270018"/>
          </a:xfrm>
          <a:prstGeom prst="rect">
            <a:avLst/>
          </a:prstGeom>
        </p:spPr>
      </p:pic>
      <p:pic>
        <p:nvPicPr>
          <p:cNvPr id="268306" name="Picture 18" descr="University Of Oxford Logo Text transparent PNG - StickPNG">
            <a:extLst>
              <a:ext uri="{FF2B5EF4-FFF2-40B4-BE49-F238E27FC236}">
                <a16:creationId xmlns:a16="http://schemas.microsoft.com/office/drawing/2014/main" xmlns="" id="{22566C4D-00CA-4978-9C55-CCD87F91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375" y="1185326"/>
            <a:ext cx="1271588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585DAE3-D2D6-46A7-BA0A-C4A0CB6A7F39}"/>
              </a:ext>
            </a:extLst>
          </p:cNvPr>
          <p:cNvSpPr txBox="1"/>
          <p:nvPr/>
        </p:nvSpPr>
        <p:spPr>
          <a:xfrm>
            <a:off x="5203055" y="67815"/>
            <a:ext cx="389617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i="1"/>
              <a:t>1 Communiqué de </a:t>
            </a:r>
            <a:r>
              <a:rPr lang="fr-FR" sz="788" i="1"/>
              <a:t>presse </a:t>
            </a:r>
            <a:r>
              <a:rPr lang="fr-FR" sz="788" i="1"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Gamaleya, </a:t>
            </a:r>
            <a:r>
              <a:rPr lang="fr-FR" sz="600" i="1"/>
              <a:t>2 </a:t>
            </a:r>
            <a:r>
              <a:rPr lang="fr-FR" sz="788" i="1"/>
              <a:t>Communiqué de presse </a:t>
            </a:r>
            <a:r>
              <a:rPr lang="fr-FR" sz="788" i="1"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AZ/Oxford </a:t>
            </a:r>
            <a:endParaRPr lang="en-US" sz="788" i="1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991258" y="4767263"/>
            <a:ext cx="7602913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1400" i="1" dirty="0" smtClean="0"/>
              <a:t>Diapo MP </a:t>
            </a:r>
            <a:r>
              <a:rPr lang="fr-FR" sz="1400" i="1" dirty="0" err="1" smtClean="0"/>
              <a:t>Kiény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1749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b="0" dirty="0">
                <a:solidFill>
                  <a:srgbClr val="C00000"/>
                </a:solidFill>
                <a:latin typeface="Calibri" charset="0"/>
              </a:rPr>
              <a:t>Liens d’intérêt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1439467" y="1869282"/>
            <a:ext cx="6373415" cy="3046810"/>
          </a:xfrm>
        </p:spPr>
        <p:txBody>
          <a:bodyPr anchor="ctr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Recherches/essais cliniques : </a:t>
            </a:r>
            <a:r>
              <a:rPr lang="fr-FR" altLang="x-none" sz="1800">
                <a:ea typeface="Arial Narrow" charset="0"/>
                <a:cs typeface="Arial Narrow" charset="0"/>
              </a:rPr>
              <a:t>MSD, GSK bio, spmsd, Sanofi Pasteur, Janssen, Pfizer</a:t>
            </a:r>
            <a:endParaRPr lang="fr-FR" altLang="x-none" sz="180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Advisory Boards : </a:t>
            </a:r>
            <a:r>
              <a:rPr lang="fr-FR" altLang="x-none" sz="1800">
                <a:ea typeface="Arial Narrow" charset="0"/>
                <a:cs typeface="Arial Narrow" charset="0"/>
              </a:rPr>
              <a:t>spmsd, Sanofi Pasteur, Janssen, Pfizer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Cours, formations : Pfizer, MSD, Sanofi Pasteur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/>
              <a:t>Aides pour des recherches :</a:t>
            </a:r>
            <a:r>
              <a:rPr lang="fr-FR" altLang="x-none" sz="1800">
                <a:ea typeface="Arial Narrow" charset="0"/>
                <a:cs typeface="Arial Narrow" charset="0"/>
              </a:rPr>
              <a:t> MSD, GSK bio, spmsd, Sanofi Pasteur, Janssen, Pfizer</a:t>
            </a:r>
            <a:endParaRPr lang="fr-FR" altLang="x-none" sz="1800"/>
          </a:p>
        </p:txBody>
      </p:sp>
    </p:spTree>
    <p:extLst>
      <p:ext uri="{BB962C8B-B14F-4D97-AF65-F5344CB8AC3E}">
        <p14:creationId xmlns:p14="http://schemas.microsoft.com/office/powerpoint/2010/main" val="10728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Stratégie vaccinale française publiée le 30 novembre 2020</a:t>
            </a:r>
            <a:endParaRPr lang="fr-FR" b="0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959" y="1184350"/>
            <a:ext cx="3523872" cy="34004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53" y="3445349"/>
            <a:ext cx="5775440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C00000"/>
                </a:solidFill>
              </a:rPr>
              <a:t>Vaccination COVID -19 : </a:t>
            </a:r>
            <a:r>
              <a:rPr lang="en-GB" b="0" dirty="0" err="1" smtClean="0">
                <a:solidFill>
                  <a:srgbClr val="C00000"/>
                </a:solidFill>
              </a:rPr>
              <a:t>campagne</a:t>
            </a:r>
            <a:r>
              <a:rPr lang="en-GB" b="0" dirty="0" smtClean="0">
                <a:solidFill>
                  <a:srgbClr val="C00000"/>
                </a:solidFill>
              </a:rPr>
              <a:t> de vaccination </a:t>
            </a:r>
            <a:r>
              <a:rPr lang="en-GB" b="0" dirty="0" err="1" smtClean="0">
                <a:solidFill>
                  <a:srgbClr val="C00000"/>
                </a:solidFill>
              </a:rPr>
              <a:t>en</a:t>
            </a:r>
            <a:r>
              <a:rPr lang="en-GB" b="0" dirty="0" smtClean="0">
                <a:solidFill>
                  <a:srgbClr val="C00000"/>
                </a:solidFill>
              </a:rPr>
              <a:t> 5 phases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8370" y="1001863"/>
            <a:ext cx="8208963" cy="42116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4827044" y="3556001"/>
            <a:ext cx="4316956" cy="14905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"/>
              <a:defRPr sz="16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85000"/>
              <a:buFont typeface="Wingdings 3" panose="05040102010807070707" pitchFamily="18" charset="2"/>
              <a:buChar char="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"/>
              <a:defRPr sz="1400" b="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432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2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Wingdings 3" panose="05040102010807070707" pitchFamily="18" charset="2"/>
              <a:buChar char=""/>
              <a:defRPr sz="12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444F57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dirty="0" smtClean="0"/>
              <a:t>*Comorbidités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l’obésité (IMC &gt;30 ), particulièrement chez les plus jeunes,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BPCO et l’insuffisance respiratoire,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l’hypertension artérielle compliquée,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l’insuffisance cardiaque,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le diabète (de type 1 et de type 2),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l’insuffisance rénale chronique,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les cancers et maladies hématologiques malignes actifs et de moins de 3 ans,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transplantation d’organe solide ou de cellules souches hématopoïétiques,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trisomie 21.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0" y="1019839"/>
            <a:ext cx="4738674" cy="39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C00000"/>
                </a:solidFill>
              </a:rPr>
              <a:t>Vaccination COVID -19 : </a:t>
            </a:r>
            <a:r>
              <a:rPr lang="en-GB" b="0" dirty="0" err="1" smtClean="0">
                <a:solidFill>
                  <a:srgbClr val="C00000"/>
                </a:solidFill>
              </a:rPr>
              <a:t>campagne</a:t>
            </a:r>
            <a:r>
              <a:rPr lang="en-GB" b="0" dirty="0" smtClean="0">
                <a:solidFill>
                  <a:srgbClr val="C00000"/>
                </a:solidFill>
              </a:rPr>
              <a:t> de vaccination </a:t>
            </a:r>
            <a:r>
              <a:rPr lang="en-GB" b="0" dirty="0" err="1" smtClean="0">
                <a:solidFill>
                  <a:srgbClr val="C00000"/>
                </a:solidFill>
              </a:rPr>
              <a:t>en</a:t>
            </a:r>
            <a:r>
              <a:rPr lang="en-GB" b="0" dirty="0" smtClean="0">
                <a:solidFill>
                  <a:srgbClr val="C00000"/>
                </a:solidFill>
              </a:rPr>
              <a:t> 5 phases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8370" y="1001863"/>
            <a:ext cx="8208963" cy="42116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31" y="1780964"/>
            <a:ext cx="5933440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Vaccin</a:t>
            </a:r>
            <a:r>
              <a:rPr lang="en-GB" b="0" dirty="0" smtClean="0">
                <a:solidFill>
                  <a:srgbClr val="C00000"/>
                </a:solidFill>
              </a:rPr>
              <a:t> COVID-19: </a:t>
            </a:r>
            <a:r>
              <a:rPr lang="en-GB" b="0" dirty="0" err="1" smtClean="0">
                <a:solidFill>
                  <a:srgbClr val="C00000"/>
                </a:solidFill>
              </a:rPr>
              <a:t>acceptabilité</a:t>
            </a:r>
            <a:r>
              <a:rPr lang="en-GB" b="0" dirty="0" smtClean="0">
                <a:solidFill>
                  <a:srgbClr val="C00000"/>
                </a:solidFill>
              </a:rPr>
              <a:t> (France)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23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A42F19A0-27FE-46BA-914B-26C12E3AD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580880"/>
            <a:ext cx="4440873" cy="24739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018" y="4170875"/>
            <a:ext cx="5356638" cy="5819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209" y="1714335"/>
            <a:ext cx="4094711" cy="20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C00000"/>
                </a:solidFill>
              </a:rPr>
              <a:t>Vaccin</a:t>
            </a:r>
            <a:r>
              <a:rPr lang="en-GB" b="0" dirty="0">
                <a:solidFill>
                  <a:srgbClr val="C00000"/>
                </a:solidFill>
              </a:rPr>
              <a:t> COVID-19: </a:t>
            </a:r>
            <a:r>
              <a:rPr lang="en-GB" b="0" dirty="0" err="1">
                <a:solidFill>
                  <a:srgbClr val="C00000"/>
                </a:solidFill>
              </a:rPr>
              <a:t>acceptabilité</a:t>
            </a:r>
            <a:r>
              <a:rPr lang="en-GB" b="0" dirty="0">
                <a:solidFill>
                  <a:srgbClr val="C00000"/>
                </a:solidFill>
              </a:rPr>
              <a:t> (</a:t>
            </a:r>
            <a:r>
              <a:rPr lang="en-GB" b="0" dirty="0" smtClean="0">
                <a:solidFill>
                  <a:srgbClr val="C00000"/>
                </a:solidFill>
              </a:rPr>
              <a:t>France)</a:t>
            </a:r>
            <a:endParaRPr lang="en-GB" b="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09" y="1331292"/>
            <a:ext cx="4817304" cy="3040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16879" y="2193921"/>
            <a:ext cx="3088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Données </a:t>
            </a:r>
            <a:r>
              <a:rPr lang="fr-FR" dirty="0" err="1" smtClean="0">
                <a:solidFill>
                  <a:srgbClr val="0055A5"/>
                </a:solidFill>
                <a:ea typeface="Times New Roman" charset="0"/>
              </a:rPr>
              <a:t>poolées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8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 036 répondants, </a:t>
            </a:r>
            <a:endParaRPr lang="fr-FR" dirty="0" smtClean="0">
              <a:solidFill>
                <a:srgbClr val="0055A5"/>
              </a:solidFill>
              <a:ea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15A160"/>
                </a:solidFill>
                <a:ea typeface="Times New Roman" charset="0"/>
              </a:rPr>
              <a:t>27,5</a:t>
            </a:r>
            <a:r>
              <a:rPr lang="fr-FR" dirty="0">
                <a:solidFill>
                  <a:srgbClr val="15A160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15A160"/>
                </a:solidFill>
                <a:ea typeface="Times New Roman" charset="0"/>
              </a:rPr>
              <a:t>refus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29,2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18-64 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ans 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12,4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65 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ans et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plus</a:t>
            </a:r>
            <a:r>
              <a:rPr lang="fr-FR" dirty="0" smtClean="0">
                <a:solidFill>
                  <a:srgbClr val="0055A5"/>
                </a:solidFill>
              </a:rPr>
              <a:t> </a:t>
            </a:r>
            <a:endParaRPr lang="en-GB" dirty="0">
              <a:solidFill>
                <a:srgbClr val="0055A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24795" y="4470161"/>
            <a:ext cx="411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55A5"/>
                </a:solidFill>
              </a:rPr>
              <a:t>Etude </a:t>
            </a:r>
            <a:r>
              <a:rPr lang="en-GB" i="1" dirty="0" err="1" smtClean="0">
                <a:solidFill>
                  <a:srgbClr val="0055A5"/>
                </a:solidFill>
              </a:rPr>
              <a:t>coconel</a:t>
            </a:r>
            <a:r>
              <a:rPr lang="en-GB" i="1" dirty="0" smtClean="0">
                <a:solidFill>
                  <a:srgbClr val="0055A5"/>
                </a:solidFill>
              </a:rPr>
              <a:t>, manuscript </a:t>
            </a:r>
            <a:r>
              <a:rPr lang="en-GB" i="1" dirty="0" err="1" smtClean="0">
                <a:solidFill>
                  <a:srgbClr val="0055A5"/>
                </a:solidFill>
              </a:rPr>
              <a:t>en</a:t>
            </a:r>
            <a:r>
              <a:rPr lang="en-GB" i="1" dirty="0" smtClean="0">
                <a:solidFill>
                  <a:srgbClr val="0055A5"/>
                </a:solidFill>
              </a:rPr>
              <a:t> </a:t>
            </a:r>
            <a:r>
              <a:rPr lang="en-GB" i="1" dirty="0" err="1" smtClean="0">
                <a:solidFill>
                  <a:srgbClr val="0055A5"/>
                </a:solidFill>
              </a:rPr>
              <a:t>préparation</a:t>
            </a:r>
            <a:endParaRPr lang="en-GB" i="1" dirty="0">
              <a:solidFill>
                <a:srgbClr val="005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C00000"/>
                </a:solidFill>
              </a:rPr>
              <a:t>Vaccin</a:t>
            </a:r>
            <a:r>
              <a:rPr lang="en-GB" b="0" dirty="0">
                <a:solidFill>
                  <a:srgbClr val="C00000"/>
                </a:solidFill>
              </a:rPr>
              <a:t> COVID-19: </a:t>
            </a:r>
            <a:r>
              <a:rPr lang="en-GB" b="0" dirty="0" err="1">
                <a:solidFill>
                  <a:srgbClr val="C00000"/>
                </a:solidFill>
              </a:rPr>
              <a:t>acceptabilité</a:t>
            </a:r>
            <a:r>
              <a:rPr lang="en-GB" b="0" dirty="0">
                <a:solidFill>
                  <a:srgbClr val="C00000"/>
                </a:solidFill>
              </a:rPr>
              <a:t> (France)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5" t="24044" r="30051" b="21246"/>
          <a:stretch/>
        </p:blipFill>
        <p:spPr>
          <a:xfrm>
            <a:off x="1355833" y="1124224"/>
            <a:ext cx="5856891" cy="345556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27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Vaccins COVID 19 : questions 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715567"/>
          </a:xfrm>
        </p:spPr>
        <p:txBody>
          <a:bodyPr>
            <a:normAutofit fontScale="40000" lnSpcReduction="20000"/>
          </a:bodyPr>
          <a:lstStyle/>
          <a:p>
            <a:r>
              <a:rPr lang="en-GB" sz="2900" dirty="0" err="1" smtClean="0"/>
              <a:t>Développement</a:t>
            </a:r>
            <a:r>
              <a:rPr lang="en-GB" sz="2900" dirty="0" smtClean="0"/>
              <a:t> </a:t>
            </a:r>
            <a:r>
              <a:rPr lang="en-GB" sz="2900" dirty="0" err="1" smtClean="0"/>
              <a:t>inédit</a:t>
            </a:r>
            <a:r>
              <a:rPr lang="en-GB" sz="2900" dirty="0" smtClean="0"/>
              <a:t>: nouvelle </a:t>
            </a:r>
            <a:r>
              <a:rPr lang="en-GB" sz="2900" dirty="0" err="1" smtClean="0"/>
              <a:t>maladie</a:t>
            </a:r>
            <a:r>
              <a:rPr lang="en-GB" sz="2900" dirty="0" smtClean="0"/>
              <a:t>, </a:t>
            </a:r>
            <a:r>
              <a:rPr lang="en-GB" sz="2900" dirty="0" err="1" smtClean="0"/>
              <a:t>nouvelles</a:t>
            </a:r>
            <a:r>
              <a:rPr lang="en-GB" sz="2900" dirty="0" smtClean="0"/>
              <a:t> </a:t>
            </a:r>
            <a:r>
              <a:rPr lang="en-GB" sz="2900" dirty="0" err="1" smtClean="0"/>
              <a:t>plateformes</a:t>
            </a:r>
            <a:r>
              <a:rPr lang="en-GB" sz="2900" dirty="0" smtClean="0"/>
              <a:t> </a:t>
            </a:r>
            <a:r>
              <a:rPr lang="en-GB" sz="2900" dirty="0" err="1" smtClean="0"/>
              <a:t>vaccinales</a:t>
            </a:r>
            <a:r>
              <a:rPr lang="en-GB" sz="2900" dirty="0" smtClean="0"/>
              <a:t>, </a:t>
            </a:r>
            <a:r>
              <a:rPr lang="en-GB" sz="2900" dirty="0" err="1" smtClean="0"/>
              <a:t>développement</a:t>
            </a:r>
            <a:r>
              <a:rPr lang="en-GB" sz="2900" dirty="0" smtClean="0"/>
              <a:t> </a:t>
            </a:r>
            <a:r>
              <a:rPr lang="en-GB" sz="2900" dirty="0" err="1" smtClean="0"/>
              <a:t>acceléré</a:t>
            </a:r>
            <a:endParaRPr lang="en-GB" sz="2900" dirty="0" smtClean="0"/>
          </a:p>
          <a:p>
            <a:endParaRPr lang="en-GB" sz="2900" dirty="0" smtClean="0"/>
          </a:p>
          <a:p>
            <a:r>
              <a:rPr lang="en-GB" sz="2900" dirty="0" err="1" smtClean="0"/>
              <a:t>Plusieurs</a:t>
            </a:r>
            <a:r>
              <a:rPr lang="en-GB" sz="2900" dirty="0" smtClean="0"/>
              <a:t> </a:t>
            </a:r>
            <a:r>
              <a:rPr lang="en-GB" sz="2900" dirty="0" err="1" smtClean="0"/>
              <a:t>vaccins</a:t>
            </a:r>
            <a:r>
              <a:rPr lang="en-GB" sz="2900" dirty="0" smtClean="0"/>
              <a:t> </a:t>
            </a:r>
            <a:r>
              <a:rPr lang="en-GB" sz="2900" dirty="0" err="1" smtClean="0"/>
              <a:t>seront</a:t>
            </a:r>
            <a:r>
              <a:rPr lang="en-GB" sz="2900" dirty="0" smtClean="0"/>
              <a:t> </a:t>
            </a:r>
            <a:r>
              <a:rPr lang="en-GB" sz="2900" dirty="0" err="1" smtClean="0"/>
              <a:t>probablement</a:t>
            </a:r>
            <a:r>
              <a:rPr lang="en-GB" sz="2900" dirty="0" smtClean="0"/>
              <a:t> </a:t>
            </a:r>
            <a:r>
              <a:rPr lang="en-GB" sz="2900" dirty="0" err="1" smtClean="0"/>
              <a:t>disponibles</a:t>
            </a:r>
            <a:r>
              <a:rPr lang="en-GB" sz="2900" dirty="0" smtClean="0"/>
              <a:t> (6 </a:t>
            </a:r>
            <a:r>
              <a:rPr lang="en-GB" sz="2900" dirty="0" err="1" smtClean="0"/>
              <a:t>faisant</a:t>
            </a:r>
            <a:r>
              <a:rPr lang="en-GB" sz="2900" dirty="0" smtClean="0"/>
              <a:t> </a:t>
            </a:r>
            <a:r>
              <a:rPr lang="en-GB" sz="2900" dirty="0" err="1" smtClean="0"/>
              <a:t>l’objet</a:t>
            </a:r>
            <a:r>
              <a:rPr lang="en-GB" sz="2900" dirty="0" smtClean="0"/>
              <a:t> de </a:t>
            </a:r>
            <a:r>
              <a:rPr lang="en-GB" sz="2900" dirty="0" err="1" smtClean="0"/>
              <a:t>pré</a:t>
            </a:r>
            <a:r>
              <a:rPr lang="en-GB" sz="2900" dirty="0" smtClean="0"/>
              <a:t> </a:t>
            </a:r>
            <a:r>
              <a:rPr lang="en-GB" sz="2900" dirty="0" err="1" smtClean="0"/>
              <a:t>achat</a:t>
            </a:r>
            <a:r>
              <a:rPr lang="en-GB" sz="2900" dirty="0" smtClean="0"/>
              <a:t> au </a:t>
            </a:r>
            <a:r>
              <a:rPr lang="en-GB" sz="2900" dirty="0" err="1" smtClean="0"/>
              <a:t>niveau</a:t>
            </a:r>
            <a:r>
              <a:rPr lang="en-GB" sz="2900" dirty="0" smtClean="0"/>
              <a:t> </a:t>
            </a:r>
            <a:r>
              <a:rPr lang="en-GB" sz="2900" dirty="0" err="1" smtClean="0"/>
              <a:t>européen</a:t>
            </a:r>
            <a:r>
              <a:rPr lang="en-GB" sz="2900" dirty="0" smtClean="0"/>
              <a:t>) </a:t>
            </a:r>
            <a:r>
              <a:rPr lang="en-GB" sz="2900" dirty="0" err="1" smtClean="0"/>
              <a:t>dont</a:t>
            </a:r>
            <a:r>
              <a:rPr lang="en-GB" sz="2900" dirty="0" smtClean="0"/>
              <a:t> </a:t>
            </a:r>
            <a:r>
              <a:rPr lang="en-GB" sz="2900" dirty="0" err="1" smtClean="0"/>
              <a:t>certains</a:t>
            </a:r>
            <a:r>
              <a:rPr lang="en-GB" sz="2900" dirty="0" smtClean="0"/>
              <a:t> </a:t>
            </a:r>
            <a:r>
              <a:rPr lang="en-GB" sz="2900" dirty="0" err="1" smtClean="0"/>
              <a:t>utilisant</a:t>
            </a:r>
            <a:r>
              <a:rPr lang="en-GB" sz="2900" dirty="0" smtClean="0"/>
              <a:t> des technologies </a:t>
            </a:r>
            <a:r>
              <a:rPr lang="en-GB" sz="2900" dirty="0" err="1" smtClean="0"/>
              <a:t>vaccinales</a:t>
            </a:r>
            <a:r>
              <a:rPr lang="en-GB" sz="2900" dirty="0" smtClean="0"/>
              <a:t> </a:t>
            </a:r>
            <a:r>
              <a:rPr lang="en-GB" sz="2900" dirty="0" err="1" smtClean="0"/>
              <a:t>nouvelles</a:t>
            </a:r>
            <a:r>
              <a:rPr lang="en-GB" sz="2900" dirty="0" smtClean="0"/>
              <a:t> (</a:t>
            </a:r>
            <a:r>
              <a:rPr lang="en-GB" sz="2900" dirty="0" err="1" smtClean="0"/>
              <a:t>ARNm</a:t>
            </a:r>
            <a:r>
              <a:rPr lang="en-GB" sz="2900" dirty="0" smtClean="0"/>
              <a:t>, </a:t>
            </a:r>
            <a:r>
              <a:rPr lang="en-GB" sz="2900" dirty="0" err="1" smtClean="0"/>
              <a:t>vaccins</a:t>
            </a:r>
            <a:r>
              <a:rPr lang="en-GB" sz="2900" dirty="0" smtClean="0"/>
              <a:t> vectorises) qui </a:t>
            </a:r>
            <a:r>
              <a:rPr lang="en-GB" sz="2900" dirty="0" err="1" smtClean="0"/>
              <a:t>seront</a:t>
            </a:r>
            <a:r>
              <a:rPr lang="en-GB" sz="2900" dirty="0" smtClean="0"/>
              <a:t> </a:t>
            </a:r>
            <a:r>
              <a:rPr lang="en-GB" sz="2900" dirty="0" err="1" smtClean="0"/>
              <a:t>diponibles</a:t>
            </a:r>
            <a:r>
              <a:rPr lang="en-GB" sz="2900" dirty="0" smtClean="0"/>
              <a:t> plus </a:t>
            </a:r>
            <a:r>
              <a:rPr lang="en-GB" sz="2900" dirty="0" err="1" smtClean="0"/>
              <a:t>rapidement</a:t>
            </a:r>
            <a:endParaRPr lang="en-GB" sz="2900" dirty="0" smtClean="0"/>
          </a:p>
          <a:p>
            <a:endParaRPr lang="en-GB" sz="2900" dirty="0" smtClean="0"/>
          </a:p>
          <a:p>
            <a:r>
              <a:rPr lang="en-GB" sz="2900" dirty="0" err="1" smtClean="0"/>
              <a:t>Difficultés</a:t>
            </a:r>
            <a:r>
              <a:rPr lang="en-GB" sz="2900" dirty="0" smtClean="0"/>
              <a:t> </a:t>
            </a:r>
            <a:r>
              <a:rPr lang="en-GB" sz="2900" dirty="0" err="1" smtClean="0"/>
              <a:t>en</a:t>
            </a:r>
            <a:r>
              <a:rPr lang="en-GB" sz="2900" dirty="0" smtClean="0"/>
              <a:t> </a:t>
            </a:r>
            <a:r>
              <a:rPr lang="en-GB" sz="2900" dirty="0" err="1" smtClean="0"/>
              <a:t>terme</a:t>
            </a:r>
            <a:r>
              <a:rPr lang="en-GB" sz="2900" dirty="0" smtClean="0"/>
              <a:t> </a:t>
            </a:r>
            <a:r>
              <a:rPr lang="en-GB" sz="2900" dirty="0" err="1" smtClean="0"/>
              <a:t>d’approvisionnement</a:t>
            </a:r>
            <a:r>
              <a:rPr lang="en-GB" sz="2900" dirty="0" smtClean="0"/>
              <a:t> et de </a:t>
            </a:r>
            <a:r>
              <a:rPr lang="en-GB" sz="2900" dirty="0" err="1" smtClean="0"/>
              <a:t>logistique</a:t>
            </a:r>
            <a:endParaRPr lang="en-GB" sz="2900" dirty="0"/>
          </a:p>
          <a:p>
            <a:endParaRPr lang="en-GB" sz="2900" dirty="0"/>
          </a:p>
          <a:p>
            <a:r>
              <a:rPr lang="en-GB" sz="2900" dirty="0" err="1" smtClean="0"/>
              <a:t>Problème</a:t>
            </a:r>
            <a:r>
              <a:rPr lang="en-GB" sz="2900" dirty="0" smtClean="0"/>
              <a:t> de </a:t>
            </a:r>
            <a:r>
              <a:rPr lang="en-GB" sz="2900" dirty="0" err="1" smtClean="0"/>
              <a:t>l’adhésion</a:t>
            </a:r>
            <a:r>
              <a:rPr lang="en-GB" sz="2900" dirty="0" smtClean="0"/>
              <a:t> à la vaccination </a:t>
            </a:r>
            <a:r>
              <a:rPr lang="en-GB" sz="2900" dirty="0" err="1" smtClean="0"/>
              <a:t>nécessitant</a:t>
            </a:r>
            <a:r>
              <a:rPr lang="en-GB" sz="2900" dirty="0" smtClean="0"/>
              <a:t> </a:t>
            </a:r>
            <a:r>
              <a:rPr lang="en-GB" sz="2900" dirty="0" err="1" smtClean="0"/>
              <a:t>une</a:t>
            </a:r>
            <a:r>
              <a:rPr lang="en-GB" sz="2900" dirty="0" smtClean="0"/>
              <a:t> communication difficile:</a:t>
            </a:r>
          </a:p>
          <a:p>
            <a:pPr lvl="1"/>
            <a:r>
              <a:rPr lang="en-GB" sz="2600" dirty="0" smtClean="0"/>
              <a:t>à </a:t>
            </a:r>
            <a:r>
              <a:rPr lang="en-GB" sz="2600" dirty="0" err="1" smtClean="0"/>
              <a:t>terme</a:t>
            </a:r>
            <a:r>
              <a:rPr lang="en-GB" sz="2600" dirty="0" smtClean="0"/>
              <a:t> population </a:t>
            </a:r>
            <a:r>
              <a:rPr lang="en-GB" sz="2600" dirty="0" err="1" smtClean="0"/>
              <a:t>globale</a:t>
            </a:r>
            <a:r>
              <a:rPr lang="en-GB" sz="2600" dirty="0" smtClean="0"/>
              <a:t> </a:t>
            </a:r>
          </a:p>
          <a:p>
            <a:pPr lvl="1"/>
            <a:r>
              <a:rPr lang="en-GB" sz="2600" dirty="0" err="1" smtClean="0"/>
              <a:t>mais</a:t>
            </a:r>
            <a:r>
              <a:rPr lang="en-GB" sz="2600" dirty="0" smtClean="0"/>
              <a:t> </a:t>
            </a:r>
            <a:r>
              <a:rPr lang="en-GB" sz="2600" dirty="0" err="1" smtClean="0"/>
              <a:t>dans</a:t>
            </a:r>
            <a:r>
              <a:rPr lang="en-GB" sz="2600" dirty="0" smtClean="0"/>
              <a:t> un 1er temps populations à </a:t>
            </a:r>
            <a:r>
              <a:rPr lang="en-GB" sz="2600" dirty="0" err="1" smtClean="0"/>
              <a:t>risque</a:t>
            </a:r>
            <a:r>
              <a:rPr lang="en-GB" sz="2600" dirty="0" smtClean="0"/>
              <a:t> de </a:t>
            </a:r>
            <a:r>
              <a:rPr lang="en-GB" sz="2600" dirty="0" err="1" smtClean="0"/>
              <a:t>formes</a:t>
            </a:r>
            <a:r>
              <a:rPr lang="en-GB" sz="2600" dirty="0" smtClean="0"/>
              <a:t> </a:t>
            </a:r>
            <a:r>
              <a:rPr lang="en-GB" sz="2600" dirty="0" err="1" smtClean="0"/>
              <a:t>sévères</a:t>
            </a:r>
            <a:r>
              <a:rPr lang="en-GB" sz="2600" dirty="0" smtClean="0"/>
              <a:t> et populations </a:t>
            </a:r>
            <a:r>
              <a:rPr lang="en-GB" sz="2600" dirty="0" err="1" smtClean="0"/>
              <a:t>exposées</a:t>
            </a:r>
            <a:endParaRPr lang="en-GB" sz="2600" dirty="0" smtClean="0"/>
          </a:p>
          <a:p>
            <a:pPr marL="0" indent="0">
              <a:buNone/>
            </a:pPr>
            <a:endParaRPr lang="en-GB" sz="2900" dirty="0"/>
          </a:p>
          <a:p>
            <a:r>
              <a:rPr lang="en-GB" sz="2900" dirty="0" err="1" smtClean="0"/>
              <a:t>Nombreuses</a:t>
            </a:r>
            <a:r>
              <a:rPr lang="en-GB" sz="2900" dirty="0" smtClean="0"/>
              <a:t> questions: </a:t>
            </a:r>
          </a:p>
          <a:p>
            <a:pPr lvl="1"/>
            <a:r>
              <a:rPr lang="en-GB" sz="2900" dirty="0" err="1" smtClean="0"/>
              <a:t>Maintien</a:t>
            </a:r>
            <a:r>
              <a:rPr lang="en-GB" sz="2900" dirty="0" smtClean="0"/>
              <a:t> de la protection, revaccination?</a:t>
            </a:r>
          </a:p>
          <a:p>
            <a:pPr lvl="1"/>
            <a:r>
              <a:rPr lang="en-GB" sz="2900" dirty="0" smtClean="0"/>
              <a:t>Vaccination des </a:t>
            </a:r>
            <a:r>
              <a:rPr lang="en-GB" sz="2900" dirty="0" err="1" smtClean="0"/>
              <a:t>personnes</a:t>
            </a:r>
            <a:r>
              <a:rPr lang="en-GB" sz="2900" dirty="0" smtClean="0"/>
              <a:t> </a:t>
            </a:r>
            <a:r>
              <a:rPr lang="en-GB" sz="2900" dirty="0" err="1" smtClean="0"/>
              <a:t>prealablement</a:t>
            </a:r>
            <a:r>
              <a:rPr lang="en-GB" sz="2900" dirty="0" smtClean="0"/>
              <a:t> </a:t>
            </a:r>
            <a:r>
              <a:rPr lang="en-GB" sz="2900" dirty="0" err="1" smtClean="0"/>
              <a:t>infectées</a:t>
            </a:r>
            <a:r>
              <a:rPr lang="en-GB" sz="2900" dirty="0" smtClean="0"/>
              <a:t>?</a:t>
            </a:r>
          </a:p>
          <a:p>
            <a:pPr lvl="1"/>
            <a:r>
              <a:rPr lang="en-GB" sz="2900" dirty="0" err="1" smtClean="0"/>
              <a:t>Quel</a:t>
            </a:r>
            <a:r>
              <a:rPr lang="en-GB" sz="2900" dirty="0" smtClean="0"/>
              <a:t> </a:t>
            </a:r>
            <a:r>
              <a:rPr lang="en-GB" sz="2900" dirty="0" err="1" smtClean="0"/>
              <a:t>vaccin</a:t>
            </a:r>
            <a:r>
              <a:rPr lang="en-GB" sz="2900" dirty="0" smtClean="0"/>
              <a:t> pour </a:t>
            </a:r>
            <a:r>
              <a:rPr lang="en-GB" sz="2900" dirty="0" err="1" smtClean="0"/>
              <a:t>quelle</a:t>
            </a:r>
            <a:r>
              <a:rPr lang="en-GB" sz="2900" dirty="0" smtClean="0"/>
              <a:t> population?</a:t>
            </a:r>
          </a:p>
          <a:p>
            <a:pPr lvl="1"/>
            <a:r>
              <a:rPr lang="en-GB" sz="2900" b="1" dirty="0" err="1" smtClean="0"/>
              <a:t>Sécurité</a:t>
            </a:r>
            <a:r>
              <a:rPr lang="en-GB" sz="2900" b="1" dirty="0" smtClean="0"/>
              <a:t>++</a:t>
            </a:r>
          </a:p>
          <a:p>
            <a:pPr lvl="1"/>
            <a:r>
              <a:rPr lang="en-GB" sz="2900" dirty="0" smtClean="0"/>
              <a:t>….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27</a:t>
            </a:fld>
            <a:endParaRPr lang="fr-FR"/>
          </a:p>
        </p:txBody>
      </p:sp>
      <p:pic>
        <p:nvPicPr>
          <p:cNvPr id="6" name="Picture 2" descr="e914e25e-0368-4023-a1d7-117ed73f6eac@d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8" t="3503" r="11024" b="2859"/>
          <a:stretch/>
        </p:blipFill>
        <p:spPr bwMode="auto">
          <a:xfrm>
            <a:off x="1939159" y="1103586"/>
            <a:ext cx="5249917" cy="35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30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b="0" dirty="0">
                <a:solidFill>
                  <a:srgbClr val="C00000"/>
                </a:solidFill>
              </a:rPr>
              <a:t>Les 4 grandes </a:t>
            </a:r>
            <a:r>
              <a:rPr lang="fr-FR" altLang="x-none" b="0" dirty="0" smtClean="0">
                <a:solidFill>
                  <a:srgbClr val="C00000"/>
                </a:solidFill>
              </a:rPr>
              <a:t>étapes du développement vaccinal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251062" y="4767263"/>
            <a:ext cx="485365" cy="27384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88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717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146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5E06F320-5484-F446-B088-A8EFF73DF3DF}" type="slidenum">
              <a:rPr lang="fr-FR" altLang="x-none" smtClean="0"/>
              <a:pPr eaLnBrk="1" hangingPunct="1"/>
              <a:t>3</a:t>
            </a:fld>
            <a:endParaRPr lang="fr-FR" altLang="x-none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031456" y="1977628"/>
            <a:ext cx="1458516" cy="756047"/>
            <a:chOff x="611" y="1616"/>
            <a:chExt cx="1225" cy="63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1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80" y="1752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 préclinique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951561" y="3057526"/>
            <a:ext cx="1458515" cy="756047"/>
            <a:chOff x="2063" y="1616"/>
            <a:chExt cx="1225" cy="635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063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096" y="1752"/>
              <a:ext cx="11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 Pharmaceutique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895850" y="951310"/>
            <a:ext cx="1458516" cy="756047"/>
            <a:chOff x="3605" y="1616"/>
            <a:chExt cx="1225" cy="635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605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74" y="1752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clinique</a:t>
              </a:r>
            </a:p>
          </p:txBody>
        </p:sp>
      </p:grpSp>
      <p:pic>
        <p:nvPicPr>
          <p:cNvPr id="17" name="Picture 16" descr="ANd9GcQ5zEERnRPnTsk6RiWOVGcicJJH4qNXYhYv75XmNhoAfXeXBmpo7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822" y="208597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8" descr="2Q=="/>
          <p:cNvSpPr>
            <a:spLocks noChangeAspect="1" noChangeArrowheads="1"/>
          </p:cNvSpPr>
          <p:nvPr/>
        </p:nvSpPr>
        <p:spPr bwMode="auto">
          <a:xfrm>
            <a:off x="3636169" y="1885950"/>
            <a:ext cx="1871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sp>
        <p:nvSpPr>
          <p:cNvPr id="19" name="AutoShape 20" descr="2Q=="/>
          <p:cNvSpPr>
            <a:spLocks noChangeAspect="1" noChangeArrowheads="1"/>
          </p:cNvSpPr>
          <p:nvPr/>
        </p:nvSpPr>
        <p:spPr bwMode="auto">
          <a:xfrm>
            <a:off x="3654028" y="1815704"/>
            <a:ext cx="1871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pic>
        <p:nvPicPr>
          <p:cNvPr id="20" name="Picture 22" descr="ANd9GcS3eVZ-KifyOp-g1nIx6VEmVW7Bd4akye6096brv0_JcsVXco-Yj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712" y="1006080"/>
            <a:ext cx="1404938" cy="9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1385888" y="1113236"/>
            <a:ext cx="3239691" cy="31873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217676" y="1685926"/>
            <a:ext cx="2236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x-none" sz="1200" dirty="0">
                <a:ea typeface="ＭＳ Ｐゴシック" charset="-128"/>
              </a:rPr>
              <a:t>Plusieurs </a:t>
            </a:r>
            <a:r>
              <a:rPr lang="fr-FR" altLang="x-none" sz="1200" dirty="0" smtClean="0">
                <a:ea typeface="ＭＳ Ｐゴシック" charset="-128"/>
              </a:rPr>
              <a:t>10 aines millions </a:t>
            </a:r>
            <a:r>
              <a:rPr lang="fr-FR" altLang="x-none" sz="1200" dirty="0">
                <a:ea typeface="ＭＳ Ｐゴシック" charset="-128"/>
              </a:rPr>
              <a:t>d’€</a:t>
            </a:r>
          </a:p>
          <a:p>
            <a:pPr eaLnBrk="1" hangingPunct="1"/>
            <a:r>
              <a:rPr lang="fr-FR" altLang="x-none" sz="1200" dirty="0">
                <a:ea typeface="ＭＳ Ｐゴシック" charset="-128"/>
              </a:rPr>
              <a:t>&gt; 10 ans</a:t>
            </a: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854995" y="4083845"/>
            <a:ext cx="1475185" cy="756047"/>
            <a:chOff x="2049" y="1616"/>
            <a:chExt cx="1239" cy="635"/>
          </a:xfrm>
        </p:grpSpPr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063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049" y="1752"/>
              <a:ext cx="1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Recherche -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Preuve de concept</a:t>
              </a:r>
            </a:p>
          </p:txBody>
        </p:sp>
      </p:grpSp>
      <p:sp>
        <p:nvSpPr>
          <p:cNvPr id="26" name="AutoShape 29" descr="paillasse_tl4"/>
          <p:cNvSpPr>
            <a:spLocks noChangeAspect="1" noChangeArrowheads="1"/>
          </p:cNvSpPr>
          <p:nvPr/>
        </p:nvSpPr>
        <p:spPr bwMode="auto">
          <a:xfrm>
            <a:off x="3500438" y="1768080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sp>
        <p:nvSpPr>
          <p:cNvPr id="27" name="AutoShape 31" descr="paillasse_tl4"/>
          <p:cNvSpPr>
            <a:spLocks noChangeAspect="1" noChangeArrowheads="1"/>
          </p:cNvSpPr>
          <p:nvPr/>
        </p:nvSpPr>
        <p:spPr bwMode="auto">
          <a:xfrm>
            <a:off x="3500438" y="1768080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pic>
        <p:nvPicPr>
          <p:cNvPr id="28" name="Picture 32" descr="paillasse_tl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608" y="4137423"/>
            <a:ext cx="1126331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579f230f10049e652978647a641267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349" y="3112294"/>
            <a:ext cx="1297781" cy="8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4301730" y="681038"/>
            <a:ext cx="3996928" cy="1457325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</p:spTree>
    <p:extLst>
      <p:ext uri="{BB962C8B-B14F-4D97-AF65-F5344CB8AC3E}">
        <p14:creationId xmlns:p14="http://schemas.microsoft.com/office/powerpoint/2010/main" val="2459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57350" y="1885950"/>
            <a:ext cx="5829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  <a:defRPr sz="20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fr-FR" altLang="fr-FR" sz="21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97840" y="303611"/>
            <a:ext cx="8249920" cy="8643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x-none" sz="3000" b="0" dirty="0">
                <a:solidFill>
                  <a:srgbClr val="C00000"/>
                </a:solidFill>
                <a:latin typeface="Calibri" charset="0"/>
              </a:rPr>
              <a:t>Les différentes phases cliniques de développement vaccinal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11130"/>
              </p:ext>
            </p:extLst>
          </p:nvPr>
        </p:nvGraphicFramePr>
        <p:xfrm>
          <a:off x="1331119" y="1303577"/>
          <a:ext cx="6481763" cy="3302016"/>
        </p:xfrm>
        <a:graphic>
          <a:graphicData uri="http://schemas.openxmlformats.org/drawingml/2006/table">
            <a:tbl>
              <a:tblPr/>
              <a:tblGrid>
                <a:gridCol w="1513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6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6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6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</a:t>
                      </a:r>
                    </a:p>
                  </a:txBody>
                  <a:tcPr marL="68580" marR="68580" marT="34258" marB="342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II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III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IV</a:t>
                      </a:r>
                      <a:endParaRPr kumimoji="0" lang="en-US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5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Tolérance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Immunogénicité</a:t>
                      </a: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Immunogénicité Tolérance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+/- challenge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Efficacité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Sécurité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Pharmaco-épidémiologie 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1ere administration chez l</a:t>
                      </a:r>
                      <a:r>
                        <a:rPr kumimoji="0" lang="ja-JP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fr-FR" altLang="ja-JP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homme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Définition de dose  et du calendrier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Études « pivot » pour le dossier d</a:t>
                      </a:r>
                      <a:r>
                        <a:rPr kumimoji="0" lang="ja-JP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fr-FR" altLang="ja-JP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enregistrement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Etudes Post-AMM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dizaines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centaines</a:t>
                      </a:r>
                      <a:endParaRPr kumimoji="0" lang="en-US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milliers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&gt; 10 000</a:t>
                      </a:r>
                      <a:endParaRPr kumimoji="0" lang="en-US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0"/>
              </a:spcAft>
              <a:defRPr/>
            </a:pPr>
            <a:r>
              <a:rPr lang="fr-FR" altLang="x-none" b="0" dirty="0" smtClean="0">
                <a:solidFill>
                  <a:srgbClr val="C00000"/>
                </a:solidFill>
              </a:rPr>
              <a:t>Vaccin COVID- 19: un développement accéléré</a:t>
            </a:r>
            <a:endParaRPr lang="fr-FR" altLang="fr-FR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29" y="1104628"/>
            <a:ext cx="5539994" cy="403887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sz="2300" kern="0" dirty="0"/>
              <a:t>31 décembre 2019: déclaration à </a:t>
            </a:r>
            <a:r>
              <a:rPr lang="fr-FR" sz="2300" kern="0" dirty="0" smtClean="0"/>
              <a:t>l’OMS de la survenue d’une </a:t>
            </a:r>
            <a:r>
              <a:rPr lang="fr-FR" sz="2300" dirty="0" smtClean="0"/>
              <a:t>épidémie </a:t>
            </a:r>
            <a:r>
              <a:rPr lang="fr-FR" sz="2300" dirty="0"/>
              <a:t>de pneumonies d’allure virale d’étiologie </a:t>
            </a:r>
            <a:r>
              <a:rPr lang="fr-FR" sz="2300" dirty="0" smtClean="0"/>
              <a:t>inconnue</a:t>
            </a:r>
            <a:endParaRPr lang="fr-FR" sz="2300" kern="0" dirty="0"/>
          </a:p>
          <a:p>
            <a:pPr>
              <a:defRPr/>
            </a:pPr>
            <a:r>
              <a:rPr lang="fr-FR" sz="2300" dirty="0"/>
              <a:t>9 janvier 2020, </a:t>
            </a:r>
            <a:r>
              <a:rPr lang="fr-FR" sz="2300" dirty="0" smtClean="0"/>
              <a:t>autorités </a:t>
            </a:r>
            <a:r>
              <a:rPr lang="fr-FR" sz="2300" dirty="0"/>
              <a:t>sanitaires chinoises et </a:t>
            </a:r>
            <a:r>
              <a:rPr lang="fr-FR" sz="2300" dirty="0" smtClean="0"/>
              <a:t>OMS </a:t>
            </a:r>
            <a:r>
              <a:rPr lang="fr-FR" sz="2300" dirty="0"/>
              <a:t>annoncent la découverte </a:t>
            </a:r>
            <a:r>
              <a:rPr lang="fr-FR" sz="2300" dirty="0" smtClean="0"/>
              <a:t>d’un nouveau coronavirus, appelé 2019-nCoV (isolé </a:t>
            </a:r>
            <a:r>
              <a:rPr lang="fr-FR" sz="2300" dirty="0"/>
              <a:t>le 7 janvier</a:t>
            </a:r>
            <a:r>
              <a:rPr lang="fr-FR" sz="2300" dirty="0" smtClean="0"/>
              <a:t>)</a:t>
            </a:r>
          </a:p>
          <a:p>
            <a:pPr>
              <a:defRPr/>
            </a:pPr>
            <a:r>
              <a:rPr lang="fr-FR" sz="2300" b="1" dirty="0" smtClean="0"/>
              <a:t>11-12 janvier 2020: séquence </a:t>
            </a:r>
            <a:r>
              <a:rPr lang="fr-FR" sz="2300" b="1" dirty="0"/>
              <a:t>complète du génome du </a:t>
            </a:r>
            <a:r>
              <a:rPr lang="fr-FR" sz="2300" b="1" dirty="0" smtClean="0"/>
              <a:t>coronavirus </a:t>
            </a:r>
            <a:r>
              <a:rPr lang="fr-FR" sz="2300" b="1" kern="0" dirty="0" smtClean="0"/>
              <a:t>transmise par les autorités chinoises</a:t>
            </a:r>
            <a:endParaRPr lang="fr-FR" sz="2300" kern="0" dirty="0" smtClean="0"/>
          </a:p>
          <a:p>
            <a:pPr>
              <a:defRPr/>
            </a:pPr>
            <a:r>
              <a:rPr lang="fr-FR" sz="2300" kern="0" dirty="0" smtClean="0"/>
              <a:t>16 mars 2020: démarrage du </a:t>
            </a:r>
            <a:r>
              <a:rPr lang="fr-FR" sz="2300" b="1" kern="0" dirty="0" smtClean="0"/>
              <a:t>1</a:t>
            </a:r>
            <a:r>
              <a:rPr lang="fr-FR" sz="2300" b="1" kern="0" baseline="30000" dirty="0" smtClean="0"/>
              <a:t>er</a:t>
            </a:r>
            <a:r>
              <a:rPr lang="fr-FR" sz="2300" b="1" kern="0" dirty="0" smtClean="0"/>
              <a:t> essai clinique </a:t>
            </a:r>
            <a:r>
              <a:rPr lang="fr-FR" sz="2300" kern="0" dirty="0" smtClean="0"/>
              <a:t>(</a:t>
            </a:r>
            <a:r>
              <a:rPr lang="fr-FR" sz="2300" kern="0" dirty="0" err="1" smtClean="0"/>
              <a:t>Moderna</a:t>
            </a:r>
            <a:r>
              <a:rPr lang="fr-FR" sz="2300" kern="0" dirty="0" smtClean="0"/>
              <a:t>, vaccin ARNm)</a:t>
            </a:r>
          </a:p>
          <a:p>
            <a:pPr>
              <a:defRPr/>
            </a:pPr>
            <a:r>
              <a:rPr lang="fr-FR" sz="2300" kern="0" dirty="0" smtClean="0"/>
              <a:t>8 avril 2020 : 115 candidats vaccins dont 5 en développement clinique</a:t>
            </a:r>
          </a:p>
          <a:p>
            <a:pPr>
              <a:defRPr/>
            </a:pPr>
            <a:r>
              <a:rPr lang="fr-FR" sz="2300" kern="0" dirty="0" smtClean="0"/>
              <a:t>Juillet 2020: début des essais de phase 3</a:t>
            </a:r>
          </a:p>
          <a:p>
            <a:pPr>
              <a:defRPr/>
            </a:pPr>
            <a:r>
              <a:rPr lang="fr-FR" sz="2300" kern="0" dirty="0"/>
              <a:t>9</a:t>
            </a:r>
            <a:r>
              <a:rPr lang="fr-FR" sz="2300" kern="0" dirty="0" smtClean="0"/>
              <a:t> novembre 2020: premiers </a:t>
            </a:r>
            <a:r>
              <a:rPr lang="fr-FR" sz="2300" kern="0" dirty="0"/>
              <a:t>résultats </a:t>
            </a:r>
            <a:r>
              <a:rPr lang="fr-FR" sz="2300" kern="0" dirty="0" smtClean="0"/>
              <a:t>d’efficacité</a:t>
            </a:r>
          </a:p>
          <a:p>
            <a:pPr>
              <a:defRPr/>
            </a:pPr>
            <a:r>
              <a:rPr lang="fr-FR" sz="2300" kern="0" dirty="0" smtClean="0">
                <a:solidFill>
                  <a:srgbClr val="15A160"/>
                </a:solidFill>
              </a:rPr>
              <a:t>2 décembre 2020: autorisation vaccin Pfizer/</a:t>
            </a:r>
            <a:r>
              <a:rPr lang="fr-FR" sz="2300" kern="0" dirty="0" err="1" smtClean="0">
                <a:solidFill>
                  <a:srgbClr val="15A160"/>
                </a:solidFill>
              </a:rPr>
              <a:t>BioNTech</a:t>
            </a:r>
            <a:r>
              <a:rPr lang="fr-FR" sz="2300" kern="0" dirty="0" smtClean="0">
                <a:solidFill>
                  <a:srgbClr val="15A160"/>
                </a:solidFill>
              </a:rPr>
              <a:t> par le MHRA (</a:t>
            </a:r>
            <a:r>
              <a:rPr lang="en-US" sz="2300" dirty="0" smtClean="0">
                <a:solidFill>
                  <a:srgbClr val="15A160"/>
                </a:solidFill>
              </a:rPr>
              <a:t>Medicines </a:t>
            </a:r>
            <a:r>
              <a:rPr lang="en-US" sz="2300" dirty="0">
                <a:solidFill>
                  <a:srgbClr val="15A160"/>
                </a:solidFill>
              </a:rPr>
              <a:t>and Healthcare products Regulatory </a:t>
            </a:r>
            <a:r>
              <a:rPr lang="en-US" sz="2300" dirty="0" smtClean="0">
                <a:solidFill>
                  <a:srgbClr val="15A160"/>
                </a:solidFill>
              </a:rPr>
              <a:t>Agency)</a:t>
            </a:r>
          </a:p>
          <a:p>
            <a:pPr>
              <a:defRPr/>
            </a:pPr>
            <a:r>
              <a:rPr lang="en-US" sz="2300" kern="0" dirty="0" smtClean="0">
                <a:solidFill>
                  <a:srgbClr val="15A160"/>
                </a:solidFill>
              </a:rPr>
              <a:t>Début vaccination UK: 8 </a:t>
            </a:r>
            <a:r>
              <a:rPr lang="en-US" sz="2300" kern="0" dirty="0" err="1" smtClean="0">
                <a:solidFill>
                  <a:srgbClr val="15A160"/>
                </a:solidFill>
              </a:rPr>
              <a:t>décembre</a:t>
            </a:r>
            <a:r>
              <a:rPr lang="en-US" sz="2300" kern="0" dirty="0">
                <a:solidFill>
                  <a:srgbClr val="15A160"/>
                </a:solidFill>
              </a:rPr>
              <a:t> </a:t>
            </a:r>
            <a:r>
              <a:rPr lang="en-US" sz="2300" kern="0" dirty="0" smtClean="0">
                <a:solidFill>
                  <a:srgbClr val="15A160"/>
                </a:solidFill>
              </a:rPr>
              <a:t>2020</a:t>
            </a:r>
            <a:endParaRPr lang="fr-FR" sz="2300" kern="0" dirty="0" smtClean="0"/>
          </a:p>
          <a:p>
            <a:pPr>
              <a:defRPr/>
            </a:pPr>
            <a:endParaRPr lang="fr-FR" sz="2300" kern="0" dirty="0" smtClean="0"/>
          </a:p>
          <a:p>
            <a:pPr>
              <a:defRPr/>
            </a:pPr>
            <a:endParaRPr lang="fr-FR" sz="2300" kern="0" dirty="0" smtClean="0"/>
          </a:p>
          <a:p>
            <a:pPr>
              <a:defRPr/>
            </a:pPr>
            <a:endParaRPr lang="fr-FR" sz="2100" kern="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8" name="ZoneTexte 7"/>
          <p:cNvSpPr txBox="1"/>
          <p:nvPr/>
        </p:nvSpPr>
        <p:spPr>
          <a:xfrm>
            <a:off x="5581057" y="1060900"/>
            <a:ext cx="35356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fr-FR" kern="0" dirty="0" smtClean="0">
                <a:solidFill>
                  <a:srgbClr val="0055A5"/>
                </a:solidFill>
              </a:rPr>
              <a:t>30 novembre 2020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11 candidats vaccins en phase 3</a:t>
            </a:r>
            <a:endParaRPr lang="fr-FR" sz="1600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Autorisations utilisation EMA: </a:t>
            </a:r>
          </a:p>
          <a:p>
            <a:pPr>
              <a:defRPr/>
            </a:pPr>
            <a:r>
              <a:rPr lang="fr-FR" sz="1600" kern="0" dirty="0">
                <a:solidFill>
                  <a:srgbClr val="0055A5"/>
                </a:solidFill>
              </a:rPr>
              <a:t>	</a:t>
            </a:r>
            <a:r>
              <a:rPr lang="fr-FR" sz="1600" kern="0" dirty="0" smtClean="0">
                <a:solidFill>
                  <a:srgbClr val="0055A5"/>
                </a:solidFill>
              </a:rPr>
              <a:t>- avant le 28/12 vaccin Pfizer</a:t>
            </a:r>
          </a:p>
          <a:p>
            <a:pPr>
              <a:defRPr/>
            </a:pPr>
            <a:r>
              <a:rPr lang="fr-FR" sz="1600" kern="0" dirty="0">
                <a:solidFill>
                  <a:srgbClr val="0055A5"/>
                </a:solidFill>
              </a:rPr>
              <a:t>	</a:t>
            </a:r>
            <a:r>
              <a:rPr lang="fr-FR" sz="1600" kern="0" dirty="0" smtClean="0">
                <a:solidFill>
                  <a:srgbClr val="0055A5"/>
                </a:solidFill>
              </a:rPr>
              <a:t>- avant le 12/01 vaccin </a:t>
            </a:r>
            <a:r>
              <a:rPr lang="fr-FR" sz="1600" kern="0" dirty="0" err="1" smtClean="0">
                <a:solidFill>
                  <a:srgbClr val="0055A5"/>
                </a:solidFill>
              </a:rPr>
              <a:t>Moderna</a:t>
            </a:r>
            <a:endParaRPr lang="fr-FR" sz="1600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15A160"/>
                </a:solidFill>
              </a:rPr>
              <a:t>Début vaccination France: 4 janvier 2021</a:t>
            </a:r>
          </a:p>
        </p:txBody>
      </p:sp>
      <p:pic>
        <p:nvPicPr>
          <p:cNvPr id="7" name="Espace réservé du contenu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6" t="15562" r="66525" b="71242"/>
          <a:stretch/>
        </p:blipFill>
        <p:spPr>
          <a:xfrm>
            <a:off x="6093450" y="1608667"/>
            <a:ext cx="2678662" cy="11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120" y="139302"/>
            <a:ext cx="8046720" cy="1028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100" b="0" dirty="0">
                <a:solidFill>
                  <a:srgbClr val="C00000"/>
                </a:solidFill>
              </a:rPr>
              <a:t>Un délai de développement </a:t>
            </a:r>
            <a:r>
              <a:rPr lang="fr-FR" sz="2100" b="0" dirty="0" smtClean="0">
                <a:solidFill>
                  <a:srgbClr val="C00000"/>
                </a:solidFill>
              </a:rPr>
              <a:t>exceptionnellement </a:t>
            </a:r>
            <a:r>
              <a:rPr lang="fr-FR" sz="2100" b="0" dirty="0">
                <a:solidFill>
                  <a:srgbClr val="C00000"/>
                </a:solidFill>
              </a:rPr>
              <a:t>court </a:t>
            </a:r>
            <a:r>
              <a:rPr lang="fr-FR" sz="2100" b="0" dirty="0" smtClean="0">
                <a:solidFill>
                  <a:srgbClr val="C00000"/>
                </a:solidFill>
              </a:rPr>
              <a:t>à la « vitesse de l’éclair »!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44366" y="1168002"/>
            <a:ext cx="6055887" cy="397549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fr-FR" altLang="x-none" dirty="0" smtClean="0">
                <a:cs typeface="Arial" charset="0"/>
              </a:rPr>
              <a:t>Situation inédite: 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6 mois entre la déclaration de l’épidémie et la mise en place des essais de phase 3,  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10 mois ½ pour les premiers résultats d’efficacité clinique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Moins d’un an pour le début de la vaccination</a:t>
            </a:r>
            <a:endParaRPr lang="fr-FR" altLang="x-none" sz="1600" dirty="0">
              <a:cs typeface="Arial" charset="0"/>
            </a:endParaRPr>
          </a:p>
          <a:p>
            <a:pPr>
              <a:buFontTx/>
              <a:buChar char="•"/>
            </a:pPr>
            <a:endParaRPr lang="fr-FR" altLang="x-none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fr-FR" altLang="x-none" dirty="0" smtClean="0">
                <a:cs typeface="Arial" charset="0"/>
              </a:rPr>
              <a:t>Rendue possible par </a:t>
            </a:r>
            <a:r>
              <a:rPr lang="fr-FR" altLang="x-none" dirty="0">
                <a:cs typeface="Arial" charset="0"/>
              </a:rPr>
              <a:t> :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les </a:t>
            </a:r>
            <a:r>
              <a:rPr lang="fr-FR" altLang="x-none" sz="1600" dirty="0">
                <a:cs typeface="Arial" charset="0"/>
              </a:rPr>
              <a:t>progrès scientifiques </a:t>
            </a:r>
            <a:r>
              <a:rPr lang="fr-FR" altLang="x-none" sz="1600" dirty="0" smtClean="0">
                <a:cs typeface="Arial" charset="0"/>
              </a:rPr>
              <a:t>en immunologie et virologie, </a:t>
            </a:r>
            <a:r>
              <a:rPr lang="fr-FR" altLang="x-none" sz="1600" dirty="0">
                <a:cs typeface="Arial" charset="0"/>
              </a:rPr>
              <a:t>ayant permis par exemple le séquençage du coronavirus dès janvier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l’existence </a:t>
            </a:r>
            <a:r>
              <a:rPr lang="fr-FR" altLang="x-none" sz="1600" dirty="0">
                <a:cs typeface="Arial" charset="0"/>
              </a:rPr>
              <a:t>de technologies développées antérieurement pour d’autres </a:t>
            </a:r>
            <a:r>
              <a:rPr lang="fr-FR" altLang="x-none" sz="1600" dirty="0" smtClean="0">
                <a:cs typeface="Arial" charset="0"/>
              </a:rPr>
              <a:t>vaccins (plateformes vaccinales) en particulier en préparation d’une maladie infectieuse émergente qui </a:t>
            </a:r>
            <a:r>
              <a:rPr lang="fr-FR" altLang="x-none" sz="1600" dirty="0">
                <a:cs typeface="Arial" charset="0"/>
              </a:rPr>
              <a:t>ont pu être adaptées aux vaccins </a:t>
            </a:r>
            <a:r>
              <a:rPr lang="fr-FR" altLang="x-none" sz="1600" dirty="0" smtClean="0">
                <a:cs typeface="Arial" charset="0"/>
              </a:rPr>
              <a:t>Covid-19</a:t>
            </a:r>
          </a:p>
          <a:p>
            <a:pPr lvl="1"/>
            <a:r>
              <a:rPr lang="fr-FR" altLang="x-none" sz="1600" dirty="0">
                <a:cs typeface="Arial" charset="0"/>
              </a:rPr>
              <a:t>l</a:t>
            </a:r>
            <a:r>
              <a:rPr lang="fr-FR" altLang="x-none" sz="1600" dirty="0" smtClean="0">
                <a:cs typeface="Arial" charset="0"/>
              </a:rPr>
              <a:t>’identification de la protéine S comme antigène de choix lors des épidémies de SARS et MERS</a:t>
            </a:r>
            <a:endParaRPr lang="fr-FR" altLang="x-none" sz="1600" dirty="0">
              <a:cs typeface="Arial" charset="0"/>
            </a:endParaRPr>
          </a:p>
          <a:p>
            <a:pPr lvl="1"/>
            <a:r>
              <a:rPr lang="fr-FR" altLang="x-none" sz="1600" dirty="0" smtClean="0">
                <a:cs typeface="Arial" charset="0"/>
              </a:rPr>
              <a:t>l’exceptionnelle </a:t>
            </a:r>
            <a:r>
              <a:rPr lang="fr-FR" altLang="x-none" sz="1600" dirty="0">
                <a:cs typeface="Arial" charset="0"/>
              </a:rPr>
              <a:t>mobilisation des équipes de recherche et des </a:t>
            </a:r>
            <a:r>
              <a:rPr lang="fr-FR" altLang="x-none" sz="1600" dirty="0" smtClean="0">
                <a:cs typeface="Arial" charset="0"/>
              </a:rPr>
              <a:t>états </a:t>
            </a:r>
            <a:r>
              <a:rPr lang="fr-FR" altLang="x-none" sz="1600" dirty="0">
                <a:cs typeface="Arial" charset="0"/>
              </a:rPr>
              <a:t>pour le financement</a:t>
            </a:r>
          </a:p>
          <a:p>
            <a:pPr lvl="1"/>
            <a:r>
              <a:rPr lang="fr-FR" altLang="x-none" sz="1600" dirty="0">
                <a:cs typeface="Arial" charset="0"/>
              </a:rPr>
              <a:t>à la mobilisation de volontaires pour réaliser les essais cliniques rapidement</a:t>
            </a:r>
          </a:p>
          <a:p>
            <a:pPr lvl="1"/>
            <a:r>
              <a:rPr lang="fr-FR" altLang="x-none" sz="1600" dirty="0">
                <a:cs typeface="Arial" charset="0"/>
              </a:rPr>
              <a:t>à l’anticipation des industriels et des Etats pour le développement industriel de la production </a:t>
            </a:r>
          </a:p>
          <a:p>
            <a:endParaRPr lang="fr-FR" altLang="x-none" dirty="0">
              <a:latin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253" y="3597782"/>
            <a:ext cx="2651760" cy="11367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414" y="1372044"/>
            <a:ext cx="2225040" cy="15792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32882" y="2982229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55A5"/>
                </a:solidFill>
              </a:rPr>
              <a:t>Coalition for Epidemic </a:t>
            </a:r>
            <a:r>
              <a:rPr lang="en-GB" sz="1600" dirty="0" err="1">
                <a:solidFill>
                  <a:srgbClr val="0055A5"/>
                </a:solidFill>
              </a:rPr>
              <a:t>Prepardness</a:t>
            </a:r>
            <a:r>
              <a:rPr lang="en-GB" sz="1600" dirty="0">
                <a:solidFill>
                  <a:srgbClr val="0055A5"/>
                </a:solidFill>
              </a:rPr>
              <a:t> Innovation</a:t>
            </a:r>
          </a:p>
        </p:txBody>
      </p:sp>
    </p:spTree>
    <p:extLst>
      <p:ext uri="{BB962C8B-B14F-4D97-AF65-F5344CB8AC3E}">
        <p14:creationId xmlns:p14="http://schemas.microsoft.com/office/powerpoint/2010/main" val="42038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Financement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vaccins</a:t>
            </a:r>
            <a:r>
              <a:rPr lang="en-GB" b="0" dirty="0" smtClean="0">
                <a:solidFill>
                  <a:srgbClr val="C00000"/>
                </a:solidFill>
              </a:rPr>
              <a:t> COVID19</a:t>
            </a:r>
            <a:endParaRPr lang="en-GB" b="0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35" y="1231900"/>
            <a:ext cx="6053905" cy="34004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727" y="476331"/>
            <a:ext cx="8080955" cy="3929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Technologies vaccinales ou ‘plateformes vaccinales’ des vaccins COVID 19</a:t>
            </a:r>
            <a:endParaRPr lang="fr-FR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3" t="20869" r="43889" b="25797"/>
          <a:stretch>
            <a:fillRect/>
          </a:stretch>
        </p:blipFill>
        <p:spPr bwMode="auto">
          <a:xfrm>
            <a:off x="865346" y="1092916"/>
            <a:ext cx="3244454" cy="363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6239" y="1316336"/>
            <a:ext cx="4741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55A5"/>
                </a:solidFill>
              </a:rPr>
              <a:t>technologies </a:t>
            </a:r>
            <a:r>
              <a:rPr lang="en-GB" dirty="0" err="1">
                <a:solidFill>
                  <a:srgbClr val="0055A5"/>
                </a:solidFill>
              </a:rPr>
              <a:t>vaccinales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smtClean="0">
                <a:solidFill>
                  <a:srgbClr val="0055A5"/>
                </a:solidFill>
              </a:rPr>
              <a:t>‘</a:t>
            </a:r>
            <a:r>
              <a:rPr lang="en-GB" dirty="0" err="1" smtClean="0">
                <a:solidFill>
                  <a:srgbClr val="0055A5"/>
                </a:solidFill>
              </a:rPr>
              <a:t>classiques</a:t>
            </a:r>
            <a:r>
              <a:rPr lang="en-GB" dirty="0" smtClean="0">
                <a:solidFill>
                  <a:srgbClr val="0055A5"/>
                </a:solidFill>
              </a:rPr>
              <a:t>’ : virus </a:t>
            </a:r>
            <a:r>
              <a:rPr lang="en-GB" dirty="0" err="1" smtClean="0">
                <a:solidFill>
                  <a:srgbClr val="0055A5"/>
                </a:solidFill>
              </a:rPr>
              <a:t>inactivé</a:t>
            </a:r>
            <a:r>
              <a:rPr lang="en-GB" dirty="0" smtClean="0">
                <a:solidFill>
                  <a:srgbClr val="0055A5"/>
                </a:solidFill>
              </a:rPr>
              <a:t>, </a:t>
            </a:r>
            <a:r>
              <a:rPr lang="en-GB" dirty="0" err="1" smtClean="0">
                <a:solidFill>
                  <a:srgbClr val="0055A5"/>
                </a:solidFill>
              </a:rPr>
              <a:t>vaccins</a:t>
            </a:r>
            <a:r>
              <a:rPr lang="en-GB" dirty="0" smtClean="0">
                <a:solidFill>
                  <a:srgbClr val="0055A5"/>
                </a:solidFill>
              </a:rPr>
              <a:t> sous </a:t>
            </a:r>
            <a:r>
              <a:rPr lang="en-GB" dirty="0" err="1" smtClean="0">
                <a:solidFill>
                  <a:srgbClr val="0055A5"/>
                </a:solidFill>
              </a:rPr>
              <a:t>unitaire</a:t>
            </a:r>
            <a:r>
              <a:rPr lang="en-GB" dirty="0" smtClean="0">
                <a:solidFill>
                  <a:srgbClr val="0055A5"/>
                </a:solidFill>
              </a:rPr>
              <a:t>, </a:t>
            </a:r>
            <a:r>
              <a:rPr lang="en-GB" dirty="0">
                <a:solidFill>
                  <a:srgbClr val="0055A5"/>
                </a:solidFill>
              </a:rPr>
              <a:t>VLP : Virus Like </a:t>
            </a:r>
            <a:r>
              <a:rPr lang="en-GB" dirty="0" err="1">
                <a:solidFill>
                  <a:srgbClr val="0055A5"/>
                </a:solidFill>
              </a:rPr>
              <a:t>Particules</a:t>
            </a:r>
            <a:endParaRPr lang="en-GB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olidFill>
                <a:srgbClr val="0055A5"/>
              </a:solidFill>
            </a:endParaRPr>
          </a:p>
          <a:p>
            <a:endParaRPr lang="en-GB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err="1" smtClean="0">
                <a:solidFill>
                  <a:srgbClr val="0055A5"/>
                </a:solidFill>
              </a:rPr>
              <a:t>nouvelles</a:t>
            </a:r>
            <a:r>
              <a:rPr lang="en-GB" dirty="0" smtClean="0">
                <a:solidFill>
                  <a:srgbClr val="0055A5"/>
                </a:solidFill>
              </a:rPr>
              <a:t> “</a:t>
            </a:r>
            <a:r>
              <a:rPr lang="en-GB" dirty="0" err="1">
                <a:solidFill>
                  <a:srgbClr val="0055A5"/>
                </a:solidFill>
              </a:rPr>
              <a:t>plateformes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err="1">
                <a:solidFill>
                  <a:srgbClr val="0055A5"/>
                </a:solidFill>
              </a:rPr>
              <a:t>vaccinales</a:t>
            </a:r>
            <a:r>
              <a:rPr lang="en-GB" dirty="0">
                <a:solidFill>
                  <a:srgbClr val="0055A5"/>
                </a:solidFill>
              </a:rPr>
              <a:t>”:</a:t>
            </a:r>
          </a:p>
          <a:p>
            <a:pPr lvl="1"/>
            <a:r>
              <a:rPr lang="en-GB" b="1" dirty="0" err="1">
                <a:solidFill>
                  <a:srgbClr val="0055A5"/>
                </a:solidFill>
              </a:rPr>
              <a:t>Vecteurs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en-GB" b="1" dirty="0" err="1">
                <a:solidFill>
                  <a:srgbClr val="0055A5"/>
                </a:solidFill>
              </a:rPr>
              <a:t>viraux</a:t>
            </a:r>
            <a:r>
              <a:rPr lang="en-GB" b="1" dirty="0">
                <a:solidFill>
                  <a:srgbClr val="0055A5"/>
                </a:solidFill>
              </a:rPr>
              <a:t>: </a:t>
            </a:r>
            <a:r>
              <a:rPr lang="en-GB" dirty="0" err="1">
                <a:solidFill>
                  <a:srgbClr val="0055A5"/>
                </a:solidFill>
              </a:rPr>
              <a:t>replicatifs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err="1">
                <a:solidFill>
                  <a:srgbClr val="0055A5"/>
                </a:solidFill>
              </a:rPr>
              <a:t>ou</a:t>
            </a:r>
            <a:r>
              <a:rPr lang="en-GB" dirty="0">
                <a:solidFill>
                  <a:srgbClr val="0055A5"/>
                </a:solidFill>
              </a:rPr>
              <a:t> non </a:t>
            </a:r>
            <a:r>
              <a:rPr lang="en-GB" dirty="0" err="1">
                <a:solidFill>
                  <a:srgbClr val="0055A5"/>
                </a:solidFill>
              </a:rPr>
              <a:t>replicatifs</a:t>
            </a:r>
            <a:r>
              <a:rPr lang="en-GB" dirty="0">
                <a:solidFill>
                  <a:srgbClr val="0055A5"/>
                </a:solidFill>
              </a:rPr>
              <a:t>,</a:t>
            </a:r>
          </a:p>
          <a:p>
            <a:pPr lvl="1"/>
            <a:r>
              <a:rPr lang="en-GB" b="1" dirty="0" err="1">
                <a:solidFill>
                  <a:srgbClr val="0055A5"/>
                </a:solidFill>
              </a:rPr>
              <a:t>Acides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en-GB" b="1" dirty="0" err="1">
                <a:solidFill>
                  <a:srgbClr val="0055A5"/>
                </a:solidFill>
              </a:rPr>
              <a:t>nucléiques</a:t>
            </a:r>
            <a:r>
              <a:rPr lang="en-GB" b="1" dirty="0">
                <a:solidFill>
                  <a:srgbClr val="0055A5"/>
                </a:solidFill>
              </a:rPr>
              <a:t>: </a:t>
            </a:r>
            <a:r>
              <a:rPr lang="en-GB" dirty="0" err="1" smtClean="0">
                <a:solidFill>
                  <a:srgbClr val="0055A5"/>
                </a:solidFill>
              </a:rPr>
              <a:t>ARNm</a:t>
            </a:r>
            <a:r>
              <a:rPr lang="en-GB" dirty="0" smtClean="0">
                <a:solidFill>
                  <a:srgbClr val="0055A5"/>
                </a:solidFill>
              </a:rPr>
              <a:t>, ADN</a:t>
            </a:r>
            <a:endParaRPr lang="en-GB" dirty="0">
              <a:solidFill>
                <a:srgbClr val="0055A5"/>
              </a:solidFill>
            </a:endParaRPr>
          </a:p>
          <a:p>
            <a:pPr lvl="1"/>
            <a:r>
              <a:rPr lang="en-GB" dirty="0" smtClean="0">
                <a:solidFill>
                  <a:srgbClr val="0055A5"/>
                </a:solidFill>
              </a:rPr>
              <a:t>Peptides </a:t>
            </a:r>
            <a:r>
              <a:rPr lang="en-GB" dirty="0" err="1">
                <a:solidFill>
                  <a:srgbClr val="0055A5"/>
                </a:solidFill>
              </a:rPr>
              <a:t>synthétiques</a:t>
            </a:r>
            <a:endParaRPr lang="en-GB" dirty="0">
              <a:solidFill>
                <a:srgbClr val="005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Vaccins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acides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nucléiques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33" t="18552" r="44034" b="9682"/>
          <a:stretch>
            <a:fillRect/>
          </a:stretch>
        </p:blipFill>
        <p:spPr bwMode="auto">
          <a:xfrm>
            <a:off x="5325484" y="229009"/>
            <a:ext cx="3669602" cy="4293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1446" y="1059657"/>
            <a:ext cx="4699820" cy="43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>
                <a:solidFill>
                  <a:srgbClr val="15A160"/>
                </a:solidFill>
                <a:latin typeface="+mn-lt"/>
                <a:ea typeface="MS PGothic" charset="-128"/>
              </a:rPr>
              <a:t>Développement et mise au point rapide 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>
                <a:solidFill>
                  <a:srgbClr val="15A160"/>
                </a:solidFill>
                <a:latin typeface="+mn-lt"/>
                <a:ea typeface="MS PGothic" charset="-128"/>
              </a:rPr>
              <a:t>Facilité de production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Développements nombreux ARNm  (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Zika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Chik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influenza, CMV, rage, 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hMPV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)  mais pas de vaccins ayant une AMM jusqu’à présent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Vaccins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ARNm, 2 types</a:t>
            </a:r>
          </a:p>
          <a:p>
            <a:r>
              <a:rPr lang="fr-FR" sz="1600" dirty="0">
                <a:solidFill>
                  <a:srgbClr val="0055A5"/>
                </a:solidFill>
                <a:latin typeface="+mn-lt"/>
              </a:rPr>
              <a:t>	- ARNm non </a:t>
            </a:r>
            <a:r>
              <a:rPr lang="fr-FR" sz="1600" dirty="0" err="1">
                <a:solidFill>
                  <a:srgbClr val="0055A5"/>
                </a:solidFill>
                <a:latin typeface="+mn-lt"/>
              </a:rPr>
              <a:t>replicatif</a:t>
            </a:r>
            <a:endParaRPr lang="fr-FR" sz="1600" dirty="0">
              <a:solidFill>
                <a:srgbClr val="0055A5"/>
              </a:solidFill>
              <a:latin typeface="+mn-lt"/>
            </a:endParaRPr>
          </a:p>
          <a:p>
            <a:r>
              <a:rPr lang="fr-FR" sz="1600" dirty="0">
                <a:solidFill>
                  <a:srgbClr val="0055A5"/>
                </a:solidFill>
                <a:latin typeface="+mn-lt"/>
              </a:rPr>
              <a:t>	- ARNm « Self-</a:t>
            </a:r>
            <a:r>
              <a:rPr lang="fr-FR" sz="1600" dirty="0" err="1">
                <a:solidFill>
                  <a:srgbClr val="0055A5"/>
                </a:solidFill>
                <a:latin typeface="+mn-lt"/>
              </a:rPr>
              <a:t>amplifying</a:t>
            </a:r>
            <a:r>
              <a:rPr lang="fr-FR" sz="1600" dirty="0">
                <a:solidFill>
                  <a:srgbClr val="0055A5"/>
                </a:solidFill>
                <a:latin typeface="+mn-lt"/>
              </a:rPr>
              <a:t> »</a:t>
            </a:r>
          </a:p>
          <a:p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	Entrée dans la cellule améliorée par encapsulation dans des nanoparticules lipidiques</a:t>
            </a: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 ADN: nécessité d’administration par </a:t>
            </a:r>
            <a:r>
              <a:rPr lang="fr-FR" altLang="fr-FR" sz="1600" dirty="0" err="1">
                <a:solidFill>
                  <a:srgbClr val="0055A5"/>
                </a:solidFill>
                <a:latin typeface="+mn-lt"/>
                <a:ea typeface="MS PGothic" charset="-128"/>
              </a:rPr>
              <a:t>é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lectroporation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pour augmenter l’entrée dans la cellule et l’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immunogénicité</a:t>
            </a: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r>
              <a:rPr lang="fr-FR" altLang="fr-FR" sz="135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</a:p>
          <a:p>
            <a:pPr>
              <a:spcBef>
                <a:spcPct val="25000"/>
              </a:spcBef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1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gReIE6XbHvIhoI1uLt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BF0CEC5AEE42ACEF5D7F2A0CBDA3" ma:contentTypeVersion="16" ma:contentTypeDescription="Create a new document." ma:contentTypeScope="" ma:versionID="c001c25695c3c8daf5685165c8e39413">
  <xsd:schema xmlns:xsd="http://www.w3.org/2001/XMLSchema" xmlns:xs="http://www.w3.org/2001/XMLSchema" xmlns:p="http://schemas.microsoft.com/office/2006/metadata/properties" xmlns:ns2="c1f8f3f5-b105-4282-9d8c-dd075af9c4e9" xmlns:ns3="6f1a0896-b18b-47c3-a8ac-aecd31aab233" targetNamespace="http://schemas.microsoft.com/office/2006/metadata/properties" ma:root="true" ma:fieldsID="01e60b61f2f84908a665b3202d931daf" ns2:_="" ns3:_="">
    <xsd:import namespace="c1f8f3f5-b105-4282-9d8c-dd075af9c4e9"/>
    <xsd:import namespace="6f1a0896-b18b-47c3-a8ac-aecd31aab2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8f3f5-b105-4282-9d8c-dd075af9c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a0896-b18b-47c3-a8ac-aecd31aab2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e de contenu"/>
        <xsd:element ref="dc:title" minOccurs="0" maxOccurs="1" ma:index="3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E71A5C-EADB-4142-AF44-2E7E36334A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79EF0-81D8-4AFC-916D-4B39D0BBD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8f3f5-b105-4282-9d8c-dd075af9c4e9"/>
    <ds:schemaRef ds:uri="6f1a0896-b18b-47c3-a8ac-aecd31aab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D8830B-1E2F-49DB-8F63-CC1FB1FF7DFD}">
  <ds:schemaRefs>
    <ds:schemaRef ds:uri="c1f8f3f5-b105-4282-9d8c-dd075af9c4e9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6f1a0896-b18b-47c3-a8ac-aecd31aab23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2585</TotalTime>
  <Words>1487</Words>
  <Application>Microsoft Office PowerPoint</Application>
  <PresentationFormat>Affichage à l'écran (16:9)</PresentationFormat>
  <Paragraphs>256</Paragraphs>
  <Slides>27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Thème Office</vt:lpstr>
      <vt:lpstr>Conception personnalisée</vt:lpstr>
      <vt:lpstr>Diapositive think-cell</vt:lpstr>
      <vt:lpstr>think-cell Slide</vt:lpstr>
      <vt:lpstr>Présentation PowerPoint</vt:lpstr>
      <vt:lpstr>Liens d’intérêt</vt:lpstr>
      <vt:lpstr>Les 4 grandes étapes du développement vaccinal</vt:lpstr>
      <vt:lpstr>Les différentes phases cliniques de développement vaccinal</vt:lpstr>
      <vt:lpstr>Vaccin COVID- 19: un développement accéléré</vt:lpstr>
      <vt:lpstr>Un délai de développement exceptionnellement court à la « vitesse de l’éclair »!</vt:lpstr>
      <vt:lpstr>Financement vaccins COVID19</vt:lpstr>
      <vt:lpstr>Technologies vaccinales ou ‘plateformes vaccinales’ des vaccins COVID 19</vt:lpstr>
      <vt:lpstr>Vaccins acides nucléiques</vt:lpstr>
      <vt:lpstr>Vaccins ARNm</vt:lpstr>
      <vt:lpstr>Vecteurs viraux</vt:lpstr>
      <vt:lpstr>Vecteurs viraux</vt:lpstr>
      <vt:lpstr>Etat de lieux au 30 novembre 2020</vt:lpstr>
      <vt:lpstr>Présentation PowerPoint</vt:lpstr>
      <vt:lpstr>Présentation PowerPoint</vt:lpstr>
      <vt:lpstr>Présentation PowerPoint</vt:lpstr>
      <vt:lpstr>Résultats phases 3: Pfizer-BioNTech pas de publication scientifique, 2 communiqués de presse</vt:lpstr>
      <vt:lpstr>Résultats phases 3: MODERNA pas de publication scientifique, 2 communiqués de presse</vt:lpstr>
      <vt:lpstr>Résultats phases 3: Spountik5 et Astra Zeneca </vt:lpstr>
      <vt:lpstr>Stratégie vaccinale française publiée le 30 novembre 2020</vt:lpstr>
      <vt:lpstr>Vaccination COVID -19 : campagne de vaccination en 5 phases</vt:lpstr>
      <vt:lpstr>Vaccination COVID -19 : campagne de vaccination en 5 phases</vt:lpstr>
      <vt:lpstr>Vaccin COVID-19: acceptabilité (France)</vt:lpstr>
      <vt:lpstr>Vaccin COVID-19: acceptabilité (France)</vt:lpstr>
      <vt:lpstr>Vaccin COVID-19: acceptabilité (France)</vt:lpstr>
      <vt:lpstr>Vaccins COVID 19 : questions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SIMON</dc:creator>
  <cp:lastModifiedBy>serge alfandari</cp:lastModifiedBy>
  <cp:revision>215</cp:revision>
  <dcterms:created xsi:type="dcterms:W3CDTF">2020-07-02T13:02:10Z</dcterms:created>
  <dcterms:modified xsi:type="dcterms:W3CDTF">2020-12-10T21:13:10Z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0x010100F7F3BF0CEC5AEE42ACEF5D7F2A0CBDA3</vt:lpwstr>
  </property>
</Properties>
</file>