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97"/>
    <a:srgbClr val="F8BF9C"/>
    <a:srgbClr val="FF948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FFE6B-0CB1-424F-8F59-EB0AAFD74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048B04-DE6E-4F01-9D11-981C455F0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7D8910-60C1-4650-9E73-F4EA6D1F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4A461-06A1-4DCA-931E-891D2794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C876E-5E18-4F4F-B0CD-FBAC40B5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4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32FC5-70BB-4EB1-A59E-017F0536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E3EC1A-446D-4A30-BA0F-3496DA204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997F5-5E69-42DB-B2DF-5137BA16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CF6657-660C-46DA-8B97-2EC656CB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D7ED7E-244C-4A46-845A-59B21C0C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2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FE1AEB-4390-47C0-B97C-C5DA70130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71F9CF-9BD3-46C0-AE97-F6C6B59DD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4B2CA9-EEE6-4F70-B121-E6EE6033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D6EB8-0FB2-488E-A010-E5B19C89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0823D-2C95-4E19-8843-914AC152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7C74B-68D8-481C-8039-C2380125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6278D-BE21-4D10-A1F7-C32A502B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321374-4D69-477F-AC57-9E29716D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24C10-7473-4B4D-8BF2-9E6A421B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CFE80-E82F-48F1-86D6-0AD6B10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70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29B5D-A90A-4CA9-931F-6E23894E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23017-51E3-4E81-959B-57BA8168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1F25FE-DE93-4903-9F97-FF0B13B0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C9F7AE-21E5-434A-8AD5-A0520EF9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9D68AC-BFE1-415E-ADA6-70273217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B2AB4-7DD6-496D-8BD5-112DABD1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A1186F-D946-4160-B248-41696323B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FE48CA-DD1E-48D8-A12E-A7ECB64F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6D239-1C0A-4D46-A804-5DB17CD7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370598-78BF-4EC8-ADB9-8ACAD6D7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BC95C-12F6-4759-9989-868D232D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07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F9051-D04E-471C-B808-DE21C494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7D138C-0DA0-4837-A8D7-486FC97A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E67C57-B710-432C-8DC7-94A0B6497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385C41-0FCC-4953-BA7D-65ECEDA35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B985DF-41B5-4E3A-9BD3-CDE3CB882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8CF339-2DD6-41E6-A7A9-69854532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F2C407-3973-47AE-9069-C0B6FF6C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5E3001-4517-4541-A15D-3EAB2BE0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57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91035-A92A-4BD0-BF8C-9651E54E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86743D-6E9E-4BE0-AC9D-B91F49E8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007FE9-B760-4F60-AB96-3B97B4A2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AFE97A-CDAA-4664-8A37-E92B9669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02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5B0B57-7A47-43D4-8323-1FF0CB41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D21876-6B9B-48B6-AD17-0A26E1BB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B62467-7D58-477B-AB38-5696FAF6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7A6C7-4F48-4F13-AEB7-1E1B906C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A455F-AF9D-4226-9F47-22466B58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64E52D-ADC8-43C4-88BB-B3262D959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DB15D4-5AB5-467F-A7B1-FEAD8E62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590CDC-F74F-41DC-8C28-DE228F61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7D871-1385-4EBA-AA77-75E0D91A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8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1F092-0DA4-42FC-BC40-9E6AC69C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9900DB-3044-49A9-8247-630B6567F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6097D1-1E8B-4F27-8BD8-058FAF921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D56BE6-CEE6-41CF-9D15-D1AB6618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6733C3-D394-477B-9027-520768D9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277621-3913-485E-8A24-A67504B1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71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8F0A5C-035F-4E85-8BB4-E490923D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ACF6FE-7093-49A9-97F1-2A233875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61ED05-B2E5-4BAD-A6B5-E4B37680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3A22-E08D-4372-9EC8-102BC0188FB2}" type="datetimeFigureOut">
              <a:rPr lang="fr-FR" smtClean="0"/>
              <a:t>05/06/2026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980C76-F669-47D4-800B-1AD716BE8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C56D1-AC1A-47D0-A917-05FEE332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A00D-1A7D-4122-9FD8-F5DA90C78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4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hyperlink" Target="https://splf.fr/webinaire-actualites-sur-les-hantavir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splf.fr/webinaire-actualites-sur-les-hantavirus/?utm_source=mailpoet&amp;utm_medium=email&amp;utm_source_platform=mailpoet&amp;utm_campaign=webinaire-Hantavirus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21DF1C7-1496-40BE-BF9F-89922B7CB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71" y="-68465"/>
            <a:ext cx="826839" cy="81857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19F3693-D317-414B-AA78-E235EE981C20}"/>
              </a:ext>
            </a:extLst>
          </p:cNvPr>
          <p:cNvSpPr txBox="1"/>
          <p:nvPr/>
        </p:nvSpPr>
        <p:spPr>
          <a:xfrm>
            <a:off x="6911252" y="480436"/>
            <a:ext cx="544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Cluster MV </a:t>
            </a:r>
            <a:r>
              <a:rPr lang="fr-FR" sz="1200" b="1" dirty="0" err="1">
                <a:solidFill>
                  <a:srgbClr val="002060"/>
                </a:solidFill>
              </a:rPr>
              <a:t>Hondius</a:t>
            </a:r>
            <a:r>
              <a:rPr lang="fr-FR" sz="1200" dirty="0">
                <a:solidFill>
                  <a:srgbClr val="002060"/>
                </a:solidFill>
              </a:rPr>
              <a:t>:</a:t>
            </a:r>
          </a:p>
          <a:p>
            <a:r>
              <a:rPr lang="fr-FR" sz="1200" dirty="0">
                <a:solidFill>
                  <a:srgbClr val="002060"/>
                </a:solidFill>
              </a:rPr>
              <a:t> 13 cas Andes (11 confirmés et 2 probables) , dont 3 décès (létalité 23%), tous passagers du navire MV </a:t>
            </a:r>
            <a:r>
              <a:rPr lang="fr-FR" sz="1200" dirty="0" err="1">
                <a:solidFill>
                  <a:srgbClr val="002060"/>
                </a:solidFill>
              </a:rPr>
              <a:t>Hondius</a:t>
            </a:r>
            <a:r>
              <a:rPr lang="fr-FR" sz="1200" dirty="0">
                <a:solidFill>
                  <a:srgbClr val="002060"/>
                </a:solidFill>
              </a:rPr>
              <a:t>.  A date, </a:t>
            </a:r>
            <a:r>
              <a:rPr lang="fr-FR" sz="1200">
                <a:solidFill>
                  <a:srgbClr val="002060"/>
                </a:solidFill>
              </a:rPr>
              <a:t>personnes-contacts négatives 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7F4A04-AE6F-4648-9B86-41FF8D9CD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082" y="27799"/>
            <a:ext cx="9144000" cy="753611"/>
          </a:xfrm>
          <a:prstGeom prst="round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FR" sz="1800" b="1" dirty="0">
                <a:solidFill>
                  <a:srgbClr val="002060"/>
                </a:solidFill>
              </a:rPr>
              <a:t>Messages clés webinaire 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Hantavirus Andes - 22/05/2026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77774BB-DC78-4961-961D-851F2CAF50C8}"/>
              </a:ext>
            </a:extLst>
          </p:cNvPr>
          <p:cNvGrpSpPr/>
          <p:nvPr/>
        </p:nvGrpSpPr>
        <p:grpSpPr>
          <a:xfrm>
            <a:off x="107628" y="3365733"/>
            <a:ext cx="5459518" cy="2846531"/>
            <a:chOff x="107627" y="3432994"/>
            <a:chExt cx="5860939" cy="288296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F9FFFF6-5201-489B-BA27-4877355EF69F}"/>
                </a:ext>
              </a:extLst>
            </p:cNvPr>
            <p:cNvGrpSpPr/>
            <p:nvPr/>
          </p:nvGrpSpPr>
          <p:grpSpPr>
            <a:xfrm>
              <a:off x="107627" y="3432994"/>
              <a:ext cx="5860939" cy="2882968"/>
              <a:chOff x="107627" y="3282162"/>
              <a:chExt cx="5860939" cy="2882968"/>
            </a:xfrm>
          </p:grpSpPr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70DBF95E-2378-4859-AA88-2200A4F94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468"/>
              <a:stretch/>
            </p:blipFill>
            <p:spPr>
              <a:xfrm>
                <a:off x="107627" y="3282162"/>
                <a:ext cx="5860939" cy="2697487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B88609-00A2-4841-9930-B758AC1851B7}"/>
                  </a:ext>
                </a:extLst>
              </p:cNvPr>
              <p:cNvSpPr/>
              <p:nvPr/>
            </p:nvSpPr>
            <p:spPr>
              <a:xfrm>
                <a:off x="4820354" y="5509092"/>
                <a:ext cx="1148212" cy="656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6C0017C6-9105-4251-A065-84E66BDEF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689" t="34418" r="59876" b="58633"/>
            <a:stretch/>
          </p:blipFill>
          <p:spPr>
            <a:xfrm>
              <a:off x="2566911" y="3435967"/>
              <a:ext cx="336721" cy="250894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9C2B862C-A385-47A0-BAAD-A857262E6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" y="67337"/>
            <a:ext cx="968351" cy="5469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006C1A-EFCB-4250-87C7-8F835E63D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3" y="67338"/>
            <a:ext cx="1096668" cy="5076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B086C2-CFFC-4455-A0FD-1C504693B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357" y="4640"/>
            <a:ext cx="1292434" cy="6439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E7CF43-E3E1-4DB8-BEA8-D0AD7A891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53" y="47184"/>
            <a:ext cx="1096277" cy="45678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D7CCFEC-6B51-4331-B357-1AA9DF3E06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911" y="-8462"/>
            <a:ext cx="651144" cy="6511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64CF09-426D-466F-85FB-CCA3F6FCD7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38" y="-33995"/>
            <a:ext cx="1171817" cy="54928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C882B87-5D8C-4B67-AF33-C1239608BA5D}"/>
              </a:ext>
            </a:extLst>
          </p:cNvPr>
          <p:cNvGrpSpPr/>
          <p:nvPr/>
        </p:nvGrpSpPr>
        <p:grpSpPr>
          <a:xfrm>
            <a:off x="8700940" y="1377728"/>
            <a:ext cx="3399498" cy="1015663"/>
            <a:chOff x="8927184" y="4097317"/>
            <a:chExt cx="3176832" cy="101566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27B0E16-4DF2-4070-85C7-1A0CF62C419F}"/>
                </a:ext>
              </a:extLst>
            </p:cNvPr>
            <p:cNvSpPr txBox="1"/>
            <p:nvPr/>
          </p:nvSpPr>
          <p:spPr>
            <a:xfrm>
              <a:off x="8927184" y="4097317"/>
              <a:ext cx="3176832" cy="10156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u="sng" dirty="0">
                  <a:solidFill>
                    <a:srgbClr val="002060"/>
                  </a:solidFill>
                </a:rPr>
                <a:t>Nouveau monde:</a:t>
              </a:r>
            </a:p>
            <a:p>
              <a:pPr algn="ctr"/>
              <a:r>
                <a:rPr lang="fr-FR" sz="1200" dirty="0">
                  <a:solidFill>
                    <a:srgbClr val="002060"/>
                  </a:solidFill>
                </a:rPr>
                <a:t>Syndrome cardiopulmonaire (HCPS), létalité 25-40% </a:t>
              </a:r>
            </a:p>
            <a:p>
              <a:r>
                <a:rPr lang="fr-FR" sz="1200" dirty="0">
                  <a:solidFill>
                    <a:srgbClr val="002060"/>
                  </a:solidFill>
                </a:rPr>
                <a:t>Andes: seul Hantavirus à transmission interhumaine respiratoire. R</a:t>
              </a:r>
              <a:r>
                <a:rPr lang="fr-FR" sz="1200" baseline="-25000" dirty="0">
                  <a:solidFill>
                    <a:srgbClr val="002060"/>
                  </a:solidFill>
                </a:rPr>
                <a:t>0</a:t>
              </a:r>
              <a:r>
                <a:rPr lang="fr-FR" sz="1200" dirty="0">
                  <a:solidFill>
                    <a:srgbClr val="002060"/>
                  </a:solidFill>
                </a:rPr>
                <a:t> ~ 2 (épisode de cas groupés Argentine - </a:t>
              </a:r>
              <a:r>
                <a:rPr lang="fr-FR" sz="1200" i="1" dirty="0">
                  <a:solidFill>
                    <a:srgbClr val="002060"/>
                  </a:solidFill>
                </a:rPr>
                <a:t>Martinez et al., NEJM, 2020</a:t>
              </a:r>
              <a:r>
                <a:rPr lang="fr-FR" sz="12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499A54-3600-4E02-8BD2-F55A8687F8D0}"/>
                </a:ext>
              </a:extLst>
            </p:cNvPr>
            <p:cNvSpPr/>
            <p:nvPr/>
          </p:nvSpPr>
          <p:spPr>
            <a:xfrm>
              <a:off x="9008968" y="4488920"/>
              <a:ext cx="403490" cy="252791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2060"/>
                </a:solidFill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2EFC923A-675B-4520-83CB-4308D4431DA3}"/>
              </a:ext>
            </a:extLst>
          </p:cNvPr>
          <p:cNvSpPr txBox="1"/>
          <p:nvPr/>
        </p:nvSpPr>
        <p:spPr>
          <a:xfrm>
            <a:off x="8700940" y="2492983"/>
            <a:ext cx="3399498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002060"/>
                </a:solidFill>
              </a:rPr>
              <a:t>Ancien monde:</a:t>
            </a:r>
          </a:p>
          <a:p>
            <a:pPr algn="ctr"/>
            <a:r>
              <a:rPr lang="fr-FR" sz="1200" dirty="0">
                <a:solidFill>
                  <a:srgbClr val="002060"/>
                </a:solidFill>
              </a:rPr>
              <a:t>Syndrome hémorragique et rénal, létalité 1-12%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35CAE8B-E62A-4ADE-9FF0-F8C9EE093CDE}"/>
              </a:ext>
            </a:extLst>
          </p:cNvPr>
          <p:cNvGrpSpPr/>
          <p:nvPr/>
        </p:nvGrpSpPr>
        <p:grpSpPr>
          <a:xfrm>
            <a:off x="176017" y="716569"/>
            <a:ext cx="1611480" cy="686452"/>
            <a:chOff x="9537221" y="706260"/>
            <a:chExt cx="2586783" cy="92296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DDF6F55-5EED-4901-B160-18833B8F7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37221" y="876444"/>
              <a:ext cx="768627" cy="548212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C915E80-C363-40B2-86B9-36BE6391B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98078" y="782840"/>
              <a:ext cx="891696" cy="735419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F28BC89-FDAF-40BE-AE0A-6C6EE8766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616017" y="706260"/>
              <a:ext cx="507987" cy="922962"/>
            </a:xfrm>
            <a:prstGeom prst="rect">
              <a:avLst/>
            </a:prstGeom>
          </p:spPr>
        </p:pic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8B635162-7B4C-4D48-BDD2-ACBF34940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306258" y="1236408"/>
              <a:ext cx="1922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3A2F7DAB-367D-4A36-AA87-F416BAB441E6}"/>
                </a:ext>
              </a:extLst>
            </p:cNvPr>
            <p:cNvCxnSpPr>
              <a:cxnSpLocks/>
            </p:cNvCxnSpPr>
            <p:nvPr/>
          </p:nvCxnSpPr>
          <p:spPr>
            <a:xfrm>
              <a:off x="11417239" y="1236407"/>
              <a:ext cx="1922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E8B0C2AA-28D1-4567-8A36-F7F13AC4CF17}"/>
              </a:ext>
            </a:extLst>
          </p:cNvPr>
          <p:cNvSpPr txBox="1"/>
          <p:nvPr/>
        </p:nvSpPr>
        <p:spPr>
          <a:xfrm>
            <a:off x="4713008" y="2433654"/>
            <a:ext cx="302572" cy="132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AFAE8B2F-6F0C-4806-B416-2E813A9785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17" y="3764315"/>
            <a:ext cx="1701680" cy="313198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4D97C861-EF85-462B-A18D-40D87E6C489D}"/>
              </a:ext>
            </a:extLst>
          </p:cNvPr>
          <p:cNvSpPr txBox="1"/>
          <p:nvPr/>
        </p:nvSpPr>
        <p:spPr>
          <a:xfrm>
            <a:off x="-30321" y="1250719"/>
            <a:ext cx="5875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Transmission </a:t>
            </a:r>
            <a:r>
              <a:rPr lang="fr-FR" sz="1200" b="1" dirty="0" err="1">
                <a:solidFill>
                  <a:srgbClr val="002060"/>
                </a:solidFill>
              </a:rPr>
              <a:t>inter-humaine</a:t>
            </a:r>
            <a:r>
              <a:rPr lang="fr-FR" sz="1200" b="1" dirty="0">
                <a:solidFill>
                  <a:srgbClr val="002060"/>
                </a:solidFill>
              </a:rPr>
              <a:t> Andes </a:t>
            </a:r>
            <a:r>
              <a:rPr lang="fr-FR" sz="1200" dirty="0">
                <a:solidFill>
                  <a:srgbClr val="00206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solidFill>
                  <a:srgbClr val="002060"/>
                </a:solidFill>
              </a:rPr>
              <a:t>Contact direct </a:t>
            </a:r>
            <a:r>
              <a:rPr lang="fr-FR" sz="1200" dirty="0">
                <a:solidFill>
                  <a:srgbClr val="002060"/>
                </a:solidFill>
              </a:rPr>
              <a:t>très étroit : très probable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solidFill>
                  <a:srgbClr val="002060"/>
                </a:solidFill>
              </a:rPr>
              <a:t>Respiratoire</a:t>
            </a:r>
            <a:r>
              <a:rPr lang="fr-FR" sz="1200" dirty="0">
                <a:solidFill>
                  <a:srgbClr val="002060"/>
                </a:solidFill>
              </a:rPr>
              <a:t> : gouttelettes +/- aérosols dans des conditions défavorables : très probable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solidFill>
                  <a:srgbClr val="002060"/>
                </a:solidFill>
              </a:rPr>
              <a:t>Contact indirect </a:t>
            </a:r>
            <a:r>
              <a:rPr lang="fr-FR" sz="1200" dirty="0">
                <a:solidFill>
                  <a:srgbClr val="002060"/>
                </a:solidFill>
              </a:rPr>
              <a:t>(</a:t>
            </a:r>
            <a:r>
              <a:rPr lang="fr-FR" sz="1200" i="1" dirty="0" err="1">
                <a:solidFill>
                  <a:srgbClr val="002060"/>
                </a:solidFill>
              </a:rPr>
              <a:t>fomites</a:t>
            </a:r>
            <a:r>
              <a:rPr lang="fr-FR" sz="1200" dirty="0">
                <a:solidFill>
                  <a:srgbClr val="002060"/>
                </a:solidFill>
              </a:rPr>
              <a:t>), voie sexuelle, lait maternel: possible</a:t>
            </a:r>
          </a:p>
          <a:p>
            <a:r>
              <a:rPr lang="fr-FR" sz="1200" dirty="0">
                <a:solidFill>
                  <a:srgbClr val="002060"/>
                </a:solidFill>
              </a:rPr>
              <a:t>Contagiosité avérée dès l’apparition des prodromes</a:t>
            </a:r>
          </a:p>
          <a:p>
            <a:r>
              <a:rPr lang="fr-FR" sz="1200" dirty="0">
                <a:solidFill>
                  <a:srgbClr val="002060"/>
                </a:solidFill>
              </a:rPr>
              <a:t>Absence de donnée supportant une contagiosité pré-symptomatique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780CC33-75C9-45EE-8211-269EB4D26DD6}"/>
              </a:ext>
            </a:extLst>
          </p:cNvPr>
          <p:cNvSpPr txBox="1"/>
          <p:nvPr/>
        </p:nvSpPr>
        <p:spPr>
          <a:xfrm>
            <a:off x="6764021" y="1068761"/>
            <a:ext cx="410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Différents </a:t>
            </a:r>
            <a:r>
              <a:rPr lang="fr-FR" sz="1200" b="1" dirty="0" err="1">
                <a:solidFill>
                  <a:srgbClr val="002060"/>
                </a:solidFill>
              </a:rPr>
              <a:t>orthohantavirus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ECC161E-827D-48B7-B45A-15A8F4A7D197}"/>
              </a:ext>
            </a:extLst>
          </p:cNvPr>
          <p:cNvSpPr txBox="1"/>
          <p:nvPr/>
        </p:nvSpPr>
        <p:spPr>
          <a:xfrm>
            <a:off x="-9033" y="2368366"/>
            <a:ext cx="560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Clinique Hantavirus du nouveau monde</a:t>
            </a:r>
            <a:endParaRPr lang="fr-FR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solidFill>
                  <a:srgbClr val="002060"/>
                </a:solidFill>
              </a:rPr>
              <a:t>Incubation</a:t>
            </a:r>
            <a:r>
              <a:rPr lang="fr-FR" sz="1200" dirty="0">
                <a:solidFill>
                  <a:srgbClr val="002060"/>
                </a:solidFill>
              </a:rPr>
              <a:t>: Délai d’incubation : 9 à 40 jours, médianes de 19 à 24 jours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solidFill>
                  <a:srgbClr val="002060"/>
                </a:solidFill>
              </a:rPr>
              <a:t>Prodromes</a:t>
            </a:r>
            <a:r>
              <a:rPr lang="fr-FR" sz="1200" dirty="0">
                <a:solidFill>
                  <a:srgbClr val="002060"/>
                </a:solidFill>
              </a:rPr>
              <a:t>: Fièvre, myalgies, céphalées, douleur abdo, troubles visuels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solidFill>
                  <a:srgbClr val="002060"/>
                </a:solidFill>
              </a:rPr>
              <a:t>Maladie</a:t>
            </a:r>
            <a:r>
              <a:rPr lang="fr-FR" sz="1200" dirty="0">
                <a:solidFill>
                  <a:srgbClr val="002060"/>
                </a:solidFill>
              </a:rPr>
              <a:t>: Syndrome Cardio-Pulmonaire: Fuite capillaire au premier plan avec détresse respiratoire aigue. Aggravation respiratoire brutale &lt; 24H</a:t>
            </a: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05CBB9-F3CA-46A1-AD0B-A6C067A8077B}"/>
              </a:ext>
            </a:extLst>
          </p:cNvPr>
          <p:cNvGrpSpPr/>
          <p:nvPr/>
        </p:nvGrpSpPr>
        <p:grpSpPr>
          <a:xfrm>
            <a:off x="5656218" y="1361280"/>
            <a:ext cx="3000964" cy="2042054"/>
            <a:chOff x="8993171" y="1507886"/>
            <a:chExt cx="3000964" cy="204205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266B2173-0AAB-46FD-BB84-AE32AAF25FD6}"/>
                </a:ext>
              </a:extLst>
            </p:cNvPr>
            <p:cNvGrpSpPr/>
            <p:nvPr/>
          </p:nvGrpSpPr>
          <p:grpSpPr>
            <a:xfrm>
              <a:off x="8999457" y="1580833"/>
              <a:ext cx="2994678" cy="1956766"/>
              <a:chOff x="8776355" y="2237715"/>
              <a:chExt cx="2994678" cy="1956766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77EDBBC7-5302-4EC7-BDC4-D80F17FDF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77540" y="2237715"/>
                <a:ext cx="2993493" cy="1956766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8BFA05-948E-49D7-A885-14A419867432}"/>
                  </a:ext>
                </a:extLst>
              </p:cNvPr>
              <p:cNvSpPr/>
              <p:nvPr/>
            </p:nvSpPr>
            <p:spPr>
              <a:xfrm>
                <a:off x="8776355" y="3843381"/>
                <a:ext cx="311084" cy="351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24515E-9C48-45FC-B59C-3762D9B08605}"/>
                </a:ext>
              </a:extLst>
            </p:cNvPr>
            <p:cNvSpPr/>
            <p:nvPr/>
          </p:nvSpPr>
          <p:spPr>
            <a:xfrm>
              <a:off x="8993171" y="1507886"/>
              <a:ext cx="1178351" cy="20420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2E04CD-3797-4510-90E7-AF201745D543}"/>
                </a:ext>
              </a:extLst>
            </p:cNvPr>
            <p:cNvSpPr/>
            <p:nvPr/>
          </p:nvSpPr>
          <p:spPr>
            <a:xfrm>
              <a:off x="10397765" y="1507886"/>
              <a:ext cx="1533372" cy="103338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DE9ACE-D4C1-4AC3-B5E7-A6B1F84EDB05}"/>
                </a:ext>
              </a:extLst>
            </p:cNvPr>
            <p:cNvSpPr/>
            <p:nvPr/>
          </p:nvSpPr>
          <p:spPr>
            <a:xfrm>
              <a:off x="9719035" y="2946625"/>
              <a:ext cx="188536" cy="518027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2060"/>
                </a:solidFill>
              </a:endParaRP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D4A4A6FC-EE31-4603-BEAC-EBF473B73462}"/>
              </a:ext>
            </a:extLst>
          </p:cNvPr>
          <p:cNvSpPr txBox="1"/>
          <p:nvPr/>
        </p:nvSpPr>
        <p:spPr>
          <a:xfrm>
            <a:off x="1846877" y="827875"/>
            <a:ext cx="491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solidFill>
                  <a:srgbClr val="002060"/>
                </a:solidFill>
              </a:rPr>
              <a:t>Réservoir Andes</a:t>
            </a:r>
            <a:r>
              <a:rPr lang="fr-FR" sz="1200" dirty="0">
                <a:solidFill>
                  <a:srgbClr val="002060"/>
                </a:solidFill>
              </a:rPr>
              <a:t>: Rongeur </a:t>
            </a:r>
            <a:r>
              <a:rPr lang="fr-FR" sz="1200" i="1" dirty="0" err="1">
                <a:solidFill>
                  <a:srgbClr val="002060"/>
                </a:solidFill>
              </a:rPr>
              <a:t>Oligoryzomys</a:t>
            </a:r>
            <a:r>
              <a:rPr lang="fr-FR" sz="1200" i="1" dirty="0">
                <a:solidFill>
                  <a:srgbClr val="002060"/>
                </a:solidFill>
              </a:rPr>
              <a:t> </a:t>
            </a:r>
            <a:r>
              <a:rPr lang="fr-FR" sz="1200" i="1" dirty="0" err="1">
                <a:solidFill>
                  <a:srgbClr val="002060"/>
                </a:solidFill>
              </a:rPr>
              <a:t>longicaudatus</a:t>
            </a:r>
            <a:r>
              <a:rPr lang="fr-FR" sz="1200" i="1" dirty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(absent d’Europe), forêts andines, zone rurales. Déjections  -&gt; aérosolisation -&gt; contamination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9BBC81-82AF-40A3-92BB-D1FA7F59BDAA}"/>
              </a:ext>
            </a:extLst>
          </p:cNvPr>
          <p:cNvSpPr/>
          <p:nvPr/>
        </p:nvSpPr>
        <p:spPr>
          <a:xfrm>
            <a:off x="2375555" y="5836348"/>
            <a:ext cx="336721" cy="250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8954AFA-C0FC-4DEA-806C-BAF9A27AC77A}"/>
              </a:ext>
            </a:extLst>
          </p:cNvPr>
          <p:cNvSpPr txBox="1"/>
          <p:nvPr/>
        </p:nvSpPr>
        <p:spPr>
          <a:xfrm>
            <a:off x="-1" y="5704370"/>
            <a:ext cx="5844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                                                    Traitement </a:t>
            </a:r>
            <a:r>
              <a:rPr lang="fr-FR" sz="1200" dirty="0">
                <a:solidFill>
                  <a:srgbClr val="002060"/>
                </a:solidFill>
              </a:rPr>
              <a:t>:</a:t>
            </a:r>
          </a:p>
          <a:p>
            <a:r>
              <a:rPr lang="fr-FR" sz="1200" dirty="0">
                <a:solidFill>
                  <a:srgbClr val="002060"/>
                </a:solidFill>
              </a:rPr>
              <a:t>Absence d’antiviral ou de vaccin efficace. </a:t>
            </a:r>
          </a:p>
          <a:p>
            <a:r>
              <a:rPr lang="fr-FR" sz="1200" u="sng" dirty="0">
                <a:solidFill>
                  <a:srgbClr val="002060"/>
                </a:solidFill>
              </a:rPr>
              <a:t>Traitement de support</a:t>
            </a:r>
            <a:r>
              <a:rPr lang="fr-FR" sz="1200" dirty="0">
                <a:solidFill>
                  <a:srgbClr val="002060"/>
                </a:solidFill>
              </a:rPr>
              <a:t> :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Ventilatoire: O</a:t>
            </a:r>
            <a:r>
              <a:rPr lang="fr-FR" sz="1200" baseline="-25000" dirty="0">
                <a:solidFill>
                  <a:srgbClr val="002060"/>
                </a:solidFill>
              </a:rPr>
              <a:t>2</a:t>
            </a:r>
            <a:r>
              <a:rPr lang="fr-FR" sz="1200" dirty="0">
                <a:solidFill>
                  <a:srgbClr val="002060"/>
                </a:solidFill>
              </a:rPr>
              <a:t>, O</a:t>
            </a:r>
            <a:r>
              <a:rPr lang="fr-FR" sz="1200" baseline="-25000" dirty="0">
                <a:solidFill>
                  <a:srgbClr val="002060"/>
                </a:solidFill>
              </a:rPr>
              <a:t>2</a:t>
            </a:r>
            <a:r>
              <a:rPr lang="fr-FR" sz="1200" dirty="0">
                <a:solidFill>
                  <a:srgbClr val="002060"/>
                </a:solidFill>
              </a:rPr>
              <a:t> à haut débit nasal, Ventilation mécanique invasive, ECMO V/V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Fuite capillaire: Expansion volémique restrictive, catécholamines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Si dysfonction myocardique: ECMO V/A précoce</a:t>
            </a: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4" name="ZoneTexte 3">
            <a:hlinkClick r:id="rId15"/>
            <a:extLst>
              <a:ext uri="{FF2B5EF4-FFF2-40B4-BE49-F238E27FC236}">
                <a16:creationId xmlns:a16="http://schemas.microsoft.com/office/drawing/2014/main" id="{24BE2CBB-D489-4E3C-8CF0-B8857B904BCA}"/>
              </a:ext>
            </a:extLst>
          </p:cNvPr>
          <p:cNvSpPr txBox="1"/>
          <p:nvPr/>
        </p:nvSpPr>
        <p:spPr>
          <a:xfrm>
            <a:off x="5316718" y="6493386"/>
            <a:ext cx="687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Lien vers webinaire complet:</a:t>
            </a:r>
          </a:p>
          <a:p>
            <a:pPr algn="ctr"/>
            <a:r>
              <a:rPr lang="fr-FR" sz="800" dirty="0"/>
              <a:t> </a:t>
            </a:r>
            <a:r>
              <a:rPr lang="fr-FR" sz="800" dirty="0">
                <a:hlinkClick r:id="rId16" tooltip="https://splf.fr/webinaire-actualites-sur-les-hantavirus/"/>
              </a:rPr>
              <a:t>https://splf.fr/webinaire-actualites-sur-les-hantavirus/</a:t>
            </a:r>
            <a:r>
              <a:rPr lang="fr-FR" sz="800" dirty="0"/>
              <a:t> </a:t>
            </a:r>
            <a:endParaRPr lang="fr-FR" sz="700" dirty="0">
              <a:solidFill>
                <a:srgbClr val="7030A0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65BB689-282F-4DC3-918C-49FADED67299}"/>
              </a:ext>
            </a:extLst>
          </p:cNvPr>
          <p:cNvSpPr txBox="1"/>
          <p:nvPr/>
        </p:nvSpPr>
        <p:spPr>
          <a:xfrm>
            <a:off x="6978181" y="3192144"/>
            <a:ext cx="486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Prévention de la transmission Andes suite à alerte Cluster MV </a:t>
            </a:r>
            <a:r>
              <a:rPr lang="fr-FR" sz="1200" b="1" dirty="0" err="1">
                <a:solidFill>
                  <a:srgbClr val="002060"/>
                </a:solidFill>
              </a:rPr>
              <a:t>Hondius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44ABF349-2D8C-4B8D-A036-5A0D114BDA6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1237" t="24055" r="11469" b="29210"/>
          <a:stretch/>
        </p:blipFill>
        <p:spPr>
          <a:xfrm>
            <a:off x="5316718" y="3411137"/>
            <a:ext cx="6875282" cy="315465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38BE233-910E-4432-995E-751F6C8274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83" y="-8776"/>
            <a:ext cx="1388687" cy="7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3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291</Words>
  <Application>Microsoft Office PowerPoint</Application>
  <PresentationFormat>Grand écran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TANDJAOUI-LAMBIOTTE Yacine</dc:creator>
  <cp:lastModifiedBy>TANDJAOUI-LAMBIOTTE Yacine</cp:lastModifiedBy>
  <cp:revision>39</cp:revision>
  <dcterms:created xsi:type="dcterms:W3CDTF">2026-05-29T04:32:12Z</dcterms:created>
  <dcterms:modified xsi:type="dcterms:W3CDTF">2026-06-05T17:06:44Z</dcterms:modified>
</cp:coreProperties>
</file>